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78" r:id="rId7"/>
    <p:sldId id="260" r:id="rId8"/>
    <p:sldId id="262" r:id="rId9"/>
    <p:sldId id="263" r:id="rId10"/>
    <p:sldId id="264" r:id="rId11"/>
    <p:sldId id="261" r:id="rId12"/>
    <p:sldId id="279" r:id="rId13"/>
    <p:sldId id="280" r:id="rId14"/>
    <p:sldId id="284" r:id="rId15"/>
    <p:sldId id="281" r:id="rId16"/>
    <p:sldId id="283" r:id="rId17"/>
    <p:sldId id="282" r:id="rId18"/>
    <p:sldId id="285" r:id="rId19"/>
    <p:sldId id="286" r:id="rId20"/>
    <p:sldId id="287" r:id="rId21"/>
    <p:sldId id="288" r:id="rId22"/>
    <p:sldId id="289" r:id="rId23"/>
    <p:sldId id="290" r:id="rId24"/>
    <p:sldId id="265" r:id="rId25"/>
    <p:sldId id="277" r:id="rId26"/>
    <p:sldId id="271" r:id="rId27"/>
    <p:sldId id="272" r:id="rId28"/>
    <p:sldId id="273" r:id="rId29"/>
    <p:sldId id="274" r:id="rId30"/>
    <p:sldId id="275" r:id="rId31"/>
    <p:sldId id="276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3BFDF9-CF16-49CD-979F-1C5E33925B67}">
          <p14:sldIdLst>
            <p14:sldId id="256"/>
            <p14:sldId id="257"/>
            <p14:sldId id="258"/>
            <p14:sldId id="259"/>
            <p14:sldId id="278"/>
            <p14:sldId id="260"/>
            <p14:sldId id="262"/>
            <p14:sldId id="263"/>
            <p14:sldId id="264"/>
            <p14:sldId id="261"/>
            <p14:sldId id="279"/>
            <p14:sldId id="280"/>
            <p14:sldId id="284"/>
            <p14:sldId id="281"/>
            <p14:sldId id="283"/>
            <p14:sldId id="282"/>
            <p14:sldId id="285"/>
            <p14:sldId id="286"/>
            <p14:sldId id="287"/>
            <p14:sldId id="288"/>
            <p14:sldId id="289"/>
            <p14:sldId id="290"/>
            <p14:sldId id="265"/>
            <p14:sldId id="277"/>
            <p14:sldId id="271"/>
            <p14:sldId id="272"/>
            <p14:sldId id="273"/>
            <p14:sldId id="274"/>
            <p14:sldId id="275"/>
            <p14:sldId id="276"/>
            <p14:sldId id="291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25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77B20-1962-4897-9A7E-B2CF8D55B092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9F88-31F8-439D-91F3-14D2F0D74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7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9F88-31F8-439D-91F3-14D2F0D7416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35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9F88-31F8-439D-91F3-14D2F0D7416E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35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15AEB0F-29C0-4072-AC6D-E5D56A3B8784}" type="datetimeFigureOut">
              <a:rPr lang="uk-UA" smtClean="0"/>
              <a:t>18.03.2013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922019-A46B-4095-A928-BF1F1BABDD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87.jpeg"/><Relationship Id="rId4" Type="http://schemas.openxmlformats.org/officeDocument/2006/relationships/image" Target="../media/image8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94.jpe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648516"/>
          </a:xfrm>
        </p:spPr>
        <p:txBody>
          <a:bodyPr/>
          <a:lstStyle/>
          <a:p>
            <a:r>
              <a:rPr lang="uk-UA" dirty="0" smtClean="0"/>
              <a:t>Лужні метали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645024"/>
            <a:ext cx="3439035" cy="2036685"/>
          </a:xfrm>
        </p:spPr>
        <p:txBody>
          <a:bodyPr/>
          <a:lstStyle/>
          <a:p>
            <a:r>
              <a:rPr lang="uk-UA" dirty="0" smtClean="0"/>
              <a:t>Властивості, будова, застосування.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223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29896"/>
          </a:xfrm>
        </p:spPr>
        <p:txBody>
          <a:bodyPr/>
          <a:lstStyle/>
          <a:p>
            <a:pPr algn="ctr"/>
            <a:r>
              <a:rPr lang="uk-UA" dirty="0" smtClean="0"/>
              <a:t>Поширення в природі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916832"/>
            <a:ext cx="4105648" cy="4176464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У природі лужні елементи трапляються лише у вигляді солей. Найважливішими мінералами Натрію є кам’яна сіль або галіт </a:t>
            </a:r>
            <a:r>
              <a:rPr lang="en-US" dirty="0" err="1"/>
              <a:t>NaCl</a:t>
            </a:r>
            <a:r>
              <a:rPr lang="en-US" dirty="0"/>
              <a:t>, </a:t>
            </a:r>
            <a:r>
              <a:rPr lang="uk-UA" dirty="0"/>
              <a:t>чилійська селітра </a:t>
            </a:r>
            <a:r>
              <a:rPr lang="en-US" dirty="0"/>
              <a:t>NaNO</a:t>
            </a:r>
            <a:r>
              <a:rPr lang="en-US" sz="1600" dirty="0"/>
              <a:t>3</a:t>
            </a:r>
            <a:r>
              <a:rPr lang="en-US" dirty="0"/>
              <a:t>, </a:t>
            </a:r>
            <a:r>
              <a:rPr lang="uk-UA" dirty="0"/>
              <a:t>глауберова сіль або мірабіліт </a:t>
            </a:r>
            <a:r>
              <a:rPr lang="en-US" dirty="0"/>
              <a:t>Na</a:t>
            </a:r>
            <a:r>
              <a:rPr lang="en-US" sz="1600" dirty="0"/>
              <a:t>2</a:t>
            </a:r>
            <a:r>
              <a:rPr lang="en-US" dirty="0"/>
              <a:t>SO4 • 10H</a:t>
            </a:r>
            <a:r>
              <a:rPr lang="en-US" sz="1600" dirty="0"/>
              <a:t>2</a:t>
            </a:r>
            <a:r>
              <a:rPr lang="en-US" dirty="0"/>
              <a:t>O. </a:t>
            </a:r>
            <a:endParaRPr lang="uk-UA" dirty="0" smtClean="0"/>
          </a:p>
          <a:p>
            <a:r>
              <a:rPr lang="uk-UA" dirty="0" smtClean="0"/>
              <a:t>Велика </a:t>
            </a:r>
            <a:r>
              <a:rPr lang="uk-UA" dirty="0"/>
              <a:t>кількість солей Натрію кристалізується при випаровуванні морської води. Масова частка Натрію у земній корі становить 2,6 %. </a:t>
            </a:r>
            <a:endParaRPr lang="uk-UA" dirty="0" smtClean="0"/>
          </a:p>
          <a:p>
            <a:r>
              <a:rPr lang="uk-UA" dirty="0" smtClean="0"/>
              <a:t>Калій</a:t>
            </a:r>
            <a:r>
              <a:rPr lang="uk-UA" dirty="0"/>
              <a:t>, як і Натрій, є досить розповсюдженим хімічним елементом. Масова частка Калію в земній корі — 2,5%. </a:t>
            </a:r>
            <a:endParaRPr lang="uk-UA" dirty="0" smtClean="0"/>
          </a:p>
          <a:p>
            <a:r>
              <a:rPr lang="uk-UA" dirty="0" smtClean="0"/>
              <a:t>Природні </a:t>
            </a:r>
            <a:r>
              <a:rPr lang="uk-UA" dirty="0"/>
              <a:t>солі Калію </a:t>
            </a:r>
            <a:r>
              <a:rPr lang="uk-UA" dirty="0" smtClean="0"/>
              <a:t>:</a:t>
            </a:r>
          </a:p>
          <a:p>
            <a:pPr marL="68580" indent="0">
              <a:buNone/>
            </a:pPr>
            <a:r>
              <a:rPr lang="uk-UA" dirty="0"/>
              <a:t> </a:t>
            </a:r>
            <a:r>
              <a:rPr lang="uk-UA" dirty="0" smtClean="0"/>
              <a:t>         сильвін </a:t>
            </a:r>
            <a:r>
              <a:rPr lang="en-US" dirty="0" err="1"/>
              <a:t>KCl</a:t>
            </a:r>
            <a:r>
              <a:rPr lang="en-US" dirty="0"/>
              <a:t>, </a:t>
            </a: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          сильвініт К</a:t>
            </a:r>
            <a:r>
              <a:rPr lang="en-US" dirty="0" err="1" smtClean="0"/>
              <a:t>Cl</a:t>
            </a:r>
            <a:r>
              <a:rPr lang="en-US" dirty="0" smtClean="0"/>
              <a:t> ∙</a:t>
            </a:r>
            <a:r>
              <a:rPr lang="uk-UA" dirty="0" smtClean="0"/>
              <a:t> </a:t>
            </a:r>
            <a:r>
              <a:rPr lang="en-US" dirty="0" err="1" smtClean="0"/>
              <a:t>NaCl</a:t>
            </a:r>
            <a:endParaRPr lang="uk-UA" dirty="0"/>
          </a:p>
          <a:p>
            <a:pPr marL="68580" indent="0">
              <a:buNone/>
            </a:pPr>
            <a:r>
              <a:rPr lang="en-US" dirty="0" smtClean="0"/>
              <a:t> </a:t>
            </a:r>
            <a:r>
              <a:rPr lang="uk-UA" dirty="0" smtClean="0"/>
              <a:t>         карналіт </a:t>
            </a:r>
            <a:r>
              <a:rPr lang="uk-UA" dirty="0"/>
              <a:t>К</a:t>
            </a:r>
            <a:r>
              <a:rPr lang="en-US" dirty="0" err="1"/>
              <a:t>Cl</a:t>
            </a:r>
            <a:r>
              <a:rPr lang="en-US" dirty="0"/>
              <a:t> </a:t>
            </a:r>
            <a:r>
              <a:rPr lang="en-US" dirty="0" smtClean="0"/>
              <a:t>∙</a:t>
            </a:r>
            <a:r>
              <a:rPr lang="uk-UA" dirty="0" smtClean="0"/>
              <a:t> </a:t>
            </a:r>
            <a:r>
              <a:rPr lang="en-US" dirty="0" smtClean="0"/>
              <a:t>MgCl</a:t>
            </a:r>
            <a:r>
              <a:rPr lang="en-US" sz="1600" dirty="0" smtClean="0"/>
              <a:t>2</a:t>
            </a:r>
            <a:r>
              <a:rPr lang="en-US" dirty="0"/>
              <a:t> ∙</a:t>
            </a:r>
            <a:r>
              <a:rPr lang="en-US" dirty="0" smtClean="0"/>
              <a:t> 6H</a:t>
            </a:r>
            <a:r>
              <a:rPr lang="en-US" sz="1600" dirty="0" smtClean="0"/>
              <a:t>2</a:t>
            </a:r>
            <a:r>
              <a:rPr lang="en-US" dirty="0" smtClean="0"/>
              <a:t>O</a:t>
            </a: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r>
              <a:rPr lang="uk-UA" dirty="0" smtClean="0"/>
              <a:t>Калій </a:t>
            </a:r>
            <a:r>
              <a:rPr lang="uk-UA" dirty="0"/>
              <a:t>входить до складу польових шпатів і слюди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ru-RU" dirty="0" err="1"/>
              <a:t>Літій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широко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</a:t>
            </a:r>
            <a:endParaRPr lang="uk-UA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64088" y="2335422"/>
            <a:ext cx="3121025" cy="2718224"/>
            <a:chOff x="5364088" y="2335422"/>
            <a:chExt cx="3121025" cy="2718224"/>
          </a:xfrm>
        </p:grpSpPr>
        <p:pic>
          <p:nvPicPr>
            <p:cNvPr id="6146" name="Picture 2" descr="C:\Users\Admin\Desktop\Хімія\полевой шпат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335422"/>
              <a:ext cx="3121025" cy="234156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5" name="Прямоугольник 4"/>
            <p:cNvSpPr/>
            <p:nvPr/>
          </p:nvSpPr>
          <p:spPr>
            <a:xfrm>
              <a:off x="6117715" y="4684314"/>
              <a:ext cx="1965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 smtClean="0">
                  <a:solidFill>
                    <a:schemeClr val="bg2">
                      <a:lumMod val="50000"/>
                    </a:schemeClr>
                  </a:solidFill>
                </a:rPr>
                <a:t>польовий шпат</a:t>
              </a:r>
              <a:endParaRPr lang="uk-UA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29896"/>
          </a:xfrm>
        </p:spPr>
        <p:txBody>
          <a:bodyPr/>
          <a:lstStyle/>
          <a:p>
            <a:pPr algn="ctr"/>
            <a:r>
              <a:rPr lang="uk-UA" dirty="0" smtClean="0"/>
              <a:t>Поширення в природі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4032448" cy="4320480"/>
          </a:xfrm>
        </p:spPr>
        <p:txBody>
          <a:bodyPr>
            <a:normAutofit/>
          </a:bodyPr>
          <a:lstStyle/>
          <a:p>
            <a:r>
              <a:rPr lang="uk-UA" sz="1400" dirty="0" smtClean="0"/>
              <a:t>У </a:t>
            </a:r>
            <a:r>
              <a:rPr lang="uk-UA" sz="1400" dirty="0"/>
              <a:t>зв'язку з високою хімічною активністю у вільному стані в природі він не зустрічаються, а тільки у вигляді різних сполук. Деякі з них, як хлорид калію, утворюють потужні </a:t>
            </a:r>
            <a:r>
              <a:rPr lang="uk-UA" sz="1400" dirty="0" smtClean="0"/>
              <a:t>родовищ</a:t>
            </a:r>
          </a:p>
          <a:p>
            <a:endParaRPr lang="uk-UA" sz="1400" dirty="0" smtClean="0"/>
          </a:p>
          <a:p>
            <a:r>
              <a:rPr lang="uk-UA" sz="1400" dirty="0"/>
              <a:t>Найбагатші у світі родовища солей калію у вигляді мінералів сильвіну </a:t>
            </a:r>
            <a:r>
              <a:rPr lang="en-US" sz="1400" dirty="0" err="1"/>
              <a:t>KCl</a:t>
            </a:r>
            <a:r>
              <a:rPr lang="en-US" sz="1400" dirty="0"/>
              <a:t>, </a:t>
            </a:r>
            <a:r>
              <a:rPr lang="uk-UA" sz="1400" dirty="0"/>
              <a:t>сильвініту </a:t>
            </a:r>
            <a:r>
              <a:rPr lang="en-US" sz="1400" dirty="0" err="1"/>
              <a:t>KCl·NaCl</a:t>
            </a:r>
            <a:r>
              <a:rPr lang="en-US" sz="1400" dirty="0"/>
              <a:t>, </a:t>
            </a:r>
            <a:r>
              <a:rPr lang="uk-UA" sz="1400" dirty="0"/>
              <a:t>карналіту К</a:t>
            </a:r>
            <a:r>
              <a:rPr lang="en-US" sz="1400" dirty="0" err="1"/>
              <a:t>Cl</a:t>
            </a:r>
            <a:r>
              <a:rPr lang="en-US" sz="1400" dirty="0"/>
              <a:t> ∙</a:t>
            </a:r>
            <a:r>
              <a:rPr lang="uk-UA" sz="1400" dirty="0"/>
              <a:t> </a:t>
            </a:r>
            <a:r>
              <a:rPr lang="en-US" sz="1400" dirty="0"/>
              <a:t>MgCl</a:t>
            </a:r>
            <a:r>
              <a:rPr lang="en-US" sz="1000" dirty="0"/>
              <a:t>2</a:t>
            </a:r>
            <a:r>
              <a:rPr lang="en-US" sz="1400" dirty="0"/>
              <a:t> ∙ 6H</a:t>
            </a:r>
            <a:r>
              <a:rPr lang="en-US" sz="1000" dirty="0"/>
              <a:t>2</a:t>
            </a:r>
            <a:r>
              <a:rPr lang="en-US" sz="1400" dirty="0"/>
              <a:t>O</a:t>
            </a:r>
            <a:r>
              <a:rPr lang="uk-UA" sz="1400" dirty="0"/>
              <a:t>  і каїніту </a:t>
            </a:r>
            <a:r>
              <a:rPr lang="en-US" sz="1400" dirty="0"/>
              <a:t>KCl·MgSO</a:t>
            </a:r>
            <a:r>
              <a:rPr lang="en-US" sz="1000" dirty="0"/>
              <a:t>4</a:t>
            </a:r>
            <a:r>
              <a:rPr lang="en-US" sz="1400" dirty="0"/>
              <a:t>·3H</a:t>
            </a:r>
            <a:r>
              <a:rPr lang="en-US" sz="1000" dirty="0"/>
              <a:t>2</a:t>
            </a:r>
            <a:r>
              <a:rPr lang="en-US" sz="1400" dirty="0"/>
              <a:t>O </a:t>
            </a:r>
            <a:r>
              <a:rPr lang="uk-UA" sz="1400" dirty="0"/>
              <a:t>розташовані поблизу м. Солікамська. Крім того, значні поклади сполук калію знайдені в Білорусії (м. </a:t>
            </a:r>
            <a:r>
              <a:rPr lang="uk-UA" sz="1400" dirty="0" err="1"/>
              <a:t>Солігорськ</a:t>
            </a:r>
            <a:r>
              <a:rPr lang="uk-UA" sz="1400" dirty="0"/>
              <a:t>) і в Україні (м. Калуш і м. Стебник у Прикарпатті</a:t>
            </a:r>
            <a:r>
              <a:rPr lang="uk-UA" sz="1400" dirty="0" smtClean="0"/>
              <a:t>).</a:t>
            </a:r>
            <a:endParaRPr lang="uk-UA" sz="1400" dirty="0"/>
          </a:p>
        </p:txBody>
      </p:sp>
      <p:pic>
        <p:nvPicPr>
          <p:cNvPr id="7" name="Picture 3" descr="хлорид калі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4409" y="1775525"/>
            <a:ext cx="3246512" cy="224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нитрат кали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4257" y="4310438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0513" y="3775004"/>
            <a:ext cx="142699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 </a:t>
            </a:r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0918" y="6110638"/>
            <a:ext cx="1308371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нітрат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2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730"/>
            <a:ext cx="9144000" cy="683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966" y="25720"/>
            <a:ext cx="6912768" cy="6138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Родовища України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3764" y="4365104"/>
            <a:ext cx="2312647" cy="648072"/>
            <a:chOff x="223764" y="4365104"/>
            <a:chExt cx="2312647" cy="648072"/>
          </a:xfrm>
        </p:grpSpPr>
        <p:sp>
          <p:nvSpPr>
            <p:cNvPr id="10" name="Куб 9"/>
            <p:cNvSpPr/>
            <p:nvPr/>
          </p:nvSpPr>
          <p:spPr>
            <a:xfrm>
              <a:off x="223764" y="4365104"/>
              <a:ext cx="648072" cy="64807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047" y="4504474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Калійні солі</a:t>
              </a:r>
              <a:endParaRPr lang="uk-UA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23764" y="5157192"/>
            <a:ext cx="2437257" cy="648072"/>
            <a:chOff x="223764" y="5157192"/>
            <a:chExt cx="2437257" cy="648072"/>
          </a:xfrm>
        </p:grpSpPr>
        <p:sp>
          <p:nvSpPr>
            <p:cNvPr id="13" name="Куб 12"/>
            <p:cNvSpPr/>
            <p:nvPr/>
          </p:nvSpPr>
          <p:spPr>
            <a:xfrm>
              <a:off x="223764" y="5157192"/>
              <a:ext cx="648072" cy="64807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5637" y="5296562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Кухонна сіль</a:t>
              </a:r>
              <a:endParaRPr lang="uk-UA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33241" y="2503929"/>
            <a:ext cx="857403" cy="549611"/>
            <a:chOff x="733241" y="2503929"/>
            <a:chExt cx="857403" cy="549611"/>
          </a:xfrm>
        </p:grpSpPr>
        <p:sp>
          <p:nvSpPr>
            <p:cNvPr id="5" name="Куб 4"/>
            <p:cNvSpPr/>
            <p:nvPr/>
          </p:nvSpPr>
          <p:spPr>
            <a:xfrm>
              <a:off x="1025637" y="2780928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241" y="2503929"/>
              <a:ext cx="857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Стебник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161942" y="3095319"/>
            <a:ext cx="1026083" cy="754802"/>
            <a:chOff x="1161942" y="3095319"/>
            <a:chExt cx="1026083" cy="754802"/>
          </a:xfrm>
        </p:grpSpPr>
        <p:sp>
          <p:nvSpPr>
            <p:cNvPr id="12" name="Куб 11"/>
            <p:cNvSpPr/>
            <p:nvPr/>
          </p:nvSpPr>
          <p:spPr>
            <a:xfrm>
              <a:off x="1288617" y="3577509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942" y="3095319"/>
              <a:ext cx="102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Калуш</a:t>
              </a:r>
            </a:p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Солотвино 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609210" y="2369398"/>
            <a:ext cx="1095540" cy="684142"/>
            <a:chOff x="7609210" y="2369398"/>
            <a:chExt cx="1095540" cy="684142"/>
          </a:xfrm>
        </p:grpSpPr>
        <p:sp>
          <p:nvSpPr>
            <p:cNvPr id="16" name="Куб 15"/>
            <p:cNvSpPr/>
            <p:nvPr/>
          </p:nvSpPr>
          <p:spPr>
            <a:xfrm>
              <a:off x="7884368" y="2780928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9210" y="2369398"/>
              <a:ext cx="1095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Слов’янськ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60232" y="2747216"/>
            <a:ext cx="1124127" cy="578936"/>
            <a:chOff x="6660232" y="2747216"/>
            <a:chExt cx="1124127" cy="578936"/>
          </a:xfrm>
        </p:grpSpPr>
        <p:sp>
          <p:nvSpPr>
            <p:cNvPr id="17" name="Куб 16"/>
            <p:cNvSpPr/>
            <p:nvPr/>
          </p:nvSpPr>
          <p:spPr>
            <a:xfrm>
              <a:off x="7380312" y="3053540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60232" y="2747216"/>
              <a:ext cx="112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Артемівськ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84772" y="5172240"/>
            <a:ext cx="1070886" cy="396934"/>
            <a:chOff x="6284772" y="5172240"/>
            <a:chExt cx="1070886" cy="396934"/>
          </a:xfrm>
        </p:grpSpPr>
        <p:sp>
          <p:nvSpPr>
            <p:cNvPr id="15" name="Куб 14"/>
            <p:cNvSpPr/>
            <p:nvPr/>
          </p:nvSpPr>
          <p:spPr>
            <a:xfrm>
              <a:off x="6284772" y="5296562"/>
              <a:ext cx="272612" cy="272612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98255" y="5172240"/>
              <a:ext cx="857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Сиваш</a:t>
              </a:r>
              <a:endPara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31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78" y="404664"/>
            <a:ext cx="7024744" cy="6138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Соляні шахти </a:t>
            </a:r>
            <a:r>
              <a:rPr lang="uk-UA" dirty="0" err="1"/>
              <a:t>Солотвиного</a:t>
            </a:r>
            <a:r>
              <a:rPr lang="uk-UA" dirty="0"/>
              <a:t> </a:t>
            </a:r>
            <a:endParaRPr lang="uk-UA" dirty="0"/>
          </a:p>
        </p:txBody>
      </p:sp>
      <p:pic>
        <p:nvPicPr>
          <p:cNvPr id="2050" name="Picture 2" descr="C:\Users\Admin\Desktop\Доп.Мат\zakarpattya20100318104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5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оп.Мат\img_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03" y="1419500"/>
            <a:ext cx="3011656" cy="233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Доп.Мат\solotvo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9165"/>
            <a:ext cx="3078635" cy="230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Доп.Мат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9" y="4033711"/>
            <a:ext cx="3125444" cy="233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0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Добыча соли_Евпа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1" y="834247"/>
            <a:ext cx="7380309" cy="553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6138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Видобуток </a:t>
            </a:r>
            <a:r>
              <a:rPr lang="uk-UA" dirty="0" err="1"/>
              <a:t>кухоної</a:t>
            </a:r>
            <a:r>
              <a:rPr lang="uk-UA" dirty="0"/>
              <a:t> солі (Євпаторія)</a:t>
            </a:r>
          </a:p>
        </p:txBody>
      </p:sp>
    </p:spTree>
    <p:extLst>
      <p:ext uri="{BB962C8B-B14F-4D97-AF65-F5344CB8AC3E}">
        <p14:creationId xmlns:p14="http://schemas.microsoft.com/office/powerpoint/2010/main" val="8522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821" y="1052736"/>
            <a:ext cx="7164285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3789" y="233428"/>
            <a:ext cx="7056784" cy="613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Затока Сиваш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9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6429"/>
          <a:stretch/>
        </p:blipFill>
        <p:spPr bwMode="auto">
          <a:xfrm>
            <a:off x="718092" y="1124744"/>
            <a:ext cx="7740352" cy="5245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7808" y="332656"/>
            <a:ext cx="828092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err="1"/>
              <a:t>Стебниківський</a:t>
            </a:r>
            <a:r>
              <a:rPr lang="uk-UA" dirty="0"/>
              <a:t> калійний комбінат</a:t>
            </a:r>
          </a:p>
        </p:txBody>
      </p:sp>
    </p:spTree>
    <p:extLst>
      <p:ext uri="{BB962C8B-B14F-4D97-AF65-F5344CB8AC3E}">
        <p14:creationId xmlns:p14="http://schemas.microsoft.com/office/powerpoint/2010/main" val="277244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5184576" cy="710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Біологічна роль літію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5328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Літій є </a:t>
            </a:r>
            <a:r>
              <a:rPr lang="uk-UA" sz="1400" dirty="0" err="1"/>
              <a:t>умовно-есенціальним</a:t>
            </a:r>
            <a:r>
              <a:rPr lang="uk-UA" sz="1400" dirty="0"/>
              <a:t> мікроелементом.</a:t>
            </a:r>
          </a:p>
          <a:p>
            <a:r>
              <a:rPr lang="uk-UA" sz="1400" dirty="0"/>
              <a:t>Це означає, що його біологічна функція відома (або визнана), однак явищ дефіциту літію не спостерігають.</a:t>
            </a:r>
          </a:p>
          <a:p>
            <a:r>
              <a:rPr lang="uk-UA" sz="1400" dirty="0"/>
              <a:t>Вміст літію в організмі дорослої людини становить близько 70 мг. Переважно він знаходиться (по зменшенню концентрації) в мозку, печінці, нирках, кістках, серці, легенях</a:t>
            </a:r>
            <a:r>
              <a:rPr lang="uk-UA" sz="1400" dirty="0" smtClean="0"/>
              <a:t>.</a:t>
            </a:r>
          </a:p>
          <a:p>
            <a:endParaRPr lang="uk-UA" sz="1400" dirty="0" smtClean="0"/>
          </a:p>
          <a:p>
            <a:r>
              <a:rPr lang="uk-UA" sz="1400" dirty="0"/>
              <a:t>Біологічна роль літію встановлена </a:t>
            </a:r>
            <a:r>
              <a:rPr lang="uk-UA" sz="1400" dirty="0" err="1"/>
              <a:t>​​не</a:t>
            </a:r>
            <a:r>
              <a:rPr lang="uk-UA" sz="1400" dirty="0"/>
              <a:t> до кінця. За різними джерелами літій може надавати наступні ефекти:</a:t>
            </a:r>
          </a:p>
          <a:p>
            <a:endParaRPr lang="uk-UA" sz="14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400" dirty="0"/>
              <a:t>знижує збудливість центральної нервової системи (препарати літію застосовуються в психіатрії)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400" dirty="0"/>
              <a:t>регулює транспорт натрію в нервових і м'язових клітинах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400" dirty="0"/>
              <a:t>знижує кількість доступного вільного </a:t>
            </a:r>
            <a:r>
              <a:rPr lang="uk-UA" sz="1400" dirty="0" err="1"/>
              <a:t>норадреналіну</a:t>
            </a:r>
            <a:r>
              <a:rPr lang="uk-UA" sz="1400" dirty="0"/>
              <a:t> в центральній нервовій системі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400" dirty="0"/>
              <a:t>знижує вміст серотоніну в центральній нервовій системі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uk-UA" sz="1400" dirty="0"/>
              <a:t>збільшує чутливість нейронів деяких областей мозку до дії </a:t>
            </a:r>
            <a:r>
              <a:rPr lang="uk-UA" sz="1400" dirty="0" err="1"/>
              <a:t>дофаміну</a:t>
            </a:r>
            <a:endParaRPr lang="uk-UA" sz="1400" dirty="0"/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620249"/>
            <a:ext cx="1463181" cy="11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оп.Мат\image56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1" b="16313"/>
          <a:stretch/>
        </p:blipFill>
        <p:spPr bwMode="auto">
          <a:xfrm>
            <a:off x="7250782" y="1736712"/>
            <a:ext cx="1326812" cy="9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Доп.Мат\1263772878_465578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45" y="4628132"/>
            <a:ext cx="2520280" cy="171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Доп.Мат\yak-rozrobiti-lege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48" y="2852936"/>
            <a:ext cx="2360474" cy="1770356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1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3816424" cy="710952"/>
          </a:xfrm>
        </p:spPr>
        <p:txBody>
          <a:bodyPr>
            <a:normAutofit/>
          </a:bodyPr>
          <a:lstStyle/>
          <a:p>
            <a:r>
              <a:rPr lang="uk-UA" dirty="0" smtClean="0"/>
              <a:t>Літій міститься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Найбільш важливими джерелами літію є деякі рослини (томати), риба і морепродукти, а також печінка і легені.</a:t>
            </a:r>
            <a:endParaRPr lang="uk-UA" dirty="0"/>
          </a:p>
        </p:txBody>
      </p:sp>
      <p:pic>
        <p:nvPicPr>
          <p:cNvPr id="4098" name="Picture 2" descr="C:\Users\Admin\Desktop\Доп.Мат\tom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1" y="2564904"/>
            <a:ext cx="2609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оп.Мат\214386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1" y="4437112"/>
            <a:ext cx="2731387" cy="16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Доп.Мат\1343725192_moreproduk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51" y="2652200"/>
            <a:ext cx="4337762" cy="325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5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832648" cy="7109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Біологічна роль натрію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4392488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Натрій є </a:t>
            </a:r>
            <a:r>
              <a:rPr lang="uk-UA" sz="1200" dirty="0" err="1"/>
              <a:t>макроелементом</a:t>
            </a:r>
            <a:r>
              <a:rPr lang="uk-UA" sz="1200" dirty="0"/>
              <a:t>, його вміст в організмі дорослої людини становить близько 150-200 грамів.</a:t>
            </a:r>
          </a:p>
          <a:p>
            <a:r>
              <a:rPr lang="uk-UA" sz="1200" dirty="0"/>
              <a:t>Вміст натрію в міжклітинному просторі в 15 разів вище, ніж усередині клітин (різниця забезпечується спеціальним натрій-калієвий насосом).</a:t>
            </a:r>
          </a:p>
          <a:p>
            <a:r>
              <a:rPr lang="uk-UA" sz="1200" dirty="0"/>
              <a:t>Обмін регулюється натрію гормонами щитовидної залози: при її недостатності натрій затримується в тканинах, а при гіперфункції натрій посилено виводиться з організму</a:t>
            </a:r>
            <a:r>
              <a:rPr lang="uk-UA" sz="1200" dirty="0" smtClean="0"/>
              <a:t>.</a:t>
            </a:r>
          </a:p>
          <a:p>
            <a:endParaRPr lang="uk-UA" sz="1200" dirty="0" smtClean="0"/>
          </a:p>
          <a:p>
            <a:r>
              <a:rPr lang="uk-UA" sz="1200" dirty="0"/>
              <a:t>Біологічна роль натрію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 smtClean="0"/>
              <a:t>підтримує </a:t>
            </a:r>
            <a:r>
              <a:rPr lang="uk-UA" sz="1200" dirty="0"/>
              <a:t>осмотичний тиск і </a:t>
            </a:r>
            <a:r>
              <a:rPr lang="uk-UA" sz="1200" dirty="0" err="1"/>
              <a:t>рН</a:t>
            </a:r>
            <a:r>
              <a:rPr lang="uk-UA" sz="1200" dirty="0"/>
              <a:t> середовища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разом з калієм формує електричний потенціал мембран клітин, за рахунок якого передається сигнал в нервових клітинах, м'язових клітинах і пр.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бере участь у транспорті через мембрани клітин амінокислот, </a:t>
            </a:r>
            <a:r>
              <a:rPr lang="uk-UA" sz="1200" dirty="0" err="1"/>
              <a:t>цукрів</a:t>
            </a:r>
            <a:r>
              <a:rPr lang="uk-UA" sz="1200" dirty="0"/>
              <a:t>, неорганічних і органічних аніонів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бере участь в переносі оксиду вуглецю в крові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посилює виділення нирками різних продуктів метаболізму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бере участь у гідратації білків і розчиненні органічних кислот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бере участь в утворенні шлункового соку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активує ферменти слини і підшлункового соку</a:t>
            </a:r>
            <a:endParaRPr lang="uk-UA" sz="1600" dirty="0"/>
          </a:p>
        </p:txBody>
      </p:sp>
      <p:pic>
        <p:nvPicPr>
          <p:cNvPr id="5122" name="Picture 2" descr="C:\Users\Admin\Desktop\Доп.Мат\1268084211_ner-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35" y="4556322"/>
            <a:ext cx="2804797" cy="175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оп.Мат\1304619229_393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30" y="1665543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0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 в періодичній системі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1421621" cy="4869463"/>
          </a:xfrm>
          <a:effectLst>
            <a:softEdge rad="38100"/>
          </a:effec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699792" y="1556792"/>
            <a:ext cx="5544616" cy="446449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>
                <a:ea typeface="Adobe Fan Heiti Std B" pitchFamily="34" charset="-128"/>
              </a:rPr>
              <a:t>Лужні метали – елементи І групи , головної підгрупи  періодичної системи.</a:t>
            </a:r>
          </a:p>
          <a:p>
            <a:pPr marL="68580" indent="0" algn="just">
              <a:buNone/>
            </a:pPr>
            <a:r>
              <a:rPr lang="uk-UA" sz="2000" dirty="0" smtClean="0">
                <a:ea typeface="Adobe Fan Heiti Std B" pitchFamily="34" charset="-128"/>
              </a:rPr>
              <a:t>Назва пов’язана з тим, що при взаємодії лужних металів з водою утворюється їдкий луг. До лужних металів належать :</a:t>
            </a:r>
            <a:endParaRPr lang="en-US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smtClean="0">
                <a:ea typeface="Adobe Fan Heiti Std B" pitchFamily="34" charset="-128"/>
              </a:rPr>
              <a:t>Літій </a:t>
            </a:r>
            <a:r>
              <a:rPr lang="en-US" sz="2000" dirty="0" smtClean="0">
                <a:ea typeface="Adobe Fan Heiti Std B" pitchFamily="34" charset="-128"/>
              </a:rPr>
              <a:t>(Li)</a:t>
            </a:r>
            <a:endParaRPr lang="uk-UA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smtClean="0">
                <a:ea typeface="Adobe Fan Heiti Std B" pitchFamily="34" charset="-128"/>
              </a:rPr>
              <a:t>Натрій</a:t>
            </a:r>
            <a:r>
              <a:rPr lang="en-US" sz="2000" dirty="0" smtClean="0">
                <a:ea typeface="Adobe Fan Heiti Std B" pitchFamily="34" charset="-128"/>
              </a:rPr>
              <a:t> (Na)</a:t>
            </a:r>
            <a:endParaRPr lang="uk-UA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smtClean="0">
                <a:ea typeface="Adobe Fan Heiti Std B" pitchFamily="34" charset="-128"/>
              </a:rPr>
              <a:t>Калій</a:t>
            </a:r>
            <a:r>
              <a:rPr lang="en-US" sz="2000" dirty="0" smtClean="0">
                <a:ea typeface="Adobe Fan Heiti Std B" pitchFamily="34" charset="-128"/>
              </a:rPr>
              <a:t> (K)</a:t>
            </a:r>
            <a:endParaRPr lang="uk-UA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smtClean="0">
                <a:ea typeface="Adobe Fan Heiti Std B" pitchFamily="34" charset="-128"/>
              </a:rPr>
              <a:t>Рубідій </a:t>
            </a:r>
            <a:r>
              <a:rPr lang="en-US" sz="2000" dirty="0" smtClean="0">
                <a:ea typeface="Adobe Fan Heiti Std B" pitchFamily="34" charset="-128"/>
              </a:rPr>
              <a:t>(</a:t>
            </a:r>
            <a:r>
              <a:rPr lang="en-US" sz="2000" dirty="0" err="1" smtClean="0">
                <a:ea typeface="Adobe Fan Heiti Std B" pitchFamily="34" charset="-128"/>
              </a:rPr>
              <a:t>Rb</a:t>
            </a:r>
            <a:r>
              <a:rPr lang="en-US" sz="2000" dirty="0" smtClean="0">
                <a:ea typeface="Adobe Fan Heiti Std B" pitchFamily="34" charset="-128"/>
              </a:rPr>
              <a:t>)</a:t>
            </a:r>
            <a:endParaRPr lang="uk-UA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smtClean="0">
                <a:ea typeface="Adobe Fan Heiti Std B" pitchFamily="34" charset="-128"/>
              </a:rPr>
              <a:t>Цезій </a:t>
            </a:r>
            <a:r>
              <a:rPr lang="en-US" sz="2000" dirty="0" smtClean="0">
                <a:ea typeface="Adobe Fan Heiti Std B" pitchFamily="34" charset="-128"/>
              </a:rPr>
              <a:t>(Cs)</a:t>
            </a:r>
            <a:endParaRPr lang="uk-UA" sz="2000" dirty="0" smtClean="0">
              <a:ea typeface="Adobe Fan Heiti Std B" pitchFamily="34" charset="-128"/>
            </a:endParaRPr>
          </a:p>
          <a:p>
            <a:pPr marL="68580" indent="0">
              <a:buNone/>
            </a:pPr>
            <a:r>
              <a:rPr lang="uk-UA" sz="2000" dirty="0" err="1" smtClean="0">
                <a:ea typeface="Adobe Fan Heiti Std B" pitchFamily="34" charset="-128"/>
              </a:rPr>
              <a:t>Францій</a:t>
            </a:r>
            <a:r>
              <a:rPr lang="en-US" sz="2000" dirty="0" smtClean="0">
                <a:ea typeface="Adobe Fan Heiti Std B" pitchFamily="34" charset="-128"/>
              </a:rPr>
              <a:t> (</a:t>
            </a:r>
            <a:r>
              <a:rPr lang="en-US" sz="2000" dirty="0" err="1" smtClean="0">
                <a:ea typeface="Adobe Fan Heiti Std B" pitchFamily="34" charset="-128"/>
              </a:rPr>
              <a:t>Fr</a:t>
            </a:r>
            <a:r>
              <a:rPr lang="en-US" sz="2000" dirty="0" smtClean="0">
                <a:ea typeface="Adobe Fan Heiti Std B" pitchFamily="34" charset="-128"/>
              </a:rPr>
              <a:t>)</a:t>
            </a:r>
            <a:endParaRPr lang="uk-UA" sz="2000" dirty="0"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2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4752528" cy="710952"/>
          </a:xfrm>
        </p:spPr>
        <p:txBody>
          <a:bodyPr>
            <a:normAutofit/>
          </a:bodyPr>
          <a:lstStyle/>
          <a:p>
            <a:r>
              <a:rPr lang="uk-UA" dirty="0" smtClean="0"/>
              <a:t>Натрій  міститься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3496" y="134076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/>
              <a:t>Вміст</a:t>
            </a:r>
            <a:r>
              <a:rPr lang="ru-RU" sz="1400" dirty="0"/>
              <a:t> </a:t>
            </a:r>
            <a:r>
              <a:rPr lang="ru-RU" sz="1400" dirty="0" err="1"/>
              <a:t>натрію</a:t>
            </a:r>
            <a:r>
              <a:rPr lang="ru-RU" sz="1400" dirty="0"/>
              <a:t> в продуктах </a:t>
            </a:r>
            <a:r>
              <a:rPr lang="ru-RU" sz="1400" dirty="0" err="1"/>
              <a:t>досить</a:t>
            </a:r>
            <a:r>
              <a:rPr lang="ru-RU" sz="1400" dirty="0"/>
              <a:t> невелика. </a:t>
            </a:r>
            <a:r>
              <a:rPr lang="ru-RU" sz="1400" dirty="0" err="1"/>
              <a:t>Макроелемент</a:t>
            </a:r>
            <a:r>
              <a:rPr lang="ru-RU" sz="1400" dirty="0"/>
              <a:t> входить до складу </a:t>
            </a:r>
            <a:r>
              <a:rPr lang="ru-RU" sz="1400" dirty="0" err="1"/>
              <a:t>морської</a:t>
            </a:r>
            <a:r>
              <a:rPr lang="ru-RU" sz="1400" dirty="0"/>
              <a:t> </a:t>
            </a:r>
            <a:r>
              <a:rPr lang="ru-RU" sz="1400" dirty="0" err="1"/>
              <a:t>капусти</a:t>
            </a:r>
            <a:r>
              <a:rPr lang="ru-RU" sz="1400" dirty="0"/>
              <a:t>, </a:t>
            </a:r>
            <a:r>
              <a:rPr lang="ru-RU" sz="1400" dirty="0" err="1"/>
              <a:t>моркви</a:t>
            </a:r>
            <a:r>
              <a:rPr lang="ru-RU" sz="1400" dirty="0"/>
              <a:t>, </a:t>
            </a:r>
            <a:r>
              <a:rPr lang="ru-RU" sz="1400" dirty="0" err="1"/>
              <a:t>буряку</a:t>
            </a:r>
            <a:r>
              <a:rPr lang="ru-RU" sz="1400" dirty="0"/>
              <a:t>, </a:t>
            </a:r>
            <a:r>
              <a:rPr lang="ru-RU" sz="1400" dirty="0" err="1"/>
              <a:t>цикорію</a:t>
            </a:r>
            <a:r>
              <a:rPr lang="ru-RU" sz="1400" dirty="0"/>
              <a:t>, </a:t>
            </a:r>
            <a:r>
              <a:rPr lang="ru-RU" sz="1400" dirty="0" err="1"/>
              <a:t>кульбаби</a:t>
            </a:r>
            <a:r>
              <a:rPr lang="ru-RU" sz="1400" dirty="0"/>
              <a:t>, </a:t>
            </a:r>
            <a:r>
              <a:rPr lang="ru-RU" sz="1400" dirty="0" err="1"/>
              <a:t>селері</a:t>
            </a:r>
            <a:r>
              <a:rPr lang="ru-RU" sz="1400" dirty="0"/>
              <a:t>. При </a:t>
            </a:r>
            <a:r>
              <a:rPr lang="ru-RU" sz="1400" dirty="0" err="1"/>
              <a:t>приготуванні</a:t>
            </a:r>
            <a:r>
              <a:rPr lang="ru-RU" sz="1400" dirty="0"/>
              <a:t> </a:t>
            </a:r>
            <a:r>
              <a:rPr lang="ru-RU" sz="1400" dirty="0" err="1"/>
              <a:t>страв</a:t>
            </a:r>
            <a:r>
              <a:rPr lang="ru-RU" sz="1400" dirty="0"/>
              <a:t> </a:t>
            </a:r>
            <a:r>
              <a:rPr lang="ru-RU" sz="1400" dirty="0" err="1"/>
              <a:t>рекомендують</a:t>
            </a:r>
            <a:r>
              <a:rPr lang="ru-RU" sz="1400" dirty="0"/>
              <a:t> </a:t>
            </a:r>
            <a:r>
              <a:rPr lang="ru-RU" sz="1400" dirty="0" err="1"/>
              <a:t>застосовувати</a:t>
            </a:r>
            <a:r>
              <a:rPr lang="ru-RU" sz="1400" dirty="0"/>
              <a:t> </a:t>
            </a:r>
            <a:r>
              <a:rPr lang="ru-RU" sz="1400" dirty="0" err="1"/>
              <a:t>морську</a:t>
            </a:r>
            <a:r>
              <a:rPr lang="ru-RU" sz="1400" dirty="0"/>
              <a:t> </a:t>
            </a:r>
            <a:r>
              <a:rPr lang="ru-RU" sz="1400" dirty="0" err="1"/>
              <a:t>очищену</a:t>
            </a:r>
            <a:r>
              <a:rPr lang="ru-RU" sz="1400" dirty="0"/>
              <a:t> </a:t>
            </a:r>
            <a:r>
              <a:rPr lang="ru-RU" sz="1400" dirty="0" err="1"/>
              <a:t>сіль</a:t>
            </a:r>
            <a:r>
              <a:rPr lang="ru-RU" sz="1400" dirty="0"/>
              <a:t>, тому як вона </a:t>
            </a:r>
            <a:r>
              <a:rPr lang="ru-RU" sz="1400" dirty="0" err="1"/>
              <a:t>меншою</a:t>
            </a:r>
            <a:r>
              <a:rPr lang="ru-RU" sz="1400" dirty="0"/>
              <a:t> </a:t>
            </a:r>
            <a:r>
              <a:rPr lang="ru-RU" sz="1400" dirty="0" err="1"/>
              <a:t>мірою</a:t>
            </a:r>
            <a:r>
              <a:rPr lang="ru-RU" sz="1400" dirty="0"/>
              <a:t> </a:t>
            </a:r>
            <a:r>
              <a:rPr lang="ru-RU" sz="1400" dirty="0" err="1"/>
              <a:t>призводить</a:t>
            </a:r>
            <a:r>
              <a:rPr lang="ru-RU" sz="1400" dirty="0"/>
              <a:t> до </a:t>
            </a:r>
            <a:r>
              <a:rPr lang="ru-RU" sz="1400" dirty="0" err="1"/>
              <a:t>затримки</a:t>
            </a:r>
            <a:r>
              <a:rPr lang="ru-RU" sz="1400" dirty="0"/>
              <a:t> води в </a:t>
            </a:r>
            <a:r>
              <a:rPr lang="ru-RU" sz="1400" dirty="0" err="1"/>
              <a:t>організмі</a:t>
            </a:r>
            <a:r>
              <a:rPr lang="ru-RU" sz="1400" dirty="0"/>
              <a:t>.</a:t>
            </a:r>
            <a:endParaRPr lang="uk-UA" dirty="0"/>
          </a:p>
        </p:txBody>
      </p:sp>
      <p:pic>
        <p:nvPicPr>
          <p:cNvPr id="6146" name="Picture 2" descr="C:\Users\Admin\Desktop\Доп.Мат\original-3cac8c6435d933bfd6964d64342ab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28" y="2474122"/>
            <a:ext cx="2564928" cy="185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Доп.Мат\oduvanch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b="9213"/>
          <a:stretch/>
        </p:blipFill>
        <p:spPr bwMode="auto">
          <a:xfrm>
            <a:off x="790906" y="3933056"/>
            <a:ext cx="1838304" cy="247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Доп.Мат\1416734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17279" r="5716" b="17446"/>
          <a:stretch/>
        </p:blipFill>
        <p:spPr bwMode="auto">
          <a:xfrm>
            <a:off x="6074894" y="4581128"/>
            <a:ext cx="2330995" cy="17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Доп.Мат\polza_svekly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67" y="2738252"/>
            <a:ext cx="2455912" cy="317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Доп.Мат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6" y="2544907"/>
            <a:ext cx="1872208" cy="124586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7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Доп.Мат\e-chelovekajpg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265" r="4978" b="-265"/>
          <a:stretch/>
        </p:blipFill>
        <p:spPr bwMode="auto">
          <a:xfrm>
            <a:off x="5060278" y="4656044"/>
            <a:ext cx="1698593" cy="17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832648" cy="710952"/>
          </a:xfrm>
        </p:spPr>
        <p:txBody>
          <a:bodyPr>
            <a:normAutofit/>
          </a:bodyPr>
          <a:lstStyle/>
          <a:p>
            <a:r>
              <a:rPr lang="uk-UA" dirty="0" smtClean="0"/>
              <a:t>Біологічна роль калію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11559" y="1556792"/>
            <a:ext cx="4752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Калій разом з іншими найважливішими електролітами забезпечує необхідне осмотичний тиск у біологічних рідинах організму і в клітинах, є компонентом буферних систем, підтримує електричний потенціал на мембранах клітин всіх тканин</a:t>
            </a:r>
            <a:r>
              <a:rPr lang="uk-UA" sz="1200" dirty="0" smtClean="0"/>
              <a:t>.</a:t>
            </a:r>
          </a:p>
          <a:p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/>
              <a:t>Основні функції калію в організмі</a:t>
            </a:r>
            <a:r>
              <a:rPr lang="uk-UA" sz="1200" dirty="0" smtClean="0"/>
              <a:t>:</a:t>
            </a:r>
          </a:p>
          <a:p>
            <a:endParaRPr lang="uk-UA" sz="1200" dirty="0"/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 smtClean="0"/>
              <a:t>забезпечення </a:t>
            </a:r>
            <a:r>
              <a:rPr lang="uk-UA" sz="1200" dirty="0"/>
              <a:t>збудливості і провідності клітин нервової системи та м'язових клітин, участь в передачі нервових імпульсів і скороченні м'язових клітин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підтримка осмотичного тиску в клітинах, тканинах і біологічних рідинах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забезпечення кислотно-лужної рівноваги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/>
              <a:t>участь в нервовій регуляції серцевих </a:t>
            </a:r>
            <a:r>
              <a:rPr lang="uk-UA" sz="1200" dirty="0" smtClean="0"/>
              <a:t>скорочень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uk-UA" sz="1200" dirty="0" smtClean="0"/>
              <a:t>Калій сприяє постачанню мозку киснем, підвищуючи розумову активність, бере участь у передачі нервових імпульсів, знижує кров'яний тиск, очищає організм від токсинів і шлаків, допомагає при лікуванні алергічних захворювань.</a:t>
            </a:r>
            <a:endParaRPr lang="uk-UA" sz="1200" dirty="0"/>
          </a:p>
        </p:txBody>
      </p:sp>
      <p:pic>
        <p:nvPicPr>
          <p:cNvPr id="7170" name="Picture 2" descr="C:\Users\Admin\Desktop\Доп.Мат\mb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43557"/>
            <a:ext cx="1861437" cy="380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4752528" cy="710952"/>
          </a:xfrm>
        </p:spPr>
        <p:txBody>
          <a:bodyPr>
            <a:normAutofit/>
          </a:bodyPr>
          <a:lstStyle/>
          <a:p>
            <a:r>
              <a:rPr lang="uk-UA" dirty="0" smtClean="0"/>
              <a:t>Калій  міститься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3496" y="1340768"/>
            <a:ext cx="798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/>
              <a:t>Калій</a:t>
            </a:r>
            <a:r>
              <a:rPr lang="ru-RU" sz="1400" dirty="0"/>
              <a:t> </a:t>
            </a:r>
            <a:r>
              <a:rPr lang="ru-RU" sz="1400" dirty="0" err="1"/>
              <a:t>міститься</a:t>
            </a:r>
            <a:r>
              <a:rPr lang="ru-RU" sz="1400" dirty="0"/>
              <a:t> в </a:t>
            </a:r>
            <a:r>
              <a:rPr lang="ru-RU" sz="1400" dirty="0" err="1"/>
              <a:t>моркві</a:t>
            </a:r>
            <a:r>
              <a:rPr lang="ru-RU" sz="1400" dirty="0"/>
              <a:t>, </a:t>
            </a:r>
            <a:r>
              <a:rPr lang="ru-RU" sz="1400" dirty="0" err="1"/>
              <a:t>картоплі</a:t>
            </a:r>
            <a:r>
              <a:rPr lang="ru-RU" sz="1400" dirty="0"/>
              <a:t>, </a:t>
            </a:r>
            <a:r>
              <a:rPr lang="ru-RU" sz="1400" dirty="0" err="1"/>
              <a:t>капусті</a:t>
            </a:r>
            <a:r>
              <a:rPr lang="ru-RU" sz="1400" dirty="0"/>
              <a:t>, </a:t>
            </a:r>
            <a:r>
              <a:rPr lang="ru-RU" sz="1400" dirty="0" err="1"/>
              <a:t>хроні</a:t>
            </a:r>
            <a:r>
              <a:rPr lang="ru-RU" sz="1400" dirty="0"/>
              <a:t>, </a:t>
            </a:r>
            <a:r>
              <a:rPr lang="ru-RU" sz="1400" dirty="0" err="1"/>
              <a:t>кропиві</a:t>
            </a:r>
            <a:r>
              <a:rPr lang="ru-RU" sz="1400" dirty="0"/>
              <a:t>, </a:t>
            </a:r>
            <a:r>
              <a:rPr lang="ru-RU" sz="1400" dirty="0" err="1"/>
              <a:t>цибулі</a:t>
            </a:r>
            <a:r>
              <a:rPr lang="ru-RU" sz="1400" dirty="0"/>
              <a:t>, </a:t>
            </a:r>
            <a:r>
              <a:rPr lang="ru-RU" sz="1400" dirty="0" err="1"/>
              <a:t>буряках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у </a:t>
            </a:r>
            <a:r>
              <a:rPr lang="ru-RU" sz="1400" dirty="0" err="1"/>
              <a:t>бобових</a:t>
            </a:r>
            <a:r>
              <a:rPr lang="ru-RU" sz="1400" dirty="0"/>
              <a:t>, </a:t>
            </a:r>
            <a:r>
              <a:rPr lang="ru-RU" sz="1400" dirty="0" err="1"/>
              <a:t>яблуках</a:t>
            </a:r>
            <a:r>
              <a:rPr lang="ru-RU" sz="1400" dirty="0"/>
              <a:t>, сухофруктах, </a:t>
            </a:r>
            <a:r>
              <a:rPr lang="ru-RU" sz="1400" dirty="0" err="1"/>
              <a:t>винограді</a:t>
            </a:r>
            <a:r>
              <a:rPr lang="ru-RU" sz="1400" dirty="0"/>
              <a:t>.</a:t>
            </a:r>
            <a:endParaRPr lang="uk-UA" dirty="0"/>
          </a:p>
        </p:txBody>
      </p:sp>
      <p:pic>
        <p:nvPicPr>
          <p:cNvPr id="8194" name="Picture 2" descr="C:\Users\Admin\Desktop\Доп.Мат\510956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9" y="2230641"/>
            <a:ext cx="2138836" cy="20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оп.Мат\1278319876_45550379_1245907987_5_vino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22" y="4307928"/>
            <a:ext cx="2679918" cy="20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Доп.Мат\2-suhofrukty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1" y="2459602"/>
            <a:ext cx="2294683" cy="17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Доп.Мат\yablok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39" y="4941168"/>
            <a:ext cx="1408858" cy="1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esktop\Доп.Мат\95905921_3240047_lechenieluk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2" y="4486853"/>
            <a:ext cx="2587447" cy="16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esktop\Доп.Мат\yak-zrobiti-domashniy-hri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9" b="8979"/>
          <a:stretch/>
        </p:blipFill>
        <p:spPr bwMode="auto">
          <a:xfrm>
            <a:off x="3165037" y="1943598"/>
            <a:ext cx="2745861" cy="12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esktop\Доп.Мат\kartoplj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65" y="3228268"/>
            <a:ext cx="2824198" cy="19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Використання літію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4176464" cy="1440160"/>
          </a:xfrm>
        </p:spPr>
        <p:txBody>
          <a:bodyPr>
            <a:normAutofit/>
          </a:bodyPr>
          <a:lstStyle/>
          <a:p>
            <a:r>
              <a:rPr lang="ru-RU" sz="1400" dirty="0" err="1"/>
              <a:t>Найважливішою</a:t>
            </a:r>
            <a:r>
              <a:rPr lang="ru-RU" sz="1400" dirty="0"/>
              <a:t> </a:t>
            </a:r>
            <a:r>
              <a:rPr lang="ru-RU" sz="1400" dirty="0" err="1"/>
              <a:t>областю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 </a:t>
            </a:r>
            <a:r>
              <a:rPr lang="ru-RU" sz="1400" dirty="0" err="1"/>
              <a:t>літію</a:t>
            </a:r>
            <a:r>
              <a:rPr lang="ru-RU" sz="1400" dirty="0"/>
              <a:t>, як </a:t>
            </a:r>
            <a:r>
              <a:rPr lang="ru-RU" sz="1400" dirty="0" err="1"/>
              <a:t>джерела</a:t>
            </a:r>
            <a:r>
              <a:rPr lang="ru-RU" sz="1400" dirty="0"/>
              <a:t> </a:t>
            </a:r>
            <a:r>
              <a:rPr lang="ru-RU" sz="1400" dirty="0" err="1"/>
              <a:t>тритію</a:t>
            </a:r>
            <a:r>
              <a:rPr lang="ru-RU" sz="1400" dirty="0"/>
              <a:t> </a:t>
            </a:r>
            <a:r>
              <a:rPr lang="ru-RU" sz="1400" dirty="0" smtClean="0"/>
              <a:t>є</a:t>
            </a:r>
            <a:r>
              <a:rPr lang="en-US" sz="1400" dirty="0" smtClean="0"/>
              <a:t> </a:t>
            </a:r>
            <a:r>
              <a:rPr lang="ru-RU" sz="1400" dirty="0" err="1" smtClean="0"/>
              <a:t>атомна</a:t>
            </a:r>
            <a:r>
              <a:rPr lang="ru-RU" sz="1400" dirty="0" smtClean="0"/>
              <a:t> </a:t>
            </a:r>
            <a:r>
              <a:rPr lang="ru-RU" sz="1400" dirty="0" err="1"/>
              <a:t>енергія</a:t>
            </a:r>
            <a:r>
              <a:rPr lang="ru-RU" sz="1400" dirty="0"/>
              <a:t>. </a:t>
            </a:r>
            <a:r>
              <a:rPr lang="ru-RU" sz="1400" dirty="0" err="1"/>
              <a:t>Літій</a:t>
            </a:r>
            <a:r>
              <a:rPr lang="ru-RU" sz="1400" dirty="0"/>
              <a:t>, </a:t>
            </a:r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як </a:t>
            </a:r>
            <a:r>
              <a:rPr lang="ru-RU" sz="1400" dirty="0" err="1"/>
              <a:t>теплоносій</a:t>
            </a:r>
            <a:r>
              <a:rPr lang="ru-RU" sz="1400" dirty="0"/>
              <a:t> </a:t>
            </a:r>
            <a:r>
              <a:rPr lang="ru-RU" sz="1400" dirty="0" smtClean="0"/>
              <a:t>в</a:t>
            </a:r>
            <a:r>
              <a:rPr lang="en-US" sz="1400" dirty="0" smtClean="0"/>
              <a:t> </a:t>
            </a:r>
            <a:r>
              <a:rPr lang="ru-RU" sz="1400" dirty="0" err="1" smtClean="0"/>
              <a:t>атомних</a:t>
            </a:r>
            <a:r>
              <a:rPr lang="ru-RU" sz="1400" dirty="0" smtClean="0"/>
              <a:t> </a:t>
            </a:r>
            <a:r>
              <a:rPr lang="ru-RU" sz="1400" dirty="0"/>
              <a:t>реакторах</a:t>
            </a:r>
            <a:r>
              <a:rPr lang="ru-RU" sz="1400" dirty="0" smtClean="0"/>
              <a:t>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2232248" cy="1484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292854" y="3068960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/>
              <a:t>Літій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століття</a:t>
            </a:r>
            <a:r>
              <a:rPr lang="ru-RU" sz="1400" dirty="0"/>
              <a:t> </a:t>
            </a:r>
            <a:r>
              <a:rPr lang="ru-RU" sz="1400" dirty="0" err="1"/>
              <a:t>застосовували</a:t>
            </a:r>
            <a:r>
              <a:rPr lang="ru-RU" sz="1400" dirty="0"/>
              <a:t> в </a:t>
            </a:r>
            <a:r>
              <a:rPr lang="ru-RU" sz="1400" dirty="0" err="1"/>
              <a:t>медицині</a:t>
            </a:r>
            <a:r>
              <a:rPr lang="ru-RU" sz="1400" dirty="0"/>
              <a:t> як </a:t>
            </a:r>
            <a:r>
              <a:rPr lang="ru-RU" sz="1400" dirty="0" err="1"/>
              <a:t>засіб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подагри</a:t>
            </a:r>
            <a:r>
              <a:rPr lang="ru-RU" sz="1400" dirty="0"/>
              <a:t>.</a:t>
            </a:r>
            <a:endParaRPr lang="ru-RU" dirty="0" smtClean="0"/>
          </a:p>
          <a:p>
            <a:pPr marL="68580" indent="0">
              <a:buFont typeface="Wingdings 2" pitchFamily="18" charset="2"/>
              <a:buNone/>
            </a:pPr>
            <a:endParaRPr lang="uk-UA" dirty="0"/>
          </a:p>
        </p:txBody>
      </p:sp>
      <p:pic>
        <p:nvPicPr>
          <p:cNvPr id="7170" name="Picture 2" descr="C:\Users\Admin\Desktop\Доп.Мат\podagra-na-nog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2367741" cy="177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89856" y="4692357"/>
            <a:ext cx="3852650" cy="106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/>
              <a:t>З'єднання</a:t>
            </a:r>
            <a:r>
              <a:rPr lang="ru-RU" sz="1400" dirty="0"/>
              <a:t> </a:t>
            </a:r>
            <a:r>
              <a:rPr lang="ru-RU" sz="1400" dirty="0" err="1"/>
              <a:t>лужного</a:t>
            </a:r>
            <a:r>
              <a:rPr lang="ru-RU" sz="1400" dirty="0"/>
              <a:t> </a:t>
            </a:r>
            <a:r>
              <a:rPr lang="ru-RU" sz="1400" dirty="0" err="1"/>
              <a:t>металу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при </a:t>
            </a:r>
            <a:r>
              <a:rPr lang="ru-RU" sz="1400" dirty="0" err="1"/>
              <a:t>виготовленні</a:t>
            </a:r>
            <a:r>
              <a:rPr lang="ru-RU" sz="1400" dirty="0"/>
              <a:t> </a:t>
            </a:r>
            <a:r>
              <a:rPr lang="ru-RU" sz="1400" dirty="0" err="1"/>
              <a:t>скла</a:t>
            </a:r>
            <a:r>
              <a:rPr lang="ru-RU" sz="1400" dirty="0"/>
              <a:t>, для </a:t>
            </a:r>
            <a:r>
              <a:rPr lang="ru-RU" sz="1400" dirty="0" err="1"/>
              <a:t>додачі</a:t>
            </a:r>
            <a:r>
              <a:rPr lang="ru-RU" sz="1400" dirty="0"/>
              <a:t> </a:t>
            </a:r>
            <a:r>
              <a:rPr lang="ru-RU" sz="1400" dirty="0" err="1"/>
              <a:t>скляної</a:t>
            </a:r>
            <a:r>
              <a:rPr lang="ru-RU" sz="1400" dirty="0"/>
              <a:t> </a:t>
            </a:r>
            <a:r>
              <a:rPr lang="ru-RU" sz="1400" dirty="0" err="1"/>
              <a:t>масі</a:t>
            </a:r>
            <a:r>
              <a:rPr lang="ru-RU" sz="1400" dirty="0"/>
              <a:t> </a:t>
            </a:r>
            <a:r>
              <a:rPr lang="ru-RU" sz="1400" dirty="0" err="1"/>
              <a:t>в'язкості</a:t>
            </a:r>
            <a:r>
              <a:rPr lang="ru-RU" sz="1400" dirty="0"/>
              <a:t>.</a:t>
            </a:r>
            <a:endParaRPr lang="uk-UA" sz="1400" dirty="0"/>
          </a:p>
        </p:txBody>
      </p:sp>
      <p:pic>
        <p:nvPicPr>
          <p:cNvPr id="7172" name="Picture 4" descr="C:\Users\Admin\Desktop\Доп.Мат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37" y="3861048"/>
            <a:ext cx="3600400" cy="239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202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Використання літію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4176464" cy="2160240"/>
          </a:xfrm>
        </p:spPr>
        <p:txBody>
          <a:bodyPr>
            <a:noAutofit/>
          </a:bodyPr>
          <a:lstStyle/>
          <a:p>
            <a:r>
              <a:rPr lang="ru-RU" sz="1400" dirty="0" err="1"/>
              <a:t>Промислове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літію</a:t>
            </a:r>
            <a:r>
              <a:rPr lang="ru-RU" sz="1400" dirty="0"/>
              <a:t> </a:t>
            </a:r>
            <a:r>
              <a:rPr lang="ru-RU" sz="1400" dirty="0" err="1"/>
              <a:t>почалося</a:t>
            </a:r>
            <a:r>
              <a:rPr lang="ru-RU" sz="1400" dirty="0"/>
              <a:t> з </a:t>
            </a:r>
            <a:r>
              <a:rPr lang="ru-RU" sz="1400" dirty="0" err="1"/>
              <a:t>першої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війни</a:t>
            </a:r>
            <a:r>
              <a:rPr lang="ru-RU" sz="1400" dirty="0"/>
              <a:t>, коли </a:t>
            </a:r>
            <a:r>
              <a:rPr lang="ru-RU" sz="1400" dirty="0" err="1"/>
              <a:t>німецькі</a:t>
            </a:r>
            <a:r>
              <a:rPr lang="ru-RU" sz="1400" dirty="0"/>
              <a:t> </a:t>
            </a:r>
            <a:r>
              <a:rPr lang="ru-RU" sz="1400" dirty="0" err="1"/>
              <a:t>війська</a:t>
            </a:r>
            <a:r>
              <a:rPr lang="ru-RU" sz="1400" dirty="0"/>
              <a:t> почали </a:t>
            </a:r>
            <a:r>
              <a:rPr lang="ru-RU" sz="1400" dirty="0" err="1"/>
              <a:t>використовувати</a:t>
            </a:r>
            <a:r>
              <a:rPr lang="ru-RU" sz="1400" dirty="0"/>
              <a:t> сплав </a:t>
            </a:r>
            <a:r>
              <a:rPr lang="ru-RU" sz="1400" dirty="0" err="1"/>
              <a:t>літію</a:t>
            </a:r>
            <a:r>
              <a:rPr lang="ru-RU" sz="1400" dirty="0"/>
              <a:t> і </a:t>
            </a:r>
            <a:r>
              <a:rPr lang="ru-RU" sz="1400" dirty="0" err="1"/>
              <a:t>свинцю</a:t>
            </a:r>
            <a:r>
              <a:rPr lang="ru-RU" sz="1400" dirty="0"/>
              <a:t>. </a:t>
            </a:r>
            <a:r>
              <a:rPr lang="ru-RU" sz="1400" dirty="0" err="1"/>
              <a:t>Отримана</a:t>
            </a:r>
            <a:r>
              <a:rPr lang="ru-RU" sz="1400" dirty="0"/>
              <a:t> </a:t>
            </a:r>
            <a:r>
              <a:rPr lang="ru-RU" sz="1400" dirty="0" err="1"/>
              <a:t>німецька</a:t>
            </a:r>
            <a:r>
              <a:rPr lang="ru-RU" sz="1400" dirty="0"/>
              <a:t> </a:t>
            </a:r>
            <a:r>
              <a:rPr lang="ru-RU" sz="1400" dirty="0" err="1"/>
              <a:t>розробка</a:t>
            </a:r>
            <a:r>
              <a:rPr lang="ru-RU" sz="1400" dirty="0"/>
              <a:t> </a:t>
            </a:r>
            <a:r>
              <a:rPr lang="ru-RU" sz="1400" dirty="0" err="1"/>
              <a:t>виявилася</a:t>
            </a:r>
            <a:r>
              <a:rPr lang="ru-RU" sz="1400" dirty="0"/>
              <a:t> </a:t>
            </a:r>
            <a:r>
              <a:rPr lang="ru-RU" sz="1400" dirty="0" err="1"/>
              <a:t>відмінним</a:t>
            </a:r>
            <a:r>
              <a:rPr lang="ru-RU" sz="1400" dirty="0"/>
              <a:t> </a:t>
            </a:r>
            <a:r>
              <a:rPr lang="ru-RU" sz="1400" dirty="0" err="1"/>
              <a:t>матеріалом</a:t>
            </a:r>
            <a:r>
              <a:rPr lang="ru-RU" sz="1400" dirty="0"/>
              <a:t> для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поверхонь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труться</a:t>
            </a:r>
            <a:r>
              <a:rPr lang="ru-RU" sz="1400" dirty="0"/>
              <a:t>. З </a:t>
            </a:r>
            <a:r>
              <a:rPr lang="ru-RU" sz="1400" dirty="0" err="1"/>
              <a:t>цього</a:t>
            </a:r>
            <a:r>
              <a:rPr lang="ru-RU" sz="1400" dirty="0"/>
              <a:t> моменту </a:t>
            </a:r>
            <a:r>
              <a:rPr lang="ru-RU" sz="1400" dirty="0" err="1"/>
              <a:t>літій</a:t>
            </a:r>
            <a:r>
              <a:rPr lang="ru-RU" sz="1400" dirty="0"/>
              <a:t> </a:t>
            </a:r>
            <a:r>
              <a:rPr lang="ru-RU" sz="1400" dirty="0" err="1"/>
              <a:t>отримав</a:t>
            </a:r>
            <a:r>
              <a:rPr lang="ru-RU" sz="1400" dirty="0"/>
              <a:t>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законне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в </a:t>
            </a:r>
            <a:r>
              <a:rPr lang="ru-RU" sz="1400" dirty="0" err="1"/>
              <a:t>металургії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використовують</a:t>
            </a:r>
            <a:r>
              <a:rPr lang="ru-RU" sz="1400" dirty="0"/>
              <a:t> у </a:t>
            </a:r>
            <a:r>
              <a:rPr lang="ru-RU" sz="1400" dirty="0" err="1"/>
              <a:t>багатьох</a:t>
            </a:r>
            <a:r>
              <a:rPr lang="ru-RU" sz="1400" dirty="0"/>
              <a:t> </a:t>
            </a:r>
            <a:r>
              <a:rPr lang="ru-RU" sz="1400" dirty="0" err="1"/>
              <a:t>промислових</a:t>
            </a:r>
            <a:r>
              <a:rPr lang="ru-RU" sz="1400" dirty="0"/>
              <a:t> сплавах.</a:t>
            </a:r>
            <a:endParaRPr lang="uk-UA" sz="1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99992" y="5445224"/>
            <a:ext cx="4167578" cy="98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/>
              <a:t>Літій</a:t>
            </a:r>
            <a:r>
              <a:rPr lang="ru-RU" sz="1400" dirty="0"/>
              <a:t> стали широко </a:t>
            </a:r>
            <a:r>
              <a:rPr lang="ru-RU" sz="1400" dirty="0" err="1"/>
              <a:t>використовувати</a:t>
            </a:r>
            <a:r>
              <a:rPr lang="ru-RU" sz="1400" dirty="0"/>
              <a:t> при </a:t>
            </a:r>
            <a:r>
              <a:rPr lang="ru-RU" sz="1400" dirty="0" err="1"/>
              <a:t>видаленні</a:t>
            </a:r>
            <a:r>
              <a:rPr lang="ru-RU" sz="1400" dirty="0"/>
              <a:t> </a:t>
            </a:r>
            <a:r>
              <a:rPr lang="ru-RU" sz="1400" dirty="0" err="1"/>
              <a:t>газів</a:t>
            </a:r>
            <a:r>
              <a:rPr lang="ru-RU" sz="1400" dirty="0"/>
              <a:t>, </a:t>
            </a:r>
            <a:r>
              <a:rPr lang="ru-RU" sz="1400" dirty="0" err="1"/>
              <a:t>розчинених</a:t>
            </a:r>
            <a:r>
              <a:rPr lang="ru-RU" sz="1400" dirty="0"/>
              <a:t> у </a:t>
            </a:r>
            <a:r>
              <a:rPr lang="ru-RU" sz="1400" dirty="0" err="1"/>
              <a:t>розплавах</a:t>
            </a:r>
            <a:r>
              <a:rPr lang="ru-RU" sz="1400" dirty="0"/>
              <a:t> </a:t>
            </a:r>
            <a:r>
              <a:rPr lang="ru-RU" sz="1400" dirty="0" err="1"/>
              <a:t>металів</a:t>
            </a:r>
            <a:r>
              <a:rPr lang="ru-RU" sz="1400" dirty="0"/>
              <a:t>. Зараз </a:t>
            </a:r>
            <a:r>
              <a:rPr lang="ru-RU" sz="1400" dirty="0" err="1"/>
              <a:t>відомо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літій</a:t>
            </a:r>
            <a:r>
              <a:rPr lang="ru-RU" sz="1400" dirty="0"/>
              <a:t> </a:t>
            </a:r>
            <a:r>
              <a:rPr lang="ru-RU" sz="1400" dirty="0" err="1"/>
              <a:t>здатний</a:t>
            </a:r>
            <a:r>
              <a:rPr lang="ru-RU" sz="1400" dirty="0"/>
              <a:t> </a:t>
            </a:r>
            <a:r>
              <a:rPr lang="ru-RU" sz="1400" dirty="0" err="1"/>
              <a:t>підвищити</a:t>
            </a:r>
            <a:r>
              <a:rPr lang="ru-RU" sz="1400" dirty="0"/>
              <a:t> </a:t>
            </a:r>
            <a:r>
              <a:rPr lang="ru-RU" sz="1400" dirty="0" err="1"/>
              <a:t>міцність</a:t>
            </a:r>
            <a:r>
              <a:rPr lang="ru-RU" sz="1400" dirty="0"/>
              <a:t> </a:t>
            </a:r>
            <a:r>
              <a:rPr lang="ru-RU" sz="1400" dirty="0" err="1"/>
              <a:t>сталі</a:t>
            </a:r>
            <a:r>
              <a:rPr lang="ru-RU" sz="1400" dirty="0"/>
              <a:t>.</a:t>
            </a:r>
            <a:endParaRPr lang="uk-UA" dirty="0"/>
          </a:p>
        </p:txBody>
      </p:sp>
      <p:pic>
        <p:nvPicPr>
          <p:cNvPr id="8194" name="Picture 2" descr="C:\Users\Admin\Desktop\Доп.Мат\proizvodstvoaluminievihsplav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40768"/>
            <a:ext cx="3327729" cy="244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Admin\Desktop\Доп.Мат\178616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8" y="3954015"/>
            <a:ext cx="2839797" cy="141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Admin\Desktop\Доп.Мат\metall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7" y="3825199"/>
            <a:ext cx="329528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976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Використання натрію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21776"/>
            <a:ext cx="4248472" cy="4671519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Натрій </a:t>
            </a:r>
            <a:r>
              <a:rPr lang="uk-UA" sz="1400" dirty="0"/>
              <a:t>використовується як теплоносій, а в сплаві з калієм - в атомній енергетиці в ядерних установках. Як відновник застосовується для отримання тугоплавких металів (титану, цирконію та </a:t>
            </a:r>
            <a:r>
              <a:rPr lang="uk-UA" sz="1400" dirty="0" err="1"/>
              <a:t>ін</a:t>
            </a:r>
            <a:r>
              <a:rPr lang="uk-UA" sz="1400" dirty="0"/>
              <a:t>), </a:t>
            </a: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r>
              <a:rPr lang="ru-RU" sz="1400" dirty="0"/>
              <a:t>пероксид </a:t>
            </a:r>
            <a:r>
              <a:rPr lang="ru-RU" sz="1400" dirty="0" err="1"/>
              <a:t>натрію</a:t>
            </a:r>
            <a:r>
              <a:rPr lang="ru-RU" sz="1400" dirty="0"/>
              <a:t> Na</a:t>
            </a:r>
            <a:r>
              <a:rPr lang="ru-RU" sz="1050" dirty="0"/>
              <a:t>2</a:t>
            </a:r>
            <a:r>
              <a:rPr lang="ru-RU" sz="1400" dirty="0"/>
              <a:t>O</a:t>
            </a:r>
            <a:r>
              <a:rPr lang="ru-RU" sz="1100" dirty="0"/>
              <a:t>2</a:t>
            </a:r>
            <a:r>
              <a:rPr lang="ru-RU" sz="1400" dirty="0"/>
              <a:t> - для </a:t>
            </a:r>
            <a:r>
              <a:rPr lang="ru-RU" sz="1400" dirty="0" err="1"/>
              <a:t>відбілення</a:t>
            </a:r>
            <a:r>
              <a:rPr lang="ru-RU" sz="1400" dirty="0"/>
              <a:t> </a:t>
            </a:r>
            <a:r>
              <a:rPr lang="ru-RU" sz="1400" dirty="0" err="1"/>
              <a:t>вовни</a:t>
            </a:r>
            <a:r>
              <a:rPr lang="ru-RU" sz="1400" dirty="0"/>
              <a:t>, тканин, </a:t>
            </a:r>
            <a:r>
              <a:rPr lang="ru-RU" sz="1400" dirty="0" err="1"/>
              <a:t>шовку</a:t>
            </a:r>
            <a:r>
              <a:rPr lang="ru-RU" sz="1400" dirty="0"/>
              <a:t> та </a:t>
            </a:r>
            <a:r>
              <a:rPr lang="ru-RU" sz="1400" dirty="0" err="1"/>
              <a:t>ін</a:t>
            </a:r>
            <a:r>
              <a:rPr lang="ru-RU" sz="1400" dirty="0"/>
              <a:t>;</a:t>
            </a:r>
            <a:endParaRPr lang="uk-UA" sz="1400" dirty="0"/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1026" name="Picture 2" descr="C:\Users\Admin\Desktop\Доп.Мат\023_MT70 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29" y="4363946"/>
            <a:ext cx="2584081" cy="1938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Доп.Мат\13287198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21" y="2996952"/>
            <a:ext cx="2376264" cy="1944576"/>
          </a:xfrm>
          <a:prstGeom prst="snip2DiagRect">
            <a:avLst>
              <a:gd name="adj1" fmla="val 2008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851920" y="3381131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uk-UA" sz="1400" dirty="0">
                <a:solidFill>
                  <a:srgbClr val="465E9C"/>
                </a:solidFill>
              </a:rPr>
              <a:t>В якості каталізатора - в органічному синтезі і при отриманні синтетичного каучуку.</a:t>
            </a:r>
          </a:p>
        </p:txBody>
      </p:sp>
      <p:pic>
        <p:nvPicPr>
          <p:cNvPr id="1028" name="Picture 4" descr="C:\Users\Admin\Desktop\Доп.Мат\1258458055_yaderni_reakt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53" y="1497960"/>
            <a:ext cx="2402931" cy="1917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728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/>
          <a:lstStyle/>
          <a:p>
            <a:pPr algn="ctr"/>
            <a:r>
              <a:rPr lang="uk-UA" dirty="0" smtClean="0"/>
              <a:t>Використання натрію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21777"/>
            <a:ext cx="7776864" cy="1143127"/>
          </a:xfrm>
        </p:spPr>
        <p:txBody>
          <a:bodyPr>
            <a:normAutofit/>
          </a:bodyPr>
          <a:lstStyle/>
          <a:p>
            <a:r>
              <a:rPr lang="uk-UA" sz="1400" dirty="0"/>
              <a:t>гідроксид натрію </a:t>
            </a:r>
            <a:r>
              <a:rPr lang="en-US" sz="1400" dirty="0"/>
              <a:t>N</a:t>
            </a:r>
            <a:r>
              <a:rPr lang="uk-UA" sz="1400" dirty="0" err="1"/>
              <a:t>аОН</a:t>
            </a:r>
            <a:r>
              <a:rPr lang="uk-UA" sz="1400" dirty="0"/>
              <a:t> - один з найбільш важливих продуктів </a:t>
            </a:r>
            <a:r>
              <a:rPr lang="uk-UA" sz="1400" dirty="0" smtClean="0"/>
              <a:t>хімічної промисловості</a:t>
            </a:r>
            <a:r>
              <a:rPr lang="uk-UA" sz="1400" dirty="0"/>
              <a:t>: використовується для очищення продуктів переробки нафти, для виробництва штучного волокна, в миловарній, паперовій, текстильній та інших галузях промисловості.</a:t>
            </a:r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dirty="0"/>
          </a:p>
        </p:txBody>
      </p:sp>
      <p:pic>
        <p:nvPicPr>
          <p:cNvPr id="2050" name="Picture 2" descr="C:\Users\Admin\Desktop\Доп.Мат\160138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6" y="2561939"/>
            <a:ext cx="2584969" cy="171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Доп.Мат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40" y="2276872"/>
            <a:ext cx="3312587" cy="1659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Admin\Desktop\Доп.Мат\kanekal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7" y="4509120"/>
            <a:ext cx="2584969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Admin\Desktop\Доп.Мат\188853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1" y="4158858"/>
            <a:ext cx="1895873" cy="215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Admin\Desktop\Доп.Ма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216024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692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солей натрію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21776"/>
            <a:ext cx="7668344" cy="891683"/>
          </a:xfrm>
        </p:spPr>
        <p:txBody>
          <a:bodyPr>
            <a:normAutofit/>
          </a:bodyPr>
          <a:lstStyle/>
          <a:p>
            <a:r>
              <a:rPr lang="ru-RU" sz="1400" dirty="0" err="1"/>
              <a:t>Натрій</a:t>
            </a:r>
            <a:r>
              <a:rPr lang="ru-RU" sz="1400" dirty="0"/>
              <a:t> з </a:t>
            </a:r>
            <a:r>
              <a:rPr lang="ru-RU" sz="1400" dirty="0" err="1"/>
              <a:t>усіма</a:t>
            </a:r>
            <a:r>
              <a:rPr lang="ru-RU" sz="1400" dirty="0"/>
              <a:t> кислотами </a:t>
            </a:r>
            <a:r>
              <a:rPr lang="ru-RU" sz="1400" dirty="0" err="1"/>
              <a:t>утворює</a:t>
            </a:r>
            <a:r>
              <a:rPr lang="ru-RU" sz="1400" dirty="0"/>
              <a:t> </a:t>
            </a:r>
            <a:r>
              <a:rPr lang="ru-RU" sz="1400" dirty="0" err="1"/>
              <a:t>солі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в </a:t>
            </a:r>
            <a:r>
              <a:rPr lang="ru-RU" sz="1400" dirty="0" err="1"/>
              <a:t>житті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і у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галузях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:</a:t>
            </a: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  <a:p>
            <a:pPr marL="68580" indent="0">
              <a:buNone/>
            </a:pPr>
            <a:endParaRPr lang="uk-UA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916832"/>
            <a:ext cx="460851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uk-UA" sz="1400" dirty="0">
                <a:solidFill>
                  <a:srgbClr val="465E9C"/>
                </a:solidFill>
              </a:rPr>
              <a:t>сода кальцинована (карбонат натрію </a:t>
            </a:r>
            <a:r>
              <a:rPr lang="en-US" sz="1400" dirty="0">
                <a:solidFill>
                  <a:srgbClr val="465E9C"/>
                </a:solidFill>
              </a:rPr>
              <a:t>N</a:t>
            </a:r>
            <a:r>
              <a:rPr lang="uk-UA" sz="1400" dirty="0">
                <a:solidFill>
                  <a:srgbClr val="465E9C"/>
                </a:solidFill>
              </a:rPr>
              <a:t>а</a:t>
            </a:r>
            <a:r>
              <a:rPr lang="uk-UA" sz="1100" dirty="0">
                <a:solidFill>
                  <a:srgbClr val="465E9C"/>
                </a:solidFill>
              </a:rPr>
              <a:t>2</a:t>
            </a:r>
            <a:r>
              <a:rPr lang="uk-UA" sz="1400" dirty="0">
                <a:solidFill>
                  <a:srgbClr val="465E9C"/>
                </a:solidFill>
              </a:rPr>
              <a:t>СО</a:t>
            </a:r>
            <a:r>
              <a:rPr lang="uk-UA" sz="1100" dirty="0">
                <a:solidFill>
                  <a:srgbClr val="465E9C"/>
                </a:solidFill>
              </a:rPr>
              <a:t>3</a:t>
            </a:r>
            <a:r>
              <a:rPr lang="uk-UA" sz="1400" dirty="0">
                <a:solidFill>
                  <a:srgbClr val="465E9C"/>
                </a:solidFill>
              </a:rPr>
              <a:t>) і питна (бікарбонат натрію </a:t>
            </a:r>
            <a:r>
              <a:rPr lang="en-US" sz="1400" dirty="0">
                <a:solidFill>
                  <a:srgbClr val="465E9C"/>
                </a:solidFill>
              </a:rPr>
              <a:t>N</a:t>
            </a:r>
            <a:r>
              <a:rPr lang="uk-UA" sz="1400" dirty="0" err="1">
                <a:solidFill>
                  <a:srgbClr val="465E9C"/>
                </a:solidFill>
              </a:rPr>
              <a:t>аНСО</a:t>
            </a:r>
            <a:r>
              <a:rPr lang="uk-UA" sz="1100" dirty="0" err="1">
                <a:solidFill>
                  <a:srgbClr val="465E9C"/>
                </a:solidFill>
              </a:rPr>
              <a:t>з</a:t>
            </a:r>
            <a:r>
              <a:rPr lang="uk-UA" sz="1400" dirty="0">
                <a:solidFill>
                  <a:srgbClr val="465E9C"/>
                </a:solidFill>
              </a:rPr>
              <a:t>) - основні продукти хімічної промисловості;</a:t>
            </a:r>
          </a:p>
        </p:txBody>
      </p:sp>
      <p:pic>
        <p:nvPicPr>
          <p:cNvPr id="3074" name="Picture 2" descr="C:\Users\Admin\Desktop\Доп.Мат\so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4258" r="3172" b="7335"/>
          <a:stretch/>
        </p:blipFill>
        <p:spPr bwMode="auto">
          <a:xfrm>
            <a:off x="1043608" y="2276872"/>
            <a:ext cx="2224351" cy="2184831"/>
          </a:xfrm>
          <a:prstGeom prst="snip2DiagRect">
            <a:avLst>
              <a:gd name="adj1" fmla="val 1909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827584" y="4725144"/>
            <a:ext cx="301397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бромід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NаВг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медицині</a:t>
            </a:r>
            <a:r>
              <a:rPr lang="ru-RU" sz="1400" dirty="0">
                <a:solidFill>
                  <a:srgbClr val="465E9C"/>
                </a:solidFill>
              </a:rPr>
              <a:t> та у </a:t>
            </a:r>
            <a:r>
              <a:rPr lang="ru-RU" sz="1400" dirty="0" err="1">
                <a:solidFill>
                  <a:srgbClr val="465E9C"/>
                </a:solidFill>
              </a:rPr>
              <a:t>фотографії</a:t>
            </a:r>
            <a:r>
              <a:rPr lang="ru-RU" sz="1400" dirty="0">
                <a:solidFill>
                  <a:srgbClr val="465E9C"/>
                </a:solidFill>
              </a:rPr>
              <a:t>;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3076" name="Picture 4" descr="C:\Users\Admin\Desktop\Доп.Мат\0_5eb16_b8a5cc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744763" cy="2058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Доп.Мат\200810041820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536" y="3196660"/>
            <a:ext cx="2861400" cy="1888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932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солей натрію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353" y="1454899"/>
            <a:ext cx="341613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фторид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NаF</a:t>
            </a:r>
            <a:r>
              <a:rPr lang="ru-RU" sz="1400" dirty="0">
                <a:solidFill>
                  <a:srgbClr val="465E9C"/>
                </a:solidFill>
              </a:rPr>
              <a:t> - в </a:t>
            </a:r>
            <a:r>
              <a:rPr lang="ru-RU" sz="1400" dirty="0" err="1">
                <a:solidFill>
                  <a:srgbClr val="465E9C"/>
                </a:solidFill>
              </a:rPr>
              <a:t>сільському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господарстві</a:t>
            </a:r>
            <a:r>
              <a:rPr lang="ru-RU" sz="1400" dirty="0">
                <a:solidFill>
                  <a:srgbClr val="465E9C"/>
                </a:solidFill>
              </a:rPr>
              <a:t>, для </a:t>
            </a:r>
            <a:r>
              <a:rPr lang="ru-RU" sz="1400" dirty="0" err="1">
                <a:solidFill>
                  <a:srgbClr val="465E9C"/>
                </a:solidFill>
              </a:rPr>
              <a:t>обробки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деревини</a:t>
            </a:r>
            <a:r>
              <a:rPr lang="ru-RU" sz="1400" dirty="0">
                <a:solidFill>
                  <a:srgbClr val="465E9C"/>
                </a:solidFill>
              </a:rPr>
              <a:t>, у </a:t>
            </a:r>
            <a:r>
              <a:rPr lang="ru-RU" sz="1400" dirty="0" err="1">
                <a:solidFill>
                  <a:srgbClr val="465E9C"/>
                </a:solidFill>
              </a:rPr>
              <a:t>виробництві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емалей</a:t>
            </a:r>
            <a:r>
              <a:rPr lang="ru-RU" sz="1400" dirty="0">
                <a:solidFill>
                  <a:srgbClr val="465E9C"/>
                </a:solidFill>
              </a:rPr>
              <a:t> та </a:t>
            </a:r>
            <a:r>
              <a:rPr lang="ru-RU" sz="1400" dirty="0" err="1">
                <a:solidFill>
                  <a:srgbClr val="465E9C"/>
                </a:solidFill>
              </a:rPr>
              <a:t>ін</a:t>
            </a:r>
            <a:r>
              <a:rPr lang="uk-UA" sz="1400" dirty="0" smtClean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19028"/>
            <a:ext cx="460851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uk-UA" sz="1400" dirty="0">
                <a:solidFill>
                  <a:srgbClr val="465E9C"/>
                </a:solidFill>
              </a:rPr>
              <a:t>хлорид натрію </a:t>
            </a:r>
            <a:r>
              <a:rPr lang="en-US" sz="1400" dirty="0">
                <a:solidFill>
                  <a:srgbClr val="465E9C"/>
                </a:solidFill>
              </a:rPr>
              <a:t>N</a:t>
            </a:r>
            <a:r>
              <a:rPr lang="uk-UA" sz="1400" dirty="0" err="1">
                <a:solidFill>
                  <a:srgbClr val="465E9C"/>
                </a:solidFill>
              </a:rPr>
              <a:t>аС</a:t>
            </a:r>
            <a:r>
              <a:rPr lang="en-US" sz="1400" dirty="0">
                <a:solidFill>
                  <a:srgbClr val="465E9C"/>
                </a:solidFill>
              </a:rPr>
              <a:t>l (</a:t>
            </a:r>
            <a:r>
              <a:rPr lang="uk-UA" sz="1400" dirty="0">
                <a:solidFill>
                  <a:srgbClr val="465E9C"/>
                </a:solidFill>
              </a:rPr>
              <a:t>кухонна сіль) - в техніці, медицині, в </a:t>
            </a:r>
            <a:r>
              <a:rPr lang="uk-UA" sz="1400" dirty="0" smtClean="0">
                <a:solidFill>
                  <a:srgbClr val="465E9C"/>
                </a:solidFill>
              </a:rPr>
              <a:t>харчовій промисловості</a:t>
            </a:r>
            <a:r>
              <a:rPr lang="uk-UA" sz="1400" dirty="0">
                <a:solidFill>
                  <a:srgbClr val="465E9C"/>
                </a:solidFill>
              </a:rPr>
              <a:t>, для виробництва соди, їдкого натру та </a:t>
            </a:r>
            <a:r>
              <a:rPr lang="uk-UA" sz="1400" dirty="0" err="1">
                <a:solidFill>
                  <a:srgbClr val="465E9C"/>
                </a:solidFill>
              </a:rPr>
              <a:t>ін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4098" name="Picture 2" descr="C:\Users\Admin\Desktop\Доп.Мат\23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3" y="3068960"/>
            <a:ext cx="2857500" cy="2143125"/>
          </a:xfrm>
          <a:prstGeom prst="snip2DiagRect">
            <a:avLst>
              <a:gd name="adj1" fmla="val 1739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dmin\Desktop\Доп.Мат\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09" y="1461924"/>
            <a:ext cx="1818780" cy="1140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Desktop\Доп.Мат\sol_5c94a8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4864"/>
            <a:ext cx="1740776" cy="1294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Admin\Desktop\Доп.Мат\m0P6nG6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92" y="3881029"/>
            <a:ext cx="4499133" cy="232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94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солей натрію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340768"/>
            <a:ext cx="7703055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дихромат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en-US" sz="1400" dirty="0">
                <a:solidFill>
                  <a:srgbClr val="465E9C"/>
                </a:solidFill>
              </a:rPr>
              <a:t>Na</a:t>
            </a:r>
            <a:r>
              <a:rPr lang="en-US" sz="1100" dirty="0">
                <a:solidFill>
                  <a:srgbClr val="465E9C"/>
                </a:solidFill>
              </a:rPr>
              <a:t>2</a:t>
            </a:r>
            <a:r>
              <a:rPr lang="en-US" sz="1400" dirty="0">
                <a:solidFill>
                  <a:srgbClr val="465E9C"/>
                </a:solidFill>
              </a:rPr>
              <a:t>Cr</a:t>
            </a:r>
            <a:r>
              <a:rPr lang="en-US" sz="1100" dirty="0">
                <a:solidFill>
                  <a:srgbClr val="465E9C"/>
                </a:solidFill>
              </a:rPr>
              <a:t>2</a:t>
            </a:r>
            <a:r>
              <a:rPr lang="en-US" sz="1400" dirty="0">
                <a:solidFill>
                  <a:srgbClr val="465E9C"/>
                </a:solidFill>
              </a:rPr>
              <a:t>O</a:t>
            </a:r>
            <a:r>
              <a:rPr lang="en-US" sz="1100" dirty="0">
                <a:solidFill>
                  <a:srgbClr val="465E9C"/>
                </a:solidFill>
              </a:rPr>
              <a:t>7</a:t>
            </a:r>
            <a:r>
              <a:rPr lang="en-US" sz="1400" dirty="0">
                <a:solidFill>
                  <a:srgbClr val="465E9C"/>
                </a:solidFill>
              </a:rPr>
              <a:t> - </a:t>
            </a:r>
            <a:r>
              <a:rPr lang="ru-RU" sz="1400" dirty="0">
                <a:solidFill>
                  <a:srgbClr val="465E9C"/>
                </a:solidFill>
              </a:rPr>
              <a:t>як </a:t>
            </a:r>
            <a:r>
              <a:rPr lang="ru-RU" sz="1400" dirty="0" err="1">
                <a:solidFill>
                  <a:srgbClr val="465E9C"/>
                </a:solidFill>
              </a:rPr>
              <a:t>дубильну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речовина</a:t>
            </a:r>
            <a:r>
              <a:rPr lang="ru-RU" sz="1400" dirty="0">
                <a:solidFill>
                  <a:srgbClr val="465E9C"/>
                </a:solidFill>
              </a:rPr>
              <a:t> і </a:t>
            </a:r>
            <a:r>
              <a:rPr lang="ru-RU" sz="1400" dirty="0" err="1">
                <a:solidFill>
                  <a:srgbClr val="465E9C"/>
                </a:solidFill>
              </a:rPr>
              <a:t>сильний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окислювач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хромову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суміш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розчин</a:t>
            </a:r>
            <a:r>
              <a:rPr lang="ru-RU" sz="1400" dirty="0">
                <a:solidFill>
                  <a:srgbClr val="465E9C"/>
                </a:solidFill>
              </a:rPr>
              <a:t> дихромату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і </a:t>
            </a:r>
            <a:r>
              <a:rPr lang="ru-RU" sz="1400" dirty="0" err="1">
                <a:solidFill>
                  <a:srgbClr val="465E9C"/>
                </a:solidFill>
              </a:rPr>
              <a:t>концентрованої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сірчаної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кислоти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використовують</a:t>
            </a:r>
            <a:r>
              <a:rPr lang="ru-RU" sz="1400" dirty="0">
                <a:solidFill>
                  <a:srgbClr val="465E9C"/>
                </a:solidFill>
              </a:rPr>
              <a:t> для </a:t>
            </a:r>
            <a:r>
              <a:rPr lang="ru-RU" sz="1400" dirty="0" err="1">
                <a:solidFill>
                  <a:srgbClr val="465E9C"/>
                </a:solidFill>
              </a:rPr>
              <a:t>миття</a:t>
            </a:r>
            <a:r>
              <a:rPr lang="ru-RU" sz="1400" dirty="0">
                <a:solidFill>
                  <a:srgbClr val="465E9C"/>
                </a:solidFill>
              </a:rPr>
              <a:t> лабораторного посуду);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576670"/>
            <a:ext cx="64807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нітрат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NaNO3 (</a:t>
            </a:r>
            <a:r>
              <a:rPr lang="ru-RU" sz="1400" dirty="0" err="1">
                <a:solidFill>
                  <a:srgbClr val="465E9C"/>
                </a:solidFill>
              </a:rPr>
              <a:t>натрієва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селітра</a:t>
            </a:r>
            <a:r>
              <a:rPr lang="ru-RU" sz="1400" dirty="0">
                <a:solidFill>
                  <a:srgbClr val="465E9C"/>
                </a:solidFill>
              </a:rPr>
              <a:t>) - в </a:t>
            </a:r>
            <a:r>
              <a:rPr lang="ru-RU" sz="1400" dirty="0" err="1">
                <a:solidFill>
                  <a:srgbClr val="465E9C"/>
                </a:solidFill>
              </a:rPr>
              <a:t>якості</a:t>
            </a:r>
            <a:r>
              <a:rPr lang="ru-RU" sz="1400" dirty="0">
                <a:solidFill>
                  <a:srgbClr val="465E9C"/>
                </a:solidFill>
              </a:rPr>
              <a:t> азотного </a:t>
            </a:r>
            <a:r>
              <a:rPr lang="ru-RU" sz="1400" dirty="0" err="1">
                <a:solidFill>
                  <a:srgbClr val="465E9C"/>
                </a:solidFill>
              </a:rPr>
              <a:t>добрива</a:t>
            </a:r>
            <a:r>
              <a:rPr lang="ru-RU" sz="1400" dirty="0">
                <a:solidFill>
                  <a:srgbClr val="465E9C"/>
                </a:solidFill>
              </a:rPr>
              <a:t>;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5124" name="Picture 4" descr="C:\Users\Admin\Desktop\Доп.Мат\stat_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32519"/>
            <a:ext cx="4182248" cy="306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Admin\Desktop\Доп.Мат\sodium_nitr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9" y="4159763"/>
            <a:ext cx="2297356" cy="136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Admin\Desktop\Доп.Мат\110346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4407"/>
            <a:ext cx="2297356" cy="136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762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Будова атома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612362" y="1412776"/>
            <a:ext cx="5040560" cy="4958629"/>
          </a:xfrm>
        </p:spPr>
        <p:txBody>
          <a:bodyPr>
            <a:normAutofit fontScale="85000" lnSpcReduction="20000"/>
          </a:bodyPr>
          <a:lstStyle/>
          <a:p>
            <a:r>
              <a:rPr lang="uk-UA" sz="2000" dirty="0"/>
              <a:t>Лужні метали розміщені в </a:t>
            </a:r>
            <a:r>
              <a:rPr lang="en-US" sz="2000" dirty="0" smtClean="0"/>
              <a:t>I</a:t>
            </a:r>
            <a:r>
              <a:rPr lang="uk-UA" sz="2000" dirty="0" smtClean="0"/>
              <a:t> </a:t>
            </a:r>
            <a:r>
              <a:rPr lang="uk-UA" sz="2000" dirty="0"/>
              <a:t>групі (у </a:t>
            </a:r>
            <a:r>
              <a:rPr lang="en-US" sz="2000" dirty="0"/>
              <a:t>I </a:t>
            </a:r>
            <a:r>
              <a:rPr lang="uk-UA" sz="2000" dirty="0"/>
              <a:t>групі головної підгрупи) Періодичної системи. Характерною рисою будови атомів лужних металів є наявність одного електрона на зовнішньому електронному рівні. Завдяки цьому всі вони з легкістю віддають електрона, переходячи до закінченої електронної оболонки попереднього рівня, і є дуже сильними  відновниками. Ступінь окиснення лужних металів у сполуках дорівнює +1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marL="68580" indent="0">
              <a:buNone/>
            </a:pPr>
            <a:endParaRPr lang="uk-UA" sz="2000" dirty="0"/>
          </a:p>
          <a:p>
            <a:r>
              <a:rPr lang="uk-UA" sz="2000" dirty="0"/>
              <a:t>Хоча лужні метали надзвичайно поширені на Землі, у природі вони існують винятково у вигляді сполук через високу відновлювальну активність. </a:t>
            </a:r>
            <a:endParaRPr lang="en-US" sz="2000" dirty="0" smtClean="0"/>
          </a:p>
          <a:p>
            <a:pPr marL="68580" indent="0">
              <a:buNone/>
            </a:pPr>
            <a:endParaRPr lang="uk-UA" sz="2000" dirty="0"/>
          </a:p>
          <a:p>
            <a:r>
              <a:rPr lang="uk-UA" sz="2000" dirty="0"/>
              <a:t>На зовнішньому енергетичному рівні у лужних металів розміщений один неспарений електрон, який легко віддається окисникам.</a:t>
            </a:r>
          </a:p>
          <a:p>
            <a:pPr marL="68580" indent="0">
              <a:buNone/>
            </a:pPr>
            <a:endParaRPr lang="uk-UA" sz="2000" dirty="0"/>
          </a:p>
        </p:txBody>
      </p:sp>
      <p:pic>
        <p:nvPicPr>
          <p:cNvPr id="2050" name="Picture 2" descr="C:\Users\Admin\Desktop\Хімія\548px-Electron_shell_087_franc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73" y="4545455"/>
            <a:ext cx="1433389" cy="15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Хімія\558px-Electron_shell_055_Caesium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8"/>
          <a:stretch/>
        </p:blipFill>
        <p:spPr bwMode="auto">
          <a:xfrm>
            <a:off x="495036" y="4653136"/>
            <a:ext cx="1628221" cy="15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Хімія\Electron_shell_003_Lithium_-_no_labe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84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Хімія\Electron_shell_011_Sodium_-_no_labe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74" y="1275843"/>
            <a:ext cx="1537891" cy="153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Хімія\Electron_shell_019_potassiu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t="20619" r="16976" b="13922"/>
          <a:stretch/>
        </p:blipFill>
        <p:spPr bwMode="auto">
          <a:xfrm>
            <a:off x="552506" y="2871737"/>
            <a:ext cx="1480458" cy="16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Хімія\Electron_shell_037_rubidium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16829" r="10861" b="9206"/>
          <a:stretch/>
        </p:blipFill>
        <p:spPr bwMode="auto">
          <a:xfrm>
            <a:off x="2136744" y="2881597"/>
            <a:ext cx="1485403" cy="15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Використання солей натрію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200265"/>
            <a:ext cx="396044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силікат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en-US" sz="1400" dirty="0">
                <a:solidFill>
                  <a:srgbClr val="465E9C"/>
                </a:solidFill>
              </a:rPr>
              <a:t>NaSiO</a:t>
            </a:r>
            <a:r>
              <a:rPr lang="en-US" sz="1100" dirty="0">
                <a:solidFill>
                  <a:srgbClr val="465E9C"/>
                </a:solidFill>
              </a:rPr>
              <a:t>3</a:t>
            </a:r>
            <a:r>
              <a:rPr lang="en-US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розчинне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скло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239525"/>
            <a:ext cx="331236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сульфат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en-US" sz="1400" dirty="0">
                <a:solidFill>
                  <a:srgbClr val="465E9C"/>
                </a:solidFill>
              </a:rPr>
              <a:t>Na</a:t>
            </a:r>
            <a:r>
              <a:rPr lang="en-US" sz="1100" dirty="0">
                <a:solidFill>
                  <a:srgbClr val="465E9C"/>
                </a:solidFill>
              </a:rPr>
              <a:t>2</a:t>
            </a:r>
            <a:r>
              <a:rPr lang="en-US" sz="1400" dirty="0">
                <a:solidFill>
                  <a:srgbClr val="465E9C"/>
                </a:solidFill>
              </a:rPr>
              <a:t>SO</a:t>
            </a:r>
            <a:r>
              <a:rPr lang="en-US" sz="1100" dirty="0">
                <a:solidFill>
                  <a:srgbClr val="465E9C"/>
                </a:solidFill>
              </a:rPr>
              <a:t>4</a:t>
            </a:r>
            <a:r>
              <a:rPr lang="en-US" sz="1400" dirty="0">
                <a:solidFill>
                  <a:srgbClr val="465E9C"/>
                </a:solidFill>
              </a:rPr>
              <a:t> - </a:t>
            </a:r>
            <a:r>
              <a:rPr lang="ru-RU" sz="1400" dirty="0">
                <a:solidFill>
                  <a:srgbClr val="465E9C"/>
                </a:solidFill>
              </a:rPr>
              <a:t>в </a:t>
            </a:r>
            <a:r>
              <a:rPr lang="ru-RU" sz="1400" dirty="0" err="1">
                <a:solidFill>
                  <a:srgbClr val="465E9C"/>
                </a:solidFill>
              </a:rPr>
              <a:t>скляній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шкіряній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миловарній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текстильній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целюлозно-паперовій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промисловості</a:t>
            </a:r>
            <a:r>
              <a:rPr lang="ru-RU" sz="1400" dirty="0">
                <a:solidFill>
                  <a:srgbClr val="465E9C"/>
                </a:solidFill>
              </a:rPr>
              <a:t>;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6146" name="Picture 2" descr="C:\Users\Admin\Desktop\Доп.Мат\j.stek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54" y="1916832"/>
            <a:ext cx="2952328" cy="1958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Admin\Desktop\Доп.Мат\Leath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1582875"/>
            <a:ext cx="2569468" cy="3665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Admin\Desktop\Доп.Мат\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43" y="4247231"/>
            <a:ext cx="2952328" cy="200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534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Використання </a:t>
            </a:r>
            <a:r>
              <a:rPr lang="uk-UA" dirty="0" smtClean="0"/>
              <a:t>калію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200264"/>
            <a:ext cx="48245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Рідкий</a:t>
            </a:r>
            <a:r>
              <a:rPr lang="ru-RU" sz="1400" dirty="0">
                <a:solidFill>
                  <a:srgbClr val="465E9C"/>
                </a:solidFill>
              </a:rPr>
              <a:t> при </a:t>
            </a:r>
            <a:r>
              <a:rPr lang="ru-RU" sz="1400" dirty="0" err="1">
                <a:solidFill>
                  <a:srgbClr val="465E9C"/>
                </a:solidFill>
              </a:rPr>
              <a:t>кімнатній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температурі</a:t>
            </a:r>
            <a:r>
              <a:rPr lang="ru-RU" sz="1400" dirty="0">
                <a:solidFill>
                  <a:srgbClr val="465E9C"/>
                </a:solidFill>
              </a:rPr>
              <a:t> сплав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і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якості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теплоносія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замкнутих</a:t>
            </a:r>
            <a:r>
              <a:rPr lang="ru-RU" sz="1400" dirty="0">
                <a:solidFill>
                  <a:srgbClr val="465E9C"/>
                </a:solidFill>
              </a:rPr>
              <a:t> системах, </a:t>
            </a:r>
            <a:r>
              <a:rPr lang="ru-RU" sz="1400" dirty="0" err="1">
                <a:solidFill>
                  <a:srgbClr val="465E9C"/>
                </a:solidFill>
              </a:rPr>
              <a:t>наприклад</a:t>
            </a:r>
            <a:r>
              <a:rPr lang="ru-RU" sz="1400" dirty="0">
                <a:solidFill>
                  <a:srgbClr val="465E9C"/>
                </a:solidFill>
              </a:rPr>
              <a:t>, в </a:t>
            </a:r>
            <a:r>
              <a:rPr lang="ru-RU" sz="1400" dirty="0" err="1">
                <a:solidFill>
                  <a:srgbClr val="465E9C"/>
                </a:solidFill>
              </a:rPr>
              <a:t>атомних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силових</a:t>
            </a:r>
            <a:r>
              <a:rPr lang="ru-RU" sz="1400" dirty="0">
                <a:solidFill>
                  <a:srgbClr val="465E9C"/>
                </a:solidFill>
              </a:rPr>
              <a:t> установках на </a:t>
            </a:r>
            <a:r>
              <a:rPr lang="ru-RU" sz="1400" dirty="0" err="1">
                <a:solidFill>
                  <a:srgbClr val="465E9C"/>
                </a:solidFill>
              </a:rPr>
              <a:t>швидких</a:t>
            </a:r>
            <a:r>
              <a:rPr lang="ru-RU" sz="1400" dirty="0">
                <a:solidFill>
                  <a:srgbClr val="465E9C"/>
                </a:solidFill>
              </a:rPr>
              <a:t> нейтронах. </a:t>
            </a:r>
            <a:r>
              <a:rPr lang="ru-RU" sz="1400" dirty="0" err="1">
                <a:solidFill>
                  <a:srgbClr val="465E9C"/>
                </a:solidFill>
              </a:rPr>
              <a:t>Крім</a:t>
            </a:r>
            <a:r>
              <a:rPr lang="ru-RU" sz="1400" dirty="0">
                <a:solidFill>
                  <a:srgbClr val="465E9C"/>
                </a:solidFill>
              </a:rPr>
              <a:t> того, широко </a:t>
            </a:r>
            <a:r>
              <a:rPr lang="ru-RU" sz="1400" dirty="0" err="1">
                <a:solidFill>
                  <a:srgbClr val="465E9C"/>
                </a:solidFill>
              </a:rPr>
              <a:t>застосовуються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його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рідкі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сплави</a:t>
            </a:r>
            <a:r>
              <a:rPr lang="ru-RU" sz="1400" dirty="0">
                <a:solidFill>
                  <a:srgbClr val="465E9C"/>
                </a:solidFill>
              </a:rPr>
              <a:t> з </a:t>
            </a:r>
            <a:r>
              <a:rPr lang="ru-RU" sz="1400" dirty="0" err="1">
                <a:solidFill>
                  <a:srgbClr val="465E9C"/>
                </a:solidFill>
              </a:rPr>
              <a:t>рубідій</a:t>
            </a:r>
            <a:r>
              <a:rPr lang="ru-RU" sz="1400" dirty="0">
                <a:solidFill>
                  <a:srgbClr val="465E9C"/>
                </a:solidFill>
              </a:rPr>
              <a:t> і </a:t>
            </a:r>
            <a:r>
              <a:rPr lang="ru-RU" sz="1400" dirty="0" err="1">
                <a:solidFill>
                  <a:srgbClr val="465E9C"/>
                </a:solidFill>
              </a:rPr>
              <a:t>цезієм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0188" y="3212976"/>
            <a:ext cx="388843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З'єднання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найважливіший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біогенний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елемент</a:t>
            </a:r>
            <a:r>
              <a:rPr lang="ru-RU" sz="1400" dirty="0">
                <a:solidFill>
                  <a:srgbClr val="465E9C"/>
                </a:solidFill>
              </a:rPr>
              <a:t> і тому </a:t>
            </a:r>
            <a:r>
              <a:rPr lang="ru-RU" sz="1400" dirty="0" err="1">
                <a:solidFill>
                  <a:srgbClr val="465E9C"/>
                </a:solidFill>
              </a:rPr>
              <a:t>застосовуються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якості</a:t>
            </a:r>
            <a:r>
              <a:rPr lang="ru-RU" sz="1400" dirty="0">
                <a:solidFill>
                  <a:srgbClr val="465E9C"/>
                </a:solidFill>
              </a:rPr>
              <a:t> добрив.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18" name="Picture 2" descr="C:\Users\Admin\Desktop\Доп.Мат\fusion_reactio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04019"/>
            <a:ext cx="2726500" cy="1684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оп.Мат\fertilizers_for_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52" y="2929744"/>
            <a:ext cx="2520280" cy="1890210"/>
          </a:xfrm>
          <a:prstGeom prst="snip2DiagRect">
            <a:avLst>
              <a:gd name="adj1" fmla="val 1965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734001"/>
            <a:ext cx="496855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Солі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широко </a:t>
            </a:r>
            <a:r>
              <a:rPr lang="ru-RU" sz="1400" dirty="0" err="1">
                <a:solidFill>
                  <a:srgbClr val="465E9C"/>
                </a:solidFill>
              </a:rPr>
              <a:t>використовуються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гальванотехніки</a:t>
            </a:r>
            <a:r>
              <a:rPr lang="ru-RU" sz="1400" dirty="0">
                <a:solidFill>
                  <a:srgbClr val="465E9C"/>
                </a:solidFill>
              </a:rPr>
              <a:t>, тому </a:t>
            </a:r>
            <a:r>
              <a:rPr lang="ru-RU" sz="1400" dirty="0" err="1">
                <a:solidFill>
                  <a:srgbClr val="465E9C"/>
                </a:solidFill>
              </a:rPr>
              <a:t>що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незважаючи</a:t>
            </a:r>
            <a:r>
              <a:rPr lang="ru-RU" sz="1400" dirty="0">
                <a:solidFill>
                  <a:srgbClr val="465E9C"/>
                </a:solidFill>
              </a:rPr>
              <a:t> на </a:t>
            </a:r>
            <a:r>
              <a:rPr lang="ru-RU" sz="1400" dirty="0" err="1">
                <a:solidFill>
                  <a:srgbClr val="465E9C"/>
                </a:solidFill>
              </a:rPr>
              <a:t>відносно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високу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вартість</a:t>
            </a:r>
            <a:r>
              <a:rPr lang="ru-RU" sz="1400" dirty="0">
                <a:solidFill>
                  <a:srgbClr val="465E9C"/>
                </a:solidFill>
              </a:rPr>
              <a:t>, вони часто </a:t>
            </a:r>
            <a:r>
              <a:rPr lang="ru-RU" sz="1400" dirty="0" err="1">
                <a:solidFill>
                  <a:srgbClr val="465E9C"/>
                </a:solidFill>
              </a:rPr>
              <a:t>більш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розчинні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ніж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відповідні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солі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натрію</a:t>
            </a:r>
            <a:r>
              <a:rPr lang="ru-RU" sz="1400" dirty="0">
                <a:solidFill>
                  <a:srgbClr val="465E9C"/>
                </a:solidFill>
              </a:rPr>
              <a:t>, і тому </a:t>
            </a:r>
            <a:r>
              <a:rPr lang="ru-RU" sz="1400" dirty="0" err="1">
                <a:solidFill>
                  <a:srgbClr val="465E9C"/>
                </a:solidFill>
              </a:rPr>
              <a:t>забезпечують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інтенсивну</a:t>
            </a:r>
            <a:r>
              <a:rPr lang="ru-RU" sz="1400" dirty="0">
                <a:solidFill>
                  <a:srgbClr val="465E9C"/>
                </a:solidFill>
              </a:rPr>
              <a:t> роботу </a:t>
            </a:r>
            <a:r>
              <a:rPr lang="ru-RU" sz="1400" dirty="0" err="1">
                <a:solidFill>
                  <a:srgbClr val="465E9C"/>
                </a:solidFill>
              </a:rPr>
              <a:t>електролітів</a:t>
            </a:r>
            <a:r>
              <a:rPr lang="ru-RU" sz="1400" dirty="0">
                <a:solidFill>
                  <a:srgbClr val="465E9C"/>
                </a:solidFill>
              </a:rPr>
              <a:t> при </a:t>
            </a:r>
            <a:r>
              <a:rPr lang="ru-RU" sz="1400" dirty="0" err="1">
                <a:solidFill>
                  <a:srgbClr val="465E9C"/>
                </a:solidFill>
              </a:rPr>
              <a:t>підвищеній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щільності</a:t>
            </a:r>
            <a:r>
              <a:rPr lang="ru-RU" sz="1400" dirty="0">
                <a:solidFill>
                  <a:srgbClr val="465E9C"/>
                </a:solidFill>
              </a:rPr>
              <a:t> струму.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20" name="Picture 4" descr="C:\Users\Admin\Desktop\Доп.Мат\elektrichestvo-kabeli-provoda-i-energ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72" y="4511705"/>
            <a:ext cx="2980395" cy="186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Важливі </a:t>
            </a:r>
            <a:r>
              <a:rPr lang="uk-UA" dirty="0"/>
              <a:t>з'єднання </a:t>
            </a:r>
            <a:r>
              <a:rPr lang="uk-UA" dirty="0" smtClean="0"/>
              <a:t>калію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631987"/>
            <a:ext cx="482453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Бромід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застосовується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медицині</a:t>
            </a:r>
            <a:r>
              <a:rPr lang="ru-RU" sz="1400" dirty="0">
                <a:solidFill>
                  <a:srgbClr val="465E9C"/>
                </a:solidFill>
              </a:rPr>
              <a:t> і як </a:t>
            </a:r>
            <a:r>
              <a:rPr lang="ru-RU" sz="1400" dirty="0" err="1">
                <a:solidFill>
                  <a:srgbClr val="465E9C"/>
                </a:solidFill>
              </a:rPr>
              <a:t>заспокійливий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засіб</a:t>
            </a:r>
            <a:r>
              <a:rPr lang="ru-RU" sz="1400" dirty="0">
                <a:solidFill>
                  <a:srgbClr val="465E9C"/>
                </a:solidFill>
              </a:rPr>
              <a:t> для </a:t>
            </a:r>
            <a:r>
              <a:rPr lang="ru-RU" sz="1400" dirty="0" err="1">
                <a:solidFill>
                  <a:srgbClr val="465E9C"/>
                </a:solidFill>
              </a:rPr>
              <a:t>нервової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системи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857" y="3356414"/>
            <a:ext cx="388843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Гідроксид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їдке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</a:t>
            </a:r>
            <a:r>
              <a:rPr lang="ru-RU" sz="1400" dirty="0">
                <a:solidFill>
                  <a:srgbClr val="465E9C"/>
                </a:solidFill>
              </a:rPr>
              <a:t>) </a:t>
            </a:r>
            <a:r>
              <a:rPr lang="ru-RU" sz="1400" dirty="0" err="1">
                <a:solidFill>
                  <a:srgbClr val="465E9C"/>
                </a:solidFill>
              </a:rPr>
              <a:t>застосовується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лужних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акумуляторах</a:t>
            </a:r>
            <a:r>
              <a:rPr lang="ru-RU" sz="1400" dirty="0">
                <a:solidFill>
                  <a:srgbClr val="465E9C"/>
                </a:solidFill>
              </a:rPr>
              <a:t> і при </a:t>
            </a:r>
            <a:r>
              <a:rPr lang="ru-RU" sz="1400" dirty="0" err="1">
                <a:solidFill>
                  <a:srgbClr val="465E9C"/>
                </a:solidFill>
              </a:rPr>
              <a:t>сушінні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газів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4241" y="5085184"/>
            <a:ext cx="49685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Карбонат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(поташ)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як </a:t>
            </a:r>
            <a:r>
              <a:rPr lang="ru-RU" sz="1400" dirty="0" err="1">
                <a:solidFill>
                  <a:srgbClr val="465E9C"/>
                </a:solidFill>
              </a:rPr>
              <a:t>добриво</a:t>
            </a:r>
            <a:r>
              <a:rPr lang="ru-RU" sz="1400" dirty="0">
                <a:solidFill>
                  <a:srgbClr val="465E9C"/>
                </a:solidFill>
              </a:rPr>
              <a:t>, при </a:t>
            </a:r>
            <a:r>
              <a:rPr lang="ru-RU" sz="1400" dirty="0" err="1">
                <a:solidFill>
                  <a:srgbClr val="465E9C"/>
                </a:solidFill>
              </a:rPr>
              <a:t>варінні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скла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10242" name="Picture 2" descr="C:\Users\Admin\Desktop\Доп.Мат\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0" y="1458028"/>
            <a:ext cx="2936101" cy="191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Доп.Мат\3124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95974"/>
            <a:ext cx="2676128" cy="2227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Доп.Мат\1298318047_p21618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0" y="4509121"/>
            <a:ext cx="2808310" cy="1872208"/>
          </a:xfrm>
          <a:prstGeom prst="snip2DiagRect">
            <a:avLst>
              <a:gd name="adj1" fmla="val 241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4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Важливі з'єднання калію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484784"/>
            <a:ext cx="482453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Хлорид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сильвін</a:t>
            </a:r>
            <a:r>
              <a:rPr lang="ru-RU" sz="1400" dirty="0">
                <a:solidFill>
                  <a:srgbClr val="465E9C"/>
                </a:solidFill>
              </a:rPr>
              <a:t>, «</a:t>
            </a:r>
            <a:r>
              <a:rPr lang="ru-RU" sz="1400" dirty="0" err="1">
                <a:solidFill>
                  <a:srgbClr val="465E9C"/>
                </a:solidFill>
              </a:rPr>
              <a:t>калійна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сіль</a:t>
            </a:r>
            <a:r>
              <a:rPr lang="ru-RU" sz="1400" dirty="0">
                <a:solidFill>
                  <a:srgbClr val="465E9C"/>
                </a:solidFill>
              </a:rPr>
              <a:t>»)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як </a:t>
            </a:r>
            <a:r>
              <a:rPr lang="ru-RU" sz="1400" dirty="0" err="1">
                <a:solidFill>
                  <a:srgbClr val="465E9C"/>
                </a:solidFill>
              </a:rPr>
              <a:t>добриво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0188" y="3354919"/>
            <a:ext cx="388843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 smtClean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Нітрат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калійна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селітра</a:t>
            </a:r>
            <a:r>
              <a:rPr lang="ru-RU" sz="1400" dirty="0">
                <a:solidFill>
                  <a:srgbClr val="465E9C"/>
                </a:solidFill>
              </a:rPr>
              <a:t>) - </a:t>
            </a:r>
            <a:r>
              <a:rPr lang="ru-RU" sz="1400" dirty="0" err="1">
                <a:solidFill>
                  <a:srgbClr val="465E9C"/>
                </a:solidFill>
              </a:rPr>
              <a:t>добриво</a:t>
            </a:r>
            <a:r>
              <a:rPr lang="ru-RU" sz="1400" dirty="0">
                <a:solidFill>
                  <a:srgbClr val="465E9C"/>
                </a:solidFill>
              </a:rPr>
              <a:t>, компонент </a:t>
            </a:r>
            <a:r>
              <a:rPr lang="ru-RU" sz="1400" dirty="0" err="1">
                <a:solidFill>
                  <a:srgbClr val="465E9C"/>
                </a:solidFill>
              </a:rPr>
              <a:t>чорного</a:t>
            </a:r>
            <a:r>
              <a:rPr lang="ru-RU" sz="1400" dirty="0">
                <a:solidFill>
                  <a:srgbClr val="465E9C"/>
                </a:solidFill>
              </a:rPr>
              <a:t> пороху.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359132"/>
            <a:ext cx="2856761" cy="212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352" y="2755461"/>
            <a:ext cx="2520280" cy="1890210"/>
          </a:xfrm>
          <a:prstGeom prst="snip2DiagRect">
            <a:avLst>
              <a:gd name="adj1" fmla="val 1965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734001"/>
            <a:ext cx="496855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Перхлорат і хлорат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(бертолетова </a:t>
            </a:r>
            <a:r>
              <a:rPr lang="ru-RU" sz="1400" dirty="0" err="1">
                <a:solidFill>
                  <a:srgbClr val="465E9C"/>
                </a:solidFill>
              </a:rPr>
              <a:t>сіль</a:t>
            </a:r>
            <a:r>
              <a:rPr lang="ru-RU" sz="1400" dirty="0">
                <a:solidFill>
                  <a:srgbClr val="465E9C"/>
                </a:solidFill>
              </a:rPr>
              <a:t>) </a:t>
            </a:r>
            <a:r>
              <a:rPr lang="ru-RU" sz="1400" dirty="0" err="1">
                <a:solidFill>
                  <a:srgbClr val="465E9C"/>
                </a:solidFill>
              </a:rPr>
              <a:t>використовуються</a:t>
            </a:r>
            <a:r>
              <a:rPr lang="ru-RU" sz="1400" dirty="0">
                <a:solidFill>
                  <a:srgbClr val="465E9C"/>
                </a:solidFill>
              </a:rPr>
              <a:t> у </a:t>
            </a:r>
            <a:r>
              <a:rPr lang="ru-RU" sz="1400" dirty="0" err="1">
                <a:solidFill>
                  <a:srgbClr val="465E9C"/>
                </a:solidFill>
              </a:rPr>
              <a:t>виробництві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сірників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ракетних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порохів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освітлювальних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зарядів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вибухових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речовин</a:t>
            </a:r>
            <a:r>
              <a:rPr lang="ru-RU" sz="1400" dirty="0">
                <a:solidFill>
                  <a:srgbClr val="465E9C"/>
                </a:solidFill>
              </a:rPr>
              <a:t>, в </a:t>
            </a:r>
            <a:r>
              <a:rPr lang="ru-RU" sz="1400" dirty="0" err="1">
                <a:solidFill>
                  <a:srgbClr val="465E9C"/>
                </a:solidFill>
              </a:rPr>
              <a:t>гальванотехніки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160" y="4511705"/>
            <a:ext cx="2780219" cy="1862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2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Важливі </a:t>
            </a:r>
            <a:r>
              <a:rPr lang="uk-UA" dirty="0"/>
              <a:t>з'єднання </a:t>
            </a:r>
            <a:r>
              <a:rPr lang="uk-UA" dirty="0" smtClean="0"/>
              <a:t>калію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268760"/>
            <a:ext cx="4824536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Дихромат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(хромпик) - </a:t>
            </a:r>
            <a:r>
              <a:rPr lang="ru-RU" sz="1400" dirty="0" err="1">
                <a:solidFill>
                  <a:srgbClr val="465E9C"/>
                </a:solidFill>
              </a:rPr>
              <a:t>сильний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окислювач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для </a:t>
            </a:r>
            <a:r>
              <a:rPr lang="ru-RU" sz="1400" dirty="0" err="1">
                <a:solidFill>
                  <a:srgbClr val="465E9C"/>
                </a:solidFill>
              </a:rPr>
              <a:t>приготування</a:t>
            </a:r>
            <a:r>
              <a:rPr lang="ru-RU" sz="1400" dirty="0">
                <a:solidFill>
                  <a:srgbClr val="465E9C"/>
                </a:solidFill>
              </a:rPr>
              <a:t> «</a:t>
            </a:r>
            <a:r>
              <a:rPr lang="ru-RU" sz="1400" dirty="0" err="1">
                <a:solidFill>
                  <a:srgbClr val="465E9C"/>
                </a:solidFill>
              </a:rPr>
              <a:t>хромової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суміші</a:t>
            </a:r>
            <a:r>
              <a:rPr lang="ru-RU" sz="1400" dirty="0">
                <a:solidFill>
                  <a:srgbClr val="465E9C"/>
                </a:solidFill>
              </a:rPr>
              <a:t>» для </a:t>
            </a:r>
            <a:r>
              <a:rPr lang="ru-RU" sz="1400" dirty="0" err="1">
                <a:solidFill>
                  <a:srgbClr val="465E9C"/>
                </a:solidFill>
              </a:rPr>
              <a:t>миття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хімічного</a:t>
            </a:r>
            <a:r>
              <a:rPr lang="ru-RU" sz="1400" dirty="0">
                <a:solidFill>
                  <a:srgbClr val="465E9C"/>
                </a:solidFill>
              </a:rPr>
              <a:t> посуду і при </a:t>
            </a:r>
            <a:r>
              <a:rPr lang="ru-RU" sz="1400" dirty="0" err="1">
                <a:solidFill>
                  <a:srgbClr val="465E9C"/>
                </a:solidFill>
              </a:rPr>
              <a:t>обробці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шкіри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дублення</a:t>
            </a:r>
            <a:r>
              <a:rPr lang="ru-RU" sz="1400" dirty="0">
                <a:solidFill>
                  <a:srgbClr val="465E9C"/>
                </a:solidFill>
              </a:rPr>
              <a:t>). </a:t>
            </a:r>
            <a:r>
              <a:rPr lang="ru-RU" sz="1400" dirty="0" err="1">
                <a:solidFill>
                  <a:srgbClr val="465E9C"/>
                </a:solidFill>
              </a:rPr>
              <a:t>Також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для </a:t>
            </a:r>
            <a:r>
              <a:rPr lang="ru-RU" sz="1400" dirty="0" err="1">
                <a:solidFill>
                  <a:srgbClr val="465E9C"/>
                </a:solidFill>
              </a:rPr>
              <a:t>очищення</a:t>
            </a:r>
            <a:r>
              <a:rPr lang="ru-RU" sz="1400" dirty="0">
                <a:solidFill>
                  <a:srgbClr val="465E9C"/>
                </a:solidFill>
              </a:rPr>
              <a:t> ацетилену на </a:t>
            </a:r>
            <a:r>
              <a:rPr lang="ru-RU" sz="1400" dirty="0" err="1">
                <a:solidFill>
                  <a:srgbClr val="465E9C"/>
                </a:solidFill>
              </a:rPr>
              <a:t>ацетиленових</a:t>
            </a:r>
            <a:r>
              <a:rPr lang="ru-RU" sz="1400" dirty="0">
                <a:solidFill>
                  <a:srgbClr val="465E9C"/>
                </a:solidFill>
              </a:rPr>
              <a:t> заводах </a:t>
            </a:r>
            <a:r>
              <a:rPr lang="ru-RU" sz="1400" dirty="0" err="1">
                <a:solidFill>
                  <a:srgbClr val="465E9C"/>
                </a:solidFill>
              </a:rPr>
              <a:t>від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аміаку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сірководню</a:t>
            </a:r>
            <a:r>
              <a:rPr lang="ru-RU" sz="1400" dirty="0">
                <a:solidFill>
                  <a:srgbClr val="465E9C"/>
                </a:solidFill>
              </a:rPr>
              <a:t> та </a:t>
            </a:r>
            <a:r>
              <a:rPr lang="ru-RU" sz="1400" dirty="0" err="1">
                <a:solidFill>
                  <a:srgbClr val="465E9C"/>
                </a:solidFill>
              </a:rPr>
              <a:t>фосфіну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856" y="3259087"/>
            <a:ext cx="4266175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Перманганат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сильний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окислювач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як </a:t>
            </a:r>
            <a:r>
              <a:rPr lang="ru-RU" sz="1400" dirty="0" err="1">
                <a:solidFill>
                  <a:srgbClr val="465E9C"/>
                </a:solidFill>
              </a:rPr>
              <a:t>антисептичний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засіб</a:t>
            </a:r>
            <a:r>
              <a:rPr lang="ru-RU" sz="1400" dirty="0">
                <a:solidFill>
                  <a:srgbClr val="465E9C"/>
                </a:solidFill>
              </a:rPr>
              <a:t> у </a:t>
            </a:r>
            <a:r>
              <a:rPr lang="ru-RU" sz="1400" dirty="0" err="1">
                <a:solidFill>
                  <a:srgbClr val="465E9C"/>
                </a:solidFill>
              </a:rPr>
              <a:t>медицині</a:t>
            </a:r>
            <a:r>
              <a:rPr lang="ru-RU" sz="1400" dirty="0">
                <a:solidFill>
                  <a:srgbClr val="465E9C"/>
                </a:solidFill>
              </a:rPr>
              <a:t> та для лабораторного </a:t>
            </a:r>
            <a:r>
              <a:rPr lang="ru-RU" sz="1400" dirty="0" err="1">
                <a:solidFill>
                  <a:srgbClr val="465E9C"/>
                </a:solidFill>
              </a:rPr>
              <a:t>одержання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кисню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445225"/>
            <a:ext cx="49685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Дигідрофосфат</a:t>
            </a:r>
            <a:r>
              <a:rPr lang="ru-RU" sz="1400" dirty="0">
                <a:solidFill>
                  <a:srgbClr val="465E9C"/>
                </a:solidFill>
              </a:rPr>
              <a:t> і </a:t>
            </a:r>
            <a:r>
              <a:rPr lang="ru-RU" sz="1400" dirty="0" err="1">
                <a:solidFill>
                  <a:srgbClr val="465E9C"/>
                </a:solidFill>
              </a:rPr>
              <a:t>дідейтерофосфат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у </a:t>
            </a:r>
            <a:r>
              <a:rPr lang="ru-RU" sz="1400" dirty="0" err="1">
                <a:solidFill>
                  <a:srgbClr val="465E9C"/>
                </a:solidFill>
              </a:rPr>
              <a:t>вигляді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монокристалів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лазерній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техніці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58273"/>
            <a:ext cx="2432338" cy="182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356414"/>
            <a:ext cx="2676128" cy="2007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581126"/>
            <a:ext cx="2404406" cy="1803305"/>
          </a:xfrm>
          <a:prstGeom prst="snip2DiagRect">
            <a:avLst>
              <a:gd name="adj1" fmla="val 241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3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47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Важливі з'єднання калію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484784"/>
            <a:ext cx="482453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>
                <a:solidFill>
                  <a:srgbClr val="465E9C"/>
                </a:solidFill>
              </a:rPr>
              <a:t>Хлорид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сильвін</a:t>
            </a:r>
            <a:r>
              <a:rPr lang="ru-RU" sz="1400" dirty="0">
                <a:solidFill>
                  <a:srgbClr val="465E9C"/>
                </a:solidFill>
              </a:rPr>
              <a:t>, «</a:t>
            </a:r>
            <a:r>
              <a:rPr lang="ru-RU" sz="1400" dirty="0" err="1">
                <a:solidFill>
                  <a:srgbClr val="465E9C"/>
                </a:solidFill>
              </a:rPr>
              <a:t>калійна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сіль</a:t>
            </a:r>
            <a:r>
              <a:rPr lang="ru-RU" sz="1400" dirty="0">
                <a:solidFill>
                  <a:srgbClr val="465E9C"/>
                </a:solidFill>
              </a:rPr>
              <a:t>») </a:t>
            </a:r>
            <a:r>
              <a:rPr lang="ru-RU" sz="1400" dirty="0" err="1">
                <a:solidFill>
                  <a:srgbClr val="465E9C"/>
                </a:solidFill>
              </a:rPr>
              <a:t>використовується</a:t>
            </a:r>
            <a:r>
              <a:rPr lang="ru-RU" sz="1400" dirty="0">
                <a:solidFill>
                  <a:srgbClr val="465E9C"/>
                </a:solidFill>
              </a:rPr>
              <a:t> як </a:t>
            </a:r>
            <a:r>
              <a:rPr lang="ru-RU" sz="1400" dirty="0" err="1">
                <a:solidFill>
                  <a:srgbClr val="465E9C"/>
                </a:solidFill>
              </a:rPr>
              <a:t>добриво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9850" y="3481298"/>
            <a:ext cx="402264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 smtClean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Фтороборат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- </a:t>
            </a:r>
            <a:r>
              <a:rPr lang="ru-RU" sz="1400" dirty="0" err="1">
                <a:solidFill>
                  <a:srgbClr val="465E9C"/>
                </a:solidFill>
              </a:rPr>
              <a:t>важливий</a:t>
            </a:r>
            <a:r>
              <a:rPr lang="ru-RU" sz="1400" dirty="0">
                <a:solidFill>
                  <a:srgbClr val="465E9C"/>
                </a:solidFill>
              </a:rPr>
              <a:t> флюс для пайки сталей і </a:t>
            </a:r>
            <a:r>
              <a:rPr lang="ru-RU" sz="1400" dirty="0" err="1">
                <a:solidFill>
                  <a:srgbClr val="465E9C"/>
                </a:solidFill>
              </a:rPr>
              <a:t>кольорових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металів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185" y="1359132"/>
            <a:ext cx="2829554" cy="212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742142"/>
            <a:ext cx="2851579" cy="1940157"/>
          </a:xfrm>
          <a:prstGeom prst="snip2DiagRect">
            <a:avLst>
              <a:gd name="adj1" fmla="val 1965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941168"/>
            <a:ext cx="496855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FDA023"/>
              </a:buClr>
              <a:buSzPct val="76000"/>
            </a:pPr>
            <a:endParaRPr lang="uk-UA" sz="1400" dirty="0">
              <a:solidFill>
                <a:srgbClr val="465E9C"/>
              </a:solidFill>
            </a:endParaRPr>
          </a:p>
          <a:p>
            <a:pPr marL="342900" lvl="0" indent="-274320">
              <a:spcBef>
                <a:spcPct val="20000"/>
              </a:spcBef>
              <a:buClr>
                <a:srgbClr val="FDA023"/>
              </a:buClr>
              <a:buSzPct val="76000"/>
              <a:buFont typeface="Wingdings 2" pitchFamily="18" charset="2"/>
              <a:buChar char=""/>
            </a:pPr>
            <a:r>
              <a:rPr lang="ru-RU" sz="1400" dirty="0" err="1">
                <a:solidFill>
                  <a:srgbClr val="465E9C"/>
                </a:solidFill>
              </a:rPr>
              <a:t>Ціанід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калію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застосовується</a:t>
            </a:r>
            <a:r>
              <a:rPr lang="ru-RU" sz="1400" dirty="0">
                <a:solidFill>
                  <a:srgbClr val="465E9C"/>
                </a:solidFill>
              </a:rPr>
              <a:t> в </a:t>
            </a:r>
            <a:r>
              <a:rPr lang="ru-RU" sz="1400" dirty="0" err="1">
                <a:solidFill>
                  <a:srgbClr val="465E9C"/>
                </a:solidFill>
              </a:rPr>
              <a:t>гальванотехніки</a:t>
            </a:r>
            <a:r>
              <a:rPr lang="ru-RU" sz="1400" dirty="0">
                <a:solidFill>
                  <a:srgbClr val="465E9C"/>
                </a:solidFill>
              </a:rPr>
              <a:t> (</a:t>
            </a:r>
            <a:r>
              <a:rPr lang="ru-RU" sz="1400" dirty="0" err="1">
                <a:solidFill>
                  <a:srgbClr val="465E9C"/>
                </a:solidFill>
              </a:rPr>
              <a:t>сріблення</a:t>
            </a:r>
            <a:r>
              <a:rPr lang="ru-RU" sz="1400" dirty="0">
                <a:solidFill>
                  <a:srgbClr val="465E9C"/>
                </a:solidFill>
              </a:rPr>
              <a:t>, </a:t>
            </a:r>
            <a:r>
              <a:rPr lang="ru-RU" sz="1400" dirty="0" err="1">
                <a:solidFill>
                  <a:srgbClr val="465E9C"/>
                </a:solidFill>
              </a:rPr>
              <a:t>золочення</a:t>
            </a:r>
            <a:r>
              <a:rPr lang="ru-RU" sz="1400" dirty="0">
                <a:solidFill>
                  <a:srgbClr val="465E9C"/>
                </a:solidFill>
              </a:rPr>
              <a:t>), при </a:t>
            </a:r>
            <a:r>
              <a:rPr lang="ru-RU" sz="1400" dirty="0" err="1">
                <a:solidFill>
                  <a:srgbClr val="465E9C"/>
                </a:solidFill>
              </a:rPr>
              <a:t>видобутку</a:t>
            </a:r>
            <a:r>
              <a:rPr lang="ru-RU" sz="1400" dirty="0">
                <a:solidFill>
                  <a:srgbClr val="465E9C"/>
                </a:solidFill>
              </a:rPr>
              <a:t> золота та при </a:t>
            </a:r>
            <a:r>
              <a:rPr lang="ru-RU" sz="1400" dirty="0" err="1">
                <a:solidFill>
                  <a:srgbClr val="465E9C"/>
                </a:solidFill>
              </a:rPr>
              <a:t>нітроцементації</a:t>
            </a:r>
            <a:r>
              <a:rPr lang="ru-RU" sz="1400" dirty="0">
                <a:solidFill>
                  <a:srgbClr val="465E9C"/>
                </a:solidFill>
              </a:rPr>
              <a:t> </a:t>
            </a:r>
            <a:r>
              <a:rPr lang="ru-RU" sz="1400" dirty="0" err="1">
                <a:solidFill>
                  <a:srgbClr val="465E9C"/>
                </a:solidFill>
              </a:rPr>
              <a:t>сталі</a:t>
            </a:r>
            <a:r>
              <a:rPr lang="ru-RU" sz="1400" dirty="0">
                <a:solidFill>
                  <a:srgbClr val="465E9C"/>
                </a:solidFill>
              </a:rPr>
              <a:t>.</a:t>
            </a:r>
            <a:endParaRPr lang="uk-UA" sz="1400" dirty="0">
              <a:solidFill>
                <a:srgbClr val="465E9C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850" y="4682299"/>
            <a:ext cx="2468224" cy="1645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Доп.Мат\188414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r="9220"/>
          <a:stretch/>
        </p:blipFill>
        <p:spPr bwMode="auto">
          <a:xfrm>
            <a:off x="4788024" y="2149582"/>
            <a:ext cx="1108231" cy="117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0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8549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Хімічні властивості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841741" y="1268845"/>
            <a:ext cx="4464496" cy="3744416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uk-UA" sz="1600" dirty="0" smtClean="0"/>
              <a:t>  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uk-UA" sz="2000" dirty="0" smtClean="0"/>
              <a:t>Легко </a:t>
            </a:r>
            <a:r>
              <a:rPr lang="uk-UA" sz="2000" dirty="0"/>
              <a:t>реагують із киснем повітря. Літій при окисленні утворює оксид </a:t>
            </a:r>
            <a:r>
              <a:rPr lang="vi-VN" sz="2000" dirty="0"/>
              <a:t>Li2O, </a:t>
            </a:r>
            <a:r>
              <a:rPr lang="uk-UA" sz="2000" dirty="0"/>
              <a:t>решта - </a:t>
            </a:r>
            <a:r>
              <a:rPr lang="uk-UA" sz="2000" dirty="0" err="1"/>
              <a:t>перексиди</a:t>
            </a:r>
            <a:r>
              <a:rPr lang="uk-UA" sz="2000" dirty="0"/>
              <a:t> й </a:t>
            </a:r>
            <a:r>
              <a:rPr lang="uk-UA" sz="2000" dirty="0" err="1"/>
              <a:t>супероксиди</a:t>
            </a:r>
            <a:r>
              <a:rPr lang="uk-UA" sz="2000" dirty="0"/>
              <a:t>:</a:t>
            </a:r>
          </a:p>
          <a:p>
            <a:pPr marL="68580" indent="0">
              <a:buNone/>
            </a:pPr>
            <a:r>
              <a:rPr lang="uk-UA" sz="2000" dirty="0" smtClean="0"/>
              <a:t>4</a:t>
            </a:r>
            <a:r>
              <a:rPr lang="vi-VN" sz="2000" dirty="0"/>
              <a:t>Li + O</a:t>
            </a:r>
            <a:r>
              <a:rPr lang="vi-VN" sz="1300" dirty="0"/>
              <a:t>2</a:t>
            </a:r>
            <a:r>
              <a:rPr lang="vi-VN" sz="2000" dirty="0"/>
              <a:t> = 2Li</a:t>
            </a:r>
            <a:r>
              <a:rPr lang="vi-VN" sz="1300" dirty="0"/>
              <a:t>2</a:t>
            </a:r>
            <a:r>
              <a:rPr lang="vi-VN" sz="2000" dirty="0"/>
              <a:t>O</a:t>
            </a:r>
          </a:p>
          <a:p>
            <a:pPr marL="68580" indent="0">
              <a:buNone/>
            </a:pPr>
            <a:r>
              <a:rPr lang="vi-VN" sz="2000" dirty="0"/>
              <a:t>4Na + O</a:t>
            </a:r>
            <a:r>
              <a:rPr lang="vi-VN" sz="1300" dirty="0"/>
              <a:t>2</a:t>
            </a:r>
            <a:r>
              <a:rPr lang="vi-VN" sz="2000" dirty="0"/>
              <a:t> = 2Na</a:t>
            </a:r>
            <a:r>
              <a:rPr lang="vi-VN" sz="1300" dirty="0"/>
              <a:t>2</a:t>
            </a:r>
            <a:r>
              <a:rPr lang="vi-VN" sz="2000" dirty="0"/>
              <a:t>O</a:t>
            </a:r>
          </a:p>
          <a:p>
            <a:pPr marL="68580" indent="0">
              <a:buNone/>
            </a:pPr>
            <a:r>
              <a:rPr lang="vi-VN" sz="2000" dirty="0"/>
              <a:t>4K + O</a:t>
            </a:r>
            <a:r>
              <a:rPr lang="vi-VN" sz="1300" dirty="0"/>
              <a:t>2</a:t>
            </a:r>
            <a:r>
              <a:rPr lang="vi-VN" sz="2000" dirty="0"/>
              <a:t> = </a:t>
            </a:r>
            <a:r>
              <a:rPr lang="vi-VN" sz="2000" dirty="0" smtClean="0"/>
              <a:t>2K</a:t>
            </a:r>
            <a:r>
              <a:rPr lang="vi-VN" sz="1300" dirty="0" smtClean="0"/>
              <a:t>2</a:t>
            </a:r>
            <a:r>
              <a:rPr lang="vi-VN" sz="2000" dirty="0" smtClean="0"/>
              <a:t>O</a:t>
            </a:r>
            <a:endParaRPr lang="uk-UA" sz="2000" dirty="0" smtClean="0"/>
          </a:p>
          <a:p>
            <a:pPr marL="68580" indent="0">
              <a:buNone/>
            </a:pPr>
            <a:endParaRPr lang="vi-VN" sz="2000" dirty="0"/>
          </a:p>
          <a:p>
            <a:pPr marL="68580" indent="0">
              <a:buNone/>
            </a:pPr>
            <a:r>
              <a:rPr lang="uk-UA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vi-VN" sz="1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uk-UA" sz="2000" dirty="0" smtClean="0"/>
              <a:t>Легко </a:t>
            </a:r>
            <a:r>
              <a:rPr lang="uk-UA" sz="2000" dirty="0"/>
              <a:t>й з вибухом реагують із водою:</a:t>
            </a:r>
          </a:p>
          <a:p>
            <a:pPr marL="68580" indent="0">
              <a:buNone/>
            </a:pPr>
            <a:r>
              <a:rPr lang="uk-UA" sz="2000" dirty="0"/>
              <a:t>2</a:t>
            </a:r>
            <a:r>
              <a:rPr lang="vi-VN" sz="2000" dirty="0"/>
              <a:t>Na + 2H</a:t>
            </a:r>
            <a:r>
              <a:rPr lang="vi-VN" sz="1300" dirty="0"/>
              <a:t>2</a:t>
            </a:r>
            <a:r>
              <a:rPr lang="vi-VN" sz="2000" dirty="0"/>
              <a:t>O = 2NaOH + </a:t>
            </a:r>
            <a:r>
              <a:rPr lang="vi-VN" sz="2000" dirty="0" smtClean="0"/>
              <a:t>H</a:t>
            </a:r>
            <a:r>
              <a:rPr lang="vi-VN" sz="1300" dirty="0" smtClean="0"/>
              <a:t>2</a:t>
            </a:r>
            <a:endParaRPr lang="uk-UA" sz="1300" dirty="0" smtClean="0"/>
          </a:p>
          <a:p>
            <a:pPr marL="68580" indent="0">
              <a:buNone/>
            </a:pPr>
            <a:endParaRPr lang="vi-VN" sz="2000" dirty="0"/>
          </a:p>
          <a:p>
            <a:pPr marL="68580" indent="0">
              <a:buNone/>
            </a:pPr>
            <a:r>
              <a:rPr lang="uk-UA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vi-VN" sz="16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vi-VN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000" dirty="0"/>
              <a:t>Легко реагують із неметалами:</a:t>
            </a:r>
          </a:p>
          <a:p>
            <a:pPr marL="68580" indent="0">
              <a:buNone/>
            </a:pPr>
            <a:r>
              <a:rPr lang="uk-UA" sz="2000" dirty="0"/>
              <a:t>2</a:t>
            </a:r>
            <a:r>
              <a:rPr lang="vi-VN" sz="2000" dirty="0"/>
              <a:t>Na + S = Na</a:t>
            </a:r>
            <a:r>
              <a:rPr lang="vi-VN" sz="1300" dirty="0"/>
              <a:t>2</a:t>
            </a:r>
            <a:r>
              <a:rPr lang="vi-VN" sz="2000" dirty="0"/>
              <a:t>S</a:t>
            </a:r>
          </a:p>
          <a:p>
            <a:pPr marL="68580" indent="0">
              <a:buNone/>
            </a:pPr>
            <a:r>
              <a:rPr lang="vi-VN" sz="2000" dirty="0"/>
              <a:t>2K + Br</a:t>
            </a:r>
            <a:r>
              <a:rPr lang="vi-VN" sz="1300" dirty="0"/>
              <a:t>2</a:t>
            </a:r>
            <a:r>
              <a:rPr lang="vi-VN" sz="2000" dirty="0"/>
              <a:t> = 2KBr</a:t>
            </a:r>
          </a:p>
        </p:txBody>
      </p:sp>
      <p:pic>
        <p:nvPicPr>
          <p:cNvPr id="3074" name="Picture 2" descr="C:\Users\Admin\Desktop\Хімія\image00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/>
          <a:stretch/>
        </p:blipFill>
        <p:spPr bwMode="auto">
          <a:xfrm>
            <a:off x="6295438" y="3244788"/>
            <a:ext cx="1981066" cy="1370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Хімія\lithium-water-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2959" r="10668"/>
          <a:stretch/>
        </p:blipFill>
        <p:spPr bwMode="auto">
          <a:xfrm>
            <a:off x="6295438" y="1340768"/>
            <a:ext cx="1965430" cy="1675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8" name="Группа 7"/>
          <p:cNvGrpSpPr/>
          <p:nvPr/>
        </p:nvGrpSpPr>
        <p:grpSpPr>
          <a:xfrm>
            <a:off x="1277111" y="4934514"/>
            <a:ext cx="7000875" cy="1239110"/>
            <a:chOff x="428625" y="5214938"/>
            <a:chExt cx="8072438" cy="142877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071688" y="5214938"/>
              <a:ext cx="1285858" cy="1428770"/>
              <a:chOff x="2071688" y="5214938"/>
              <a:chExt cx="1285858" cy="1428770"/>
            </a:xfrm>
          </p:grpSpPr>
          <p:grpSp>
            <p:nvGrpSpPr>
              <p:cNvPr id="34" name="Группа 18"/>
              <p:cNvGrpSpPr>
                <a:grpSpLocks/>
              </p:cNvGrpSpPr>
              <p:nvPr/>
            </p:nvGrpSpPr>
            <p:grpSpPr bwMode="auto">
              <a:xfrm>
                <a:off x="2285984" y="6072206"/>
                <a:ext cx="1071562" cy="571502"/>
                <a:chOff x="642910" y="5929331"/>
                <a:chExt cx="1071570" cy="57150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642910" y="6215085"/>
                  <a:ext cx="1071570" cy="28575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8" name="Трапеция 37"/>
                <p:cNvSpPr/>
                <p:nvPr/>
              </p:nvSpPr>
              <p:spPr>
                <a:xfrm>
                  <a:off x="642910" y="5929331"/>
                  <a:ext cx="1071570" cy="285752"/>
                </a:xfrm>
                <a:prstGeom prst="trapezoid">
                  <a:avLst>
                    <a:gd name="adj" fmla="val 15452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35" name="Молния 34"/>
              <p:cNvSpPr/>
              <p:nvPr/>
            </p:nvSpPr>
            <p:spPr>
              <a:xfrm rot="12522153">
                <a:off x="2611437" y="5493401"/>
                <a:ext cx="428625" cy="571500"/>
              </a:xfrm>
              <a:prstGeom prst="lightningBolt">
                <a:avLst/>
              </a:prstGeom>
              <a:solidFill>
                <a:srgbClr val="E3C82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2071688" y="5214938"/>
                <a:ext cx="714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Calibri" pitchFamily="34" charset="0"/>
                  </a:rPr>
                  <a:t>Na</a:t>
                </a:r>
                <a:endParaRPr lang="ru-RU" sz="20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929063" y="5214938"/>
              <a:ext cx="1143000" cy="1428750"/>
              <a:chOff x="3929063" y="5214938"/>
              <a:chExt cx="1143000" cy="1428750"/>
            </a:xfrm>
          </p:grpSpPr>
          <p:grpSp>
            <p:nvGrpSpPr>
              <p:cNvPr id="29" name="Группа 21"/>
              <p:cNvGrpSpPr>
                <a:grpSpLocks/>
              </p:cNvGrpSpPr>
              <p:nvPr/>
            </p:nvGrpSpPr>
            <p:grpSpPr bwMode="auto">
              <a:xfrm>
                <a:off x="4000500" y="6072188"/>
                <a:ext cx="1071563" cy="571500"/>
                <a:chOff x="642910" y="5786454"/>
                <a:chExt cx="1071570" cy="571504"/>
              </a:xfrm>
            </p:grpSpPr>
            <p:sp>
              <p:nvSpPr>
                <p:cNvPr id="32" name="Прямоугольник 31"/>
                <p:cNvSpPr/>
                <p:nvPr/>
              </p:nvSpPr>
              <p:spPr>
                <a:xfrm>
                  <a:off x="642910" y="6072206"/>
                  <a:ext cx="1071570" cy="28575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3" name="Трапеция 32"/>
                <p:cNvSpPr/>
                <p:nvPr/>
              </p:nvSpPr>
              <p:spPr>
                <a:xfrm>
                  <a:off x="642910" y="5786454"/>
                  <a:ext cx="1071570" cy="285752"/>
                </a:xfrm>
                <a:prstGeom prst="trapezoid">
                  <a:avLst>
                    <a:gd name="adj" fmla="val 15452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30" name="Молния 29"/>
              <p:cNvSpPr/>
              <p:nvPr/>
            </p:nvSpPr>
            <p:spPr>
              <a:xfrm rot="12522153">
                <a:off x="4325938" y="5544016"/>
                <a:ext cx="428625" cy="571500"/>
              </a:xfrm>
              <a:prstGeom prst="lightningBol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TextBox 30"/>
              <p:cNvSpPr txBox="1">
                <a:spLocks noChangeArrowheads="1"/>
              </p:cNvSpPr>
              <p:nvPr/>
            </p:nvSpPr>
            <p:spPr bwMode="auto">
              <a:xfrm>
                <a:off x="3929063" y="5214938"/>
                <a:ext cx="714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K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500688" y="5286375"/>
              <a:ext cx="1285875" cy="1357313"/>
              <a:chOff x="5500688" y="5286375"/>
              <a:chExt cx="1285875" cy="1357313"/>
            </a:xfrm>
          </p:grpSpPr>
          <p:sp>
            <p:nvSpPr>
              <p:cNvPr id="24" name="Молния 23"/>
              <p:cNvSpPr/>
              <p:nvPr/>
            </p:nvSpPr>
            <p:spPr>
              <a:xfrm rot="12522153">
                <a:off x="6049038" y="5575765"/>
                <a:ext cx="428625" cy="571500"/>
              </a:xfrm>
              <a:prstGeom prst="lightningBol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25" name="Группа 21"/>
              <p:cNvGrpSpPr>
                <a:grpSpLocks/>
              </p:cNvGrpSpPr>
              <p:nvPr/>
            </p:nvGrpSpPr>
            <p:grpSpPr bwMode="auto">
              <a:xfrm>
                <a:off x="5715000" y="6072188"/>
                <a:ext cx="1071563" cy="571500"/>
                <a:chOff x="642910" y="5786454"/>
                <a:chExt cx="1071570" cy="571504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642910" y="6072206"/>
                  <a:ext cx="1071570" cy="28575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Трапеция 27"/>
                <p:cNvSpPr/>
                <p:nvPr/>
              </p:nvSpPr>
              <p:spPr>
                <a:xfrm>
                  <a:off x="642910" y="5786454"/>
                  <a:ext cx="1071570" cy="285752"/>
                </a:xfrm>
                <a:prstGeom prst="trapezoid">
                  <a:avLst>
                    <a:gd name="adj" fmla="val 15452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5500688" y="5286375"/>
                <a:ext cx="714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Rb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7286625" y="5286375"/>
              <a:ext cx="1214438" cy="1357313"/>
              <a:chOff x="7286625" y="5286375"/>
              <a:chExt cx="1214438" cy="1357313"/>
            </a:xfrm>
          </p:grpSpPr>
          <p:grpSp>
            <p:nvGrpSpPr>
              <p:cNvPr id="19" name="Группа 26"/>
              <p:cNvGrpSpPr>
                <a:grpSpLocks/>
              </p:cNvGrpSpPr>
              <p:nvPr/>
            </p:nvGrpSpPr>
            <p:grpSpPr bwMode="auto">
              <a:xfrm>
                <a:off x="7429500" y="6072188"/>
                <a:ext cx="1071563" cy="571500"/>
                <a:chOff x="642910" y="5786454"/>
                <a:chExt cx="1071570" cy="571504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642910" y="6072206"/>
                  <a:ext cx="1071570" cy="28575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Трапеция 22"/>
                <p:cNvSpPr/>
                <p:nvPr/>
              </p:nvSpPr>
              <p:spPr>
                <a:xfrm>
                  <a:off x="642910" y="5786454"/>
                  <a:ext cx="1071570" cy="285752"/>
                </a:xfrm>
                <a:prstGeom prst="trapezoid">
                  <a:avLst>
                    <a:gd name="adj" fmla="val 15452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20" name="Молния 19"/>
              <p:cNvSpPr/>
              <p:nvPr/>
            </p:nvSpPr>
            <p:spPr>
              <a:xfrm rot="12522153">
                <a:off x="7754938" y="5560624"/>
                <a:ext cx="428625" cy="571500"/>
              </a:xfrm>
              <a:prstGeom prst="lightningBol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7286625" y="5286375"/>
                <a:ext cx="714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latin typeface="Calibri" pitchFamily="34" charset="0"/>
                  </a:rPr>
                  <a:t>Cs</a:t>
                </a:r>
                <a:endParaRPr lang="ru-RU" sz="2000" b="1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28625" y="5214938"/>
              <a:ext cx="1130283" cy="1397020"/>
              <a:chOff x="428625" y="5214938"/>
              <a:chExt cx="1130283" cy="1397020"/>
            </a:xfrm>
          </p:grpSpPr>
          <p:sp>
            <p:nvSpPr>
              <p:cNvPr id="14" name="Молния 13"/>
              <p:cNvSpPr/>
              <p:nvPr/>
            </p:nvSpPr>
            <p:spPr>
              <a:xfrm rot="12522153">
                <a:off x="825500" y="5497513"/>
                <a:ext cx="428625" cy="571500"/>
              </a:xfrm>
              <a:prstGeom prst="lightningBol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428625" y="5214938"/>
                <a:ext cx="7143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Li</a:t>
                </a:r>
                <a:endParaRPr lang="ru-RU" sz="2000" b="1">
                  <a:latin typeface="Calibri" pitchFamily="34" charset="0"/>
                </a:endParaRPr>
              </a:p>
            </p:txBody>
          </p:sp>
          <p:grpSp>
            <p:nvGrpSpPr>
              <p:cNvPr id="16" name="Группа 18"/>
              <p:cNvGrpSpPr>
                <a:grpSpLocks/>
              </p:cNvGrpSpPr>
              <p:nvPr/>
            </p:nvGrpSpPr>
            <p:grpSpPr bwMode="auto">
              <a:xfrm>
                <a:off x="487347" y="6040456"/>
                <a:ext cx="1071561" cy="571502"/>
                <a:chOff x="642910" y="5929331"/>
                <a:chExt cx="1071570" cy="571506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642910" y="6215085"/>
                  <a:ext cx="1071570" cy="285752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Трапеция 17"/>
                <p:cNvSpPr/>
                <p:nvPr/>
              </p:nvSpPr>
              <p:spPr>
                <a:xfrm>
                  <a:off x="642910" y="5929331"/>
                  <a:ext cx="1071570" cy="285752"/>
                </a:xfrm>
                <a:prstGeom prst="trapezoid">
                  <a:avLst>
                    <a:gd name="adj" fmla="val 15452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28844" y="6223735"/>
            <a:ext cx="4547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dirty="0"/>
              <a:t>Катіони лужних металів забарвлюють полум'я спиртівки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984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 стрелкой 48"/>
          <p:cNvCxnSpPr/>
          <p:nvPr/>
        </p:nvCxnSpPr>
        <p:spPr>
          <a:xfrm flipH="1">
            <a:off x="1835696" y="2319531"/>
            <a:ext cx="2806834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642530" y="2319531"/>
            <a:ext cx="2593766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4642529" y="2319531"/>
            <a:ext cx="1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8549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Хімічні властивості</a:t>
            </a:r>
            <a:endParaRPr lang="uk-UA" dirty="0"/>
          </a:p>
        </p:txBody>
      </p:sp>
      <p:sp>
        <p:nvSpPr>
          <p:cNvPr id="39" name="Багетная рамка 38"/>
          <p:cNvSpPr/>
          <p:nvPr/>
        </p:nvSpPr>
        <p:spPr>
          <a:xfrm>
            <a:off x="2302270" y="1556792"/>
            <a:ext cx="4680520" cy="72008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Реагують</a:t>
            </a:r>
            <a:endParaRPr lang="uk-UA" sz="3600" dirty="0"/>
          </a:p>
        </p:txBody>
      </p:sp>
      <p:sp>
        <p:nvSpPr>
          <p:cNvPr id="43" name="Багетная рамка 42"/>
          <p:cNvSpPr/>
          <p:nvPr/>
        </p:nvSpPr>
        <p:spPr>
          <a:xfrm>
            <a:off x="574077" y="2938994"/>
            <a:ext cx="2340261" cy="3600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Прості речовини</a:t>
            </a:r>
            <a:endParaRPr lang="uk-UA" dirty="0"/>
          </a:p>
        </p:txBody>
      </p:sp>
      <p:sp>
        <p:nvSpPr>
          <p:cNvPr id="46" name="Багетная рамка 45"/>
          <p:cNvSpPr/>
          <p:nvPr/>
        </p:nvSpPr>
        <p:spPr>
          <a:xfrm>
            <a:off x="6222275" y="2953301"/>
            <a:ext cx="2340261" cy="3600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Складні речовини</a:t>
            </a:r>
            <a:endParaRPr lang="uk-UA" dirty="0"/>
          </a:p>
        </p:txBody>
      </p:sp>
      <p:sp>
        <p:nvSpPr>
          <p:cNvPr id="47" name="Багетная рамка 46"/>
          <p:cNvSpPr/>
          <p:nvPr/>
        </p:nvSpPr>
        <p:spPr>
          <a:xfrm>
            <a:off x="3472399" y="2953301"/>
            <a:ext cx="2340261" cy="36004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Галогени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95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85496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Способи добування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83568" y="1700808"/>
            <a:ext cx="4464496" cy="3744416"/>
          </a:xfrm>
        </p:spPr>
        <p:txBody>
          <a:bodyPr>
            <a:normAutofit/>
          </a:bodyPr>
          <a:lstStyle/>
          <a:p>
            <a:r>
              <a:rPr lang="uk-UA" sz="2000" dirty="0"/>
              <a:t>Натрій і калій добувають електролізом розплавів хлоридів і гідроксидів цих елементів</a:t>
            </a:r>
            <a:r>
              <a:rPr lang="uk-UA" sz="2000" dirty="0" smtClean="0"/>
              <a:t>.</a:t>
            </a:r>
          </a:p>
          <a:p>
            <a:pPr marL="68580" indent="0">
              <a:buNone/>
            </a:pPr>
            <a:endParaRPr lang="uk-UA" sz="2000" dirty="0" smtClean="0"/>
          </a:p>
          <a:p>
            <a:pPr marL="68580" indent="0">
              <a:buNone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2NaCl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= 2Na +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Cl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₂</a:t>
            </a:r>
            <a:endParaRPr lang="uk-UA" sz="2000" dirty="0" smtClean="0"/>
          </a:p>
          <a:p>
            <a:r>
              <a:rPr lang="uk-UA" sz="2000" dirty="0" smtClean="0"/>
              <a:t>Відновлення катіонів </a:t>
            </a:r>
          </a:p>
          <a:p>
            <a:pPr marL="68580" indent="0">
              <a:buNone/>
            </a:pPr>
            <a:r>
              <a:rPr lang="uk-UA" sz="2000" dirty="0" smtClean="0"/>
              <a:t>На катоді: </a:t>
            </a:r>
            <a:r>
              <a:rPr lang="en-US" sz="2000" i="1" dirty="0" smtClean="0"/>
              <a:t>Na</a:t>
            </a:r>
            <a:r>
              <a:rPr lang="ru-RU" sz="2000" i="1" dirty="0" smtClean="0"/>
              <a:t>⁺ + </a:t>
            </a:r>
            <a:r>
              <a:rPr lang="en-US" sz="2000" i="1" dirty="0" smtClean="0"/>
              <a:t>e</a:t>
            </a:r>
            <a:r>
              <a:rPr lang="ru-RU" sz="2000" i="1" dirty="0" smtClean="0"/>
              <a:t>⁻→ </a:t>
            </a:r>
            <a:r>
              <a:rPr lang="en-US" sz="2000" i="1" dirty="0" smtClean="0"/>
              <a:t>Na</a:t>
            </a:r>
            <a:r>
              <a:rPr lang="ru-RU" sz="2000" i="1" dirty="0" smtClean="0"/>
              <a:t>° </a:t>
            </a:r>
            <a:endParaRPr lang="uk-UA" sz="2000" dirty="0" smtClean="0"/>
          </a:p>
          <a:p>
            <a:r>
              <a:rPr lang="uk-UA" sz="2000" dirty="0" smtClean="0"/>
              <a:t>Окиснення </a:t>
            </a:r>
            <a:r>
              <a:rPr lang="uk-UA" sz="2000" dirty="0"/>
              <a:t>аніонів </a:t>
            </a:r>
          </a:p>
          <a:p>
            <a:pPr marL="68580" indent="0">
              <a:buNone/>
            </a:pPr>
            <a:r>
              <a:rPr lang="uk-UA" sz="2000" dirty="0"/>
              <a:t>На аноді</a:t>
            </a:r>
            <a:r>
              <a:rPr lang="uk-UA" sz="2000" i="1" dirty="0"/>
              <a:t>: </a:t>
            </a:r>
            <a:r>
              <a:rPr lang="en-US" sz="2000" i="1" dirty="0" err="1"/>
              <a:t>Cl</a:t>
            </a:r>
            <a:r>
              <a:rPr lang="ru-RU" sz="2000" i="1" dirty="0"/>
              <a:t>⁻ - </a:t>
            </a:r>
            <a:r>
              <a:rPr lang="en-US" sz="2000" i="1" dirty="0"/>
              <a:t>e</a:t>
            </a:r>
            <a:r>
              <a:rPr lang="ru-RU" sz="2000" i="1" dirty="0"/>
              <a:t>⁻→ </a:t>
            </a:r>
            <a:r>
              <a:rPr lang="en-US" sz="2000" i="1" dirty="0" err="1"/>
              <a:t>Cl</a:t>
            </a:r>
            <a:r>
              <a:rPr lang="ru-RU" sz="2000" i="1" dirty="0"/>
              <a:t>°</a:t>
            </a:r>
            <a:endParaRPr lang="uk-UA" sz="2000" dirty="0"/>
          </a:p>
          <a:p>
            <a:pPr marL="68580" indent="0">
              <a:buNone/>
            </a:pPr>
            <a:endParaRPr lang="vi-V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89" y="1825135"/>
            <a:ext cx="3987800" cy="26892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1062" y="476486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електроліз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розплаву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солі</a:t>
            </a:r>
          </a:p>
        </p:txBody>
      </p:sp>
    </p:spTree>
    <p:extLst>
      <p:ext uri="{BB962C8B-B14F-4D97-AF65-F5344CB8AC3E}">
        <p14:creationId xmlns:p14="http://schemas.microsoft.com/office/powerpoint/2010/main" val="5532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/>
                </a:solidFill>
              </a:rPr>
              <a:t>Фізичні властивості</a:t>
            </a:r>
            <a:endParaRPr lang="uk-UA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4151060" cy="200612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Лужні метали — м'які (натрій ріжеться ножем, як вершкове масло, інші трохи жорсткіші) метали від сріблисто-білого до сірого кольору з характерним блиском, що дуже швидко тьмяніють на повітрі. </a:t>
            </a:r>
            <a:endParaRPr lang="uk-UA" dirty="0" smtClean="0"/>
          </a:p>
          <a:p>
            <a:pPr marL="68580" indent="0">
              <a:buNone/>
            </a:pPr>
            <a:endParaRPr lang="uk-UA" dirty="0" smtClean="0"/>
          </a:p>
        </p:txBody>
      </p:sp>
      <p:grpSp>
        <p:nvGrpSpPr>
          <p:cNvPr id="5" name="Группа 71"/>
          <p:cNvGrpSpPr>
            <a:grpSpLocks/>
          </p:cNvGrpSpPr>
          <p:nvPr/>
        </p:nvGrpSpPr>
        <p:grpSpPr bwMode="auto">
          <a:xfrm>
            <a:off x="6969322" y="3797597"/>
            <a:ext cx="1390650" cy="1104900"/>
            <a:chOff x="285720" y="1285860"/>
            <a:chExt cx="1389982" cy="110460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1285860"/>
              <a:ext cx="1376179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7" name="TextBox 70"/>
            <p:cNvSpPr txBox="1">
              <a:spLocks noChangeArrowheads="1"/>
            </p:cNvSpPr>
            <p:nvPr/>
          </p:nvSpPr>
          <p:spPr bwMode="auto">
            <a:xfrm>
              <a:off x="1285852" y="1928802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Li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8" name="Группа 73"/>
          <p:cNvGrpSpPr>
            <a:grpSpLocks/>
          </p:cNvGrpSpPr>
          <p:nvPr/>
        </p:nvGrpSpPr>
        <p:grpSpPr bwMode="auto">
          <a:xfrm>
            <a:off x="5292080" y="1820873"/>
            <a:ext cx="1428750" cy="1319213"/>
            <a:chOff x="285720" y="2428868"/>
            <a:chExt cx="1428760" cy="131892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428868"/>
              <a:ext cx="1428760" cy="1306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0" name="TextBox 72"/>
            <p:cNvSpPr txBox="1">
              <a:spLocks noChangeArrowheads="1"/>
            </p:cNvSpPr>
            <p:nvPr/>
          </p:nvSpPr>
          <p:spPr bwMode="auto">
            <a:xfrm>
              <a:off x="285720" y="3286124"/>
              <a:ext cx="642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1" name="Группа 76"/>
          <p:cNvGrpSpPr>
            <a:grpSpLocks/>
          </p:cNvGrpSpPr>
          <p:nvPr/>
        </p:nvGrpSpPr>
        <p:grpSpPr bwMode="auto">
          <a:xfrm>
            <a:off x="7097399" y="1789551"/>
            <a:ext cx="1500187" cy="1533525"/>
            <a:chOff x="214282" y="3786190"/>
            <a:chExt cx="1500188" cy="153323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786190"/>
              <a:ext cx="142875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3" name="TextBox 75"/>
            <p:cNvSpPr txBox="1">
              <a:spLocks noChangeArrowheads="1"/>
            </p:cNvSpPr>
            <p:nvPr/>
          </p:nvSpPr>
          <p:spPr bwMode="auto">
            <a:xfrm>
              <a:off x="214282" y="4857760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K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4" name="Группа 78"/>
          <p:cNvGrpSpPr>
            <a:grpSpLocks/>
          </p:cNvGrpSpPr>
          <p:nvPr/>
        </p:nvGrpSpPr>
        <p:grpSpPr bwMode="auto">
          <a:xfrm>
            <a:off x="1115616" y="5302658"/>
            <a:ext cx="1707885" cy="1071854"/>
            <a:chOff x="7436137" y="1750207"/>
            <a:chExt cx="1707863" cy="107157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36137" y="1750207"/>
              <a:ext cx="1483749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6" name="TextBox 77"/>
            <p:cNvSpPr txBox="1">
              <a:spLocks noChangeArrowheads="1"/>
            </p:cNvSpPr>
            <p:nvPr/>
          </p:nvSpPr>
          <p:spPr bwMode="auto">
            <a:xfrm>
              <a:off x="8429620" y="2285992"/>
              <a:ext cx="7143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Rb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7" name="Группа 80"/>
          <p:cNvGrpSpPr>
            <a:grpSpLocks/>
          </p:cNvGrpSpPr>
          <p:nvPr/>
        </p:nvGrpSpPr>
        <p:grpSpPr bwMode="auto">
          <a:xfrm>
            <a:off x="3978519" y="5302658"/>
            <a:ext cx="1500188" cy="1047750"/>
            <a:chOff x="7429520" y="3429000"/>
            <a:chExt cx="1500198" cy="1047750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29520" y="3429000"/>
              <a:ext cx="1500166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9" name="TextBox 79"/>
            <p:cNvSpPr txBox="1">
              <a:spLocks noChangeArrowheads="1"/>
            </p:cNvSpPr>
            <p:nvPr/>
          </p:nvSpPr>
          <p:spPr bwMode="auto">
            <a:xfrm>
              <a:off x="8429652" y="4000504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Cs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454455" y="5201188"/>
            <a:ext cx="1673523" cy="1149220"/>
            <a:chOff x="6454455" y="5201188"/>
            <a:chExt cx="1673523" cy="1149220"/>
          </a:xfrm>
        </p:grpSpPr>
        <p:pic>
          <p:nvPicPr>
            <p:cNvPr id="5122" name="Picture 2" descr="C:\Users\Admin\Desktop\Хімія\fransiyum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59"/>
            <a:stretch/>
          </p:blipFill>
          <p:spPr bwMode="auto">
            <a:xfrm>
              <a:off x="6454455" y="5201188"/>
              <a:ext cx="1673523" cy="114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75"/>
            <p:cNvSpPr txBox="1">
              <a:spLocks noChangeArrowheads="1"/>
            </p:cNvSpPr>
            <p:nvPr/>
          </p:nvSpPr>
          <p:spPr bwMode="auto">
            <a:xfrm>
              <a:off x="6584305" y="5654542"/>
              <a:ext cx="500066" cy="46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Fr</a:t>
              </a:r>
              <a:endPara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04487" y="3953797"/>
            <a:ext cx="51480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DDDDDD"/>
              </a:buClr>
              <a:buSzPct val="76000"/>
              <a:buFont typeface="Wingdings 2" pitchFamily="18" charset="2"/>
              <a:buChar char=""/>
            </a:pPr>
            <a:r>
              <a:rPr lang="uk-UA" sz="1900" dirty="0" smtClean="0">
                <a:solidFill>
                  <a:srgbClr val="000000"/>
                </a:solidFill>
              </a:rPr>
              <a:t>Легкоплавкі </a:t>
            </a:r>
            <a:r>
              <a:rPr lang="uk-UA" sz="1900" dirty="0">
                <a:solidFill>
                  <a:srgbClr val="000000"/>
                </a:solidFill>
              </a:rPr>
              <a:t>й рухливі. Агресивні, вибухонебезпечні (зберігаються під шаром гасу (керосин</a:t>
            </a:r>
            <a:r>
              <a:rPr lang="uk-UA" sz="1900" dirty="0" smtClean="0">
                <a:solidFill>
                  <a:srgbClr val="000000"/>
                </a:solidFill>
              </a:rPr>
              <a:t>))</a:t>
            </a:r>
            <a:endParaRPr lang="uk-UA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02" y="332656"/>
            <a:ext cx="73127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/>
                </a:solidFill>
              </a:rPr>
              <a:t>Металічна кристалічна </a:t>
            </a:r>
            <a:r>
              <a:rPr lang="uk-UA" dirty="0" err="1" smtClean="0">
                <a:solidFill>
                  <a:schemeClr val="accent3"/>
                </a:solidFill>
              </a:rPr>
              <a:t>гратка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endParaRPr lang="uk-UA" dirty="0">
              <a:solidFill>
                <a:schemeClr val="accent3"/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389295" y="1615549"/>
            <a:ext cx="6295793" cy="4532971"/>
            <a:chOff x="1893093" y="1285875"/>
            <a:chExt cx="5357813" cy="3857625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1893093" y="1285875"/>
              <a:ext cx="5357813" cy="3857625"/>
            </a:xfrm>
            <a:prstGeom prst="roundRect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2" name="Группа 6"/>
            <p:cNvGrpSpPr>
              <a:grpSpLocks/>
            </p:cNvGrpSpPr>
            <p:nvPr/>
          </p:nvGrpSpPr>
          <p:grpSpPr bwMode="auto">
            <a:xfrm>
              <a:off x="2071688" y="1857375"/>
              <a:ext cx="500062" cy="500063"/>
              <a:chOff x="1857356" y="1428736"/>
              <a:chExt cx="357190" cy="357190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Плюс 135"/>
              <p:cNvSpPr/>
              <p:nvPr/>
            </p:nvSpPr>
            <p:spPr>
              <a:xfrm>
                <a:off x="1928794" y="1500174"/>
                <a:ext cx="214315" cy="214313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Группа 7"/>
            <p:cNvGrpSpPr>
              <a:grpSpLocks/>
            </p:cNvGrpSpPr>
            <p:nvPr/>
          </p:nvGrpSpPr>
          <p:grpSpPr bwMode="auto">
            <a:xfrm>
              <a:off x="3214688" y="2928938"/>
              <a:ext cx="500062" cy="500062"/>
              <a:chOff x="1857356" y="1428736"/>
              <a:chExt cx="357190" cy="357190"/>
            </a:xfrm>
          </p:grpSpPr>
          <p:sp>
            <p:nvSpPr>
              <p:cNvPr id="133" name="Овал 132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Плюс 133"/>
              <p:cNvSpPr/>
              <p:nvPr/>
            </p:nvSpPr>
            <p:spPr>
              <a:xfrm>
                <a:off x="1928794" y="1500174"/>
                <a:ext cx="214315" cy="214315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Группа 10"/>
            <p:cNvGrpSpPr>
              <a:grpSpLocks/>
            </p:cNvGrpSpPr>
            <p:nvPr/>
          </p:nvGrpSpPr>
          <p:grpSpPr bwMode="auto">
            <a:xfrm>
              <a:off x="4071938" y="1857375"/>
              <a:ext cx="500062" cy="500063"/>
              <a:chOff x="1857356" y="1428736"/>
              <a:chExt cx="357190" cy="357190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Плюс 131"/>
              <p:cNvSpPr/>
              <p:nvPr/>
            </p:nvSpPr>
            <p:spPr>
              <a:xfrm>
                <a:off x="1928794" y="1500174"/>
                <a:ext cx="214315" cy="214313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Группа 13"/>
            <p:cNvGrpSpPr>
              <a:grpSpLocks/>
            </p:cNvGrpSpPr>
            <p:nvPr/>
          </p:nvGrpSpPr>
          <p:grpSpPr bwMode="auto">
            <a:xfrm>
              <a:off x="5286375" y="3000375"/>
              <a:ext cx="500063" cy="500063"/>
              <a:chOff x="1857356" y="1428736"/>
              <a:chExt cx="357190" cy="357190"/>
            </a:xfrm>
          </p:grpSpPr>
          <p:sp>
            <p:nvSpPr>
              <p:cNvPr id="129" name="Овал 128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Плюс 129"/>
              <p:cNvSpPr/>
              <p:nvPr/>
            </p:nvSpPr>
            <p:spPr>
              <a:xfrm>
                <a:off x="1928794" y="1500174"/>
                <a:ext cx="214313" cy="214313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Группа 16"/>
            <p:cNvGrpSpPr>
              <a:grpSpLocks/>
            </p:cNvGrpSpPr>
            <p:nvPr/>
          </p:nvGrpSpPr>
          <p:grpSpPr bwMode="auto">
            <a:xfrm>
              <a:off x="2071688" y="4071938"/>
              <a:ext cx="500062" cy="500062"/>
              <a:chOff x="1857356" y="1428736"/>
              <a:chExt cx="357190" cy="357190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Плюс 127"/>
              <p:cNvSpPr/>
              <p:nvPr/>
            </p:nvSpPr>
            <p:spPr>
              <a:xfrm>
                <a:off x="1928794" y="1500174"/>
                <a:ext cx="214315" cy="214315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Группа 19"/>
            <p:cNvGrpSpPr>
              <a:grpSpLocks/>
            </p:cNvGrpSpPr>
            <p:nvPr/>
          </p:nvGrpSpPr>
          <p:grpSpPr bwMode="auto">
            <a:xfrm>
              <a:off x="6357938" y="4071938"/>
              <a:ext cx="500062" cy="500062"/>
              <a:chOff x="1857356" y="1428736"/>
              <a:chExt cx="357190" cy="357190"/>
            </a:xfrm>
          </p:grpSpPr>
          <p:sp>
            <p:nvSpPr>
              <p:cNvPr id="125" name="Овал 124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Плюс 125"/>
              <p:cNvSpPr/>
              <p:nvPr/>
            </p:nvSpPr>
            <p:spPr>
              <a:xfrm>
                <a:off x="1928794" y="1500174"/>
                <a:ext cx="214315" cy="214315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Группа 22"/>
            <p:cNvGrpSpPr>
              <a:grpSpLocks/>
            </p:cNvGrpSpPr>
            <p:nvPr/>
          </p:nvGrpSpPr>
          <p:grpSpPr bwMode="auto">
            <a:xfrm>
              <a:off x="4214813" y="4000500"/>
              <a:ext cx="500062" cy="500063"/>
              <a:chOff x="1857356" y="1428736"/>
              <a:chExt cx="357190" cy="357190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Плюс 123"/>
              <p:cNvSpPr/>
              <p:nvPr/>
            </p:nvSpPr>
            <p:spPr>
              <a:xfrm>
                <a:off x="1928794" y="1500174"/>
                <a:ext cx="214315" cy="214313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Группа 25"/>
            <p:cNvGrpSpPr>
              <a:grpSpLocks/>
            </p:cNvGrpSpPr>
            <p:nvPr/>
          </p:nvGrpSpPr>
          <p:grpSpPr bwMode="auto">
            <a:xfrm>
              <a:off x="6357938" y="1857375"/>
              <a:ext cx="500062" cy="500063"/>
              <a:chOff x="1857356" y="1428736"/>
              <a:chExt cx="357190" cy="357190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1857356" y="1428736"/>
                <a:ext cx="357190" cy="357190"/>
              </a:xfrm>
              <a:prstGeom prst="ellipse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Плюс 121"/>
              <p:cNvSpPr/>
              <p:nvPr/>
            </p:nvSpPr>
            <p:spPr>
              <a:xfrm>
                <a:off x="1928794" y="1500174"/>
                <a:ext cx="214315" cy="214313"/>
              </a:xfrm>
              <a:prstGeom prst="mathPl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3143250" y="4000500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071688" y="2928938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3143250" y="1785938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5214938" y="1785938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4143375" y="2928938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6357938" y="2928938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5214938" y="4000500"/>
              <a:ext cx="571500" cy="571500"/>
            </a:xfrm>
            <a:prstGeom prst="ellipse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7" name="Группа 39"/>
            <p:cNvGrpSpPr>
              <a:grpSpLocks/>
            </p:cNvGrpSpPr>
            <p:nvPr/>
          </p:nvGrpSpPr>
          <p:grpSpPr bwMode="auto">
            <a:xfrm>
              <a:off x="2857500" y="2428875"/>
              <a:ext cx="285750" cy="285750"/>
              <a:chOff x="2643174" y="2000240"/>
              <a:chExt cx="285752" cy="285752"/>
            </a:xfrm>
          </p:grpSpPr>
          <p:sp>
            <p:nvSpPr>
              <p:cNvPr id="119" name="Овал 118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Минус 119"/>
              <p:cNvSpPr/>
              <p:nvPr/>
            </p:nvSpPr>
            <p:spPr>
              <a:xfrm>
                <a:off x="2643174" y="2071679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Группа 40"/>
            <p:cNvGrpSpPr>
              <a:grpSpLocks/>
            </p:cNvGrpSpPr>
            <p:nvPr/>
          </p:nvGrpSpPr>
          <p:grpSpPr bwMode="auto">
            <a:xfrm>
              <a:off x="3786188" y="3571875"/>
              <a:ext cx="285750" cy="285750"/>
              <a:chOff x="2643174" y="2000240"/>
              <a:chExt cx="285752" cy="285752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Минус 117"/>
              <p:cNvSpPr/>
              <p:nvPr/>
            </p:nvSpPr>
            <p:spPr>
              <a:xfrm>
                <a:off x="2643174" y="2071679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Группа 43"/>
            <p:cNvGrpSpPr>
              <a:grpSpLocks/>
            </p:cNvGrpSpPr>
            <p:nvPr/>
          </p:nvGrpSpPr>
          <p:grpSpPr bwMode="auto">
            <a:xfrm>
              <a:off x="4929188" y="3571875"/>
              <a:ext cx="285750" cy="285750"/>
              <a:chOff x="2643174" y="2000240"/>
              <a:chExt cx="285752" cy="285752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Минус 115"/>
              <p:cNvSpPr/>
              <p:nvPr/>
            </p:nvSpPr>
            <p:spPr>
              <a:xfrm>
                <a:off x="2643174" y="2071679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Группа 46"/>
            <p:cNvGrpSpPr>
              <a:grpSpLocks/>
            </p:cNvGrpSpPr>
            <p:nvPr/>
          </p:nvGrpSpPr>
          <p:grpSpPr bwMode="auto">
            <a:xfrm>
              <a:off x="6000750" y="3571875"/>
              <a:ext cx="285750" cy="285750"/>
              <a:chOff x="2643174" y="2000240"/>
              <a:chExt cx="285752" cy="285752"/>
            </a:xfrm>
          </p:grpSpPr>
          <p:sp>
            <p:nvSpPr>
              <p:cNvPr id="113" name="Овал 112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Минус 113"/>
              <p:cNvSpPr/>
              <p:nvPr/>
            </p:nvSpPr>
            <p:spPr>
              <a:xfrm>
                <a:off x="2643174" y="2071679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Группа 49"/>
            <p:cNvGrpSpPr>
              <a:grpSpLocks/>
            </p:cNvGrpSpPr>
            <p:nvPr/>
          </p:nvGrpSpPr>
          <p:grpSpPr bwMode="auto">
            <a:xfrm>
              <a:off x="6000750" y="2500313"/>
              <a:ext cx="285750" cy="285750"/>
              <a:chOff x="2643174" y="2000240"/>
              <a:chExt cx="285752" cy="285752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Минус 111"/>
              <p:cNvSpPr/>
              <p:nvPr/>
            </p:nvSpPr>
            <p:spPr>
              <a:xfrm>
                <a:off x="2643174" y="2071677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Группа 52"/>
            <p:cNvGrpSpPr>
              <a:grpSpLocks/>
            </p:cNvGrpSpPr>
            <p:nvPr/>
          </p:nvGrpSpPr>
          <p:grpSpPr bwMode="auto">
            <a:xfrm>
              <a:off x="4643438" y="2500313"/>
              <a:ext cx="285750" cy="285750"/>
              <a:chOff x="2643174" y="2000240"/>
              <a:chExt cx="285752" cy="285752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Минус 109"/>
              <p:cNvSpPr/>
              <p:nvPr/>
            </p:nvSpPr>
            <p:spPr>
              <a:xfrm>
                <a:off x="2643174" y="2071677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Группа 55"/>
            <p:cNvGrpSpPr>
              <a:grpSpLocks/>
            </p:cNvGrpSpPr>
            <p:nvPr/>
          </p:nvGrpSpPr>
          <p:grpSpPr bwMode="auto">
            <a:xfrm>
              <a:off x="4643438" y="1785938"/>
              <a:ext cx="285750" cy="285750"/>
              <a:chOff x="2643174" y="2000240"/>
              <a:chExt cx="285752" cy="285752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Минус 107"/>
              <p:cNvSpPr/>
              <p:nvPr/>
            </p:nvSpPr>
            <p:spPr>
              <a:xfrm>
                <a:off x="2643174" y="2071677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Группа 58"/>
            <p:cNvGrpSpPr>
              <a:grpSpLocks/>
            </p:cNvGrpSpPr>
            <p:nvPr/>
          </p:nvGrpSpPr>
          <p:grpSpPr bwMode="auto">
            <a:xfrm>
              <a:off x="4000500" y="4714875"/>
              <a:ext cx="285750" cy="285750"/>
              <a:chOff x="2643174" y="2000240"/>
              <a:chExt cx="285752" cy="285752"/>
            </a:xfrm>
          </p:grpSpPr>
          <p:sp>
            <p:nvSpPr>
              <p:cNvPr id="105" name="Овал 104"/>
              <p:cNvSpPr/>
              <p:nvPr/>
            </p:nvSpPr>
            <p:spPr>
              <a:xfrm>
                <a:off x="2643174" y="2000240"/>
                <a:ext cx="285752" cy="285752"/>
              </a:xfrm>
              <a:prstGeom prst="ellipse">
                <a:avLst/>
              </a:prstGeom>
              <a:solidFill>
                <a:srgbClr val="9BBB59">
                  <a:lumMod val="40000"/>
                  <a:lumOff val="6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Минус 105"/>
              <p:cNvSpPr/>
              <p:nvPr/>
            </p:nvSpPr>
            <p:spPr>
              <a:xfrm>
                <a:off x="2643174" y="2071679"/>
                <a:ext cx="285752" cy="142876"/>
              </a:xfrm>
              <a:prstGeom prst="mathMinus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7" y="764704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/>
                </a:solidFill>
              </a:rPr>
              <a:t>Об'ємноцентрована </a:t>
            </a:r>
            <a:r>
              <a:rPr lang="uk-UA" dirty="0">
                <a:solidFill>
                  <a:schemeClr val="accent3"/>
                </a:solidFill>
              </a:rPr>
              <a:t>кубічна структура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359967" y="1916832"/>
            <a:ext cx="4284476" cy="4174095"/>
            <a:chOff x="2807804" y="2744924"/>
            <a:chExt cx="3168352" cy="308672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987824" y="3645024"/>
              <a:ext cx="2304256" cy="2016224"/>
              <a:chOff x="2987824" y="3645024"/>
              <a:chExt cx="2304256" cy="2016224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2987824" y="5661248"/>
                <a:ext cx="23042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987824" y="3645024"/>
                <a:ext cx="23042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flipV="1">
                <a:off x="2987824" y="3645024"/>
                <a:ext cx="0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5292080" y="3645024"/>
                <a:ext cx="0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Группа 69"/>
            <p:cNvGrpSpPr/>
            <p:nvPr/>
          </p:nvGrpSpPr>
          <p:grpSpPr>
            <a:xfrm>
              <a:off x="3491880" y="2924944"/>
              <a:ext cx="2304256" cy="2016224"/>
              <a:chOff x="2987824" y="3645024"/>
              <a:chExt cx="2304256" cy="2016224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987824" y="5661248"/>
                <a:ext cx="23042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2987824" y="3645024"/>
                <a:ext cx="23042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2987824" y="3645024"/>
                <a:ext cx="0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5292080" y="3645024"/>
                <a:ext cx="0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987824" y="2924944"/>
              <a:ext cx="504056" cy="72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292080" y="2924944"/>
              <a:ext cx="504056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2987824" y="4941168"/>
              <a:ext cx="504056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Овал 146"/>
            <p:cNvSpPr/>
            <p:nvPr/>
          </p:nvSpPr>
          <p:spPr>
            <a:xfrm>
              <a:off x="3311860" y="4751530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5292080" y="4931550"/>
              <a:ext cx="504056" cy="7200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2807804" y="3470183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987824" y="2924944"/>
              <a:ext cx="2808312" cy="27266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H="1" flipV="1">
              <a:off x="3491880" y="2924944"/>
              <a:ext cx="1800200" cy="2736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Овал 138"/>
            <p:cNvSpPr/>
            <p:nvPr/>
          </p:nvSpPr>
          <p:spPr>
            <a:xfrm>
              <a:off x="3311860" y="2749115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5616116" y="2744924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5112060" y="3465004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2821609" y="5471610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5123880" y="5419825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606256" y="4751530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4211960" y="4113076"/>
              <a:ext cx="360040" cy="360040"/>
            </a:xfrm>
            <a:prstGeom prst="ellipse">
              <a:avLst/>
            </a:prstGeom>
            <a:gradFill flip="none" rotWithShape="1">
              <a:gsLst>
                <a:gs pos="36000">
                  <a:srgbClr val="8488C4"/>
                </a:gs>
                <a:gs pos="72000">
                  <a:srgbClr val="D4DEFF"/>
                </a:gs>
                <a:gs pos="75000">
                  <a:srgbClr val="D4DEFF"/>
                </a:gs>
                <a:gs pos="96000">
                  <a:srgbClr val="96AB9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428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0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4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5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6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7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8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19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2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3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4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5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3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9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655</TotalTime>
  <Words>1808</Words>
  <Application>Microsoft Office PowerPoint</Application>
  <PresentationFormat>Экран (4:3)</PresentationFormat>
  <Paragraphs>226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Остин</vt:lpstr>
      <vt:lpstr>1_Остин</vt:lpstr>
      <vt:lpstr>Лужні метали</vt:lpstr>
      <vt:lpstr>Місце в періодичній системі</vt:lpstr>
      <vt:lpstr>Будова атома</vt:lpstr>
      <vt:lpstr>Хімічні властивості</vt:lpstr>
      <vt:lpstr>Хімічні властивості</vt:lpstr>
      <vt:lpstr>Способи добування</vt:lpstr>
      <vt:lpstr>Фізичні властивості</vt:lpstr>
      <vt:lpstr>Металічна кристалічна гратка </vt:lpstr>
      <vt:lpstr>Об'ємноцентрована кубічна структура</vt:lpstr>
      <vt:lpstr>Поширення в природі</vt:lpstr>
      <vt:lpstr>Поширення в природі</vt:lpstr>
      <vt:lpstr>Родовища України</vt:lpstr>
      <vt:lpstr>Соляні шахти Солотвиного </vt:lpstr>
      <vt:lpstr>Видобуток кухоної солі (Євпаторія)</vt:lpstr>
      <vt:lpstr>Презентация PowerPoint</vt:lpstr>
      <vt:lpstr>Стебниківський калійний комбінат</vt:lpstr>
      <vt:lpstr>Біологічна роль літію</vt:lpstr>
      <vt:lpstr>Літій міститься</vt:lpstr>
      <vt:lpstr>Біологічна роль натрію</vt:lpstr>
      <vt:lpstr>Натрій  міститься</vt:lpstr>
      <vt:lpstr>Біологічна роль калію</vt:lpstr>
      <vt:lpstr>Калій  міститься</vt:lpstr>
      <vt:lpstr>Використання літію</vt:lpstr>
      <vt:lpstr>Використання літію</vt:lpstr>
      <vt:lpstr>Використання натрію</vt:lpstr>
      <vt:lpstr>Використання натрію</vt:lpstr>
      <vt:lpstr>Використання солей натрію</vt:lpstr>
      <vt:lpstr>Використання солей натрію</vt:lpstr>
      <vt:lpstr>Використання солей натрію</vt:lpstr>
      <vt:lpstr>Використання солей натрію</vt:lpstr>
      <vt:lpstr>Використання калію</vt:lpstr>
      <vt:lpstr>Важливі з'єднання калію</vt:lpstr>
      <vt:lpstr>Важливі з'єднання калію</vt:lpstr>
      <vt:lpstr>Важливі з'єднання калію</vt:lpstr>
      <vt:lpstr>Важливі з'єднання калію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51</cp:revision>
  <dcterms:created xsi:type="dcterms:W3CDTF">2013-03-13T18:49:38Z</dcterms:created>
  <dcterms:modified xsi:type="dcterms:W3CDTF">2013-03-18T21:04:45Z</dcterms:modified>
</cp:coreProperties>
</file>