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тему: </a:t>
            </a:r>
            <a:r>
              <a:rPr lang="uk-UA" dirty="0" err="1" smtClean="0"/>
              <a:t>“Сатурн”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Бородай Денис 11-А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3200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Сатурн - </a:t>
            </a:r>
            <a:r>
              <a:rPr lang="ru-RU" sz="3600" dirty="0" err="1" smtClean="0"/>
              <a:t>шоста</a:t>
            </a:r>
            <a:r>
              <a:rPr lang="ru-RU" sz="3600" dirty="0" smtClean="0"/>
              <a:t> планета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Сонця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друга за </a:t>
            </a:r>
            <a:r>
              <a:rPr lang="ru-RU" sz="3600" dirty="0" err="1" smtClean="0"/>
              <a:t>розмірами</a:t>
            </a:r>
            <a:r>
              <a:rPr lang="ru-RU" sz="3600" dirty="0" smtClean="0"/>
              <a:t> планета в </a:t>
            </a:r>
            <a:r>
              <a:rPr lang="ru-RU" sz="3600" dirty="0" err="1" smtClean="0"/>
              <a:t>Сонячній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системі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Юпітера</a:t>
            </a:r>
            <a:r>
              <a:rPr lang="ru-RU" sz="3600" dirty="0" smtClean="0"/>
              <a:t>. Сатурн, а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Юпітер</a:t>
            </a:r>
            <a:r>
              <a:rPr lang="ru-RU" sz="3600" dirty="0" smtClean="0"/>
              <a:t>, Уран </a:t>
            </a:r>
            <a:r>
              <a:rPr lang="ru-RU" sz="3600" dirty="0" err="1" smtClean="0"/>
              <a:t>і</a:t>
            </a:r>
            <a:r>
              <a:rPr lang="ru-RU" sz="3600" dirty="0" smtClean="0"/>
              <a:t> Нептун, </a:t>
            </a:r>
            <a:r>
              <a:rPr lang="ru-RU" sz="3600" dirty="0" err="1" smtClean="0"/>
              <a:t>класифікуються</a:t>
            </a:r>
            <a:r>
              <a:rPr lang="ru-RU" sz="3600" dirty="0" smtClean="0"/>
              <a:t> як </a:t>
            </a:r>
            <a:r>
              <a:rPr lang="ru-RU" sz="3600" dirty="0" err="1" smtClean="0"/>
              <a:t>газові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гіганти</a:t>
            </a:r>
            <a:r>
              <a:rPr lang="ru-RU" sz="3600" dirty="0" smtClean="0"/>
              <a:t>. Сатурн названий на честь </a:t>
            </a:r>
            <a:r>
              <a:rPr lang="ru-RU" sz="3600" dirty="0" err="1" smtClean="0"/>
              <a:t>римського</a:t>
            </a:r>
            <a:r>
              <a:rPr lang="ru-RU" sz="3600" dirty="0" smtClean="0"/>
              <a:t> бога </a:t>
            </a:r>
            <a:r>
              <a:rPr lang="ru-RU" sz="3600" dirty="0" err="1" smtClean="0"/>
              <a:t>землеробства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800px-Solar_sy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45168"/>
            <a:ext cx="5560170" cy="3489006"/>
          </a:xfrm>
          <a:prstGeom prst="rect">
            <a:avLst/>
          </a:prstGeom>
        </p:spPr>
      </p:pic>
      <p:pic>
        <p:nvPicPr>
          <p:cNvPr id="5" name="Рисунок 4" descr="satu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2965450" cy="221615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82000" cy="2667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основному Сатурн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водню</a:t>
            </a:r>
            <a:r>
              <a:rPr lang="ru-RU" sz="2000" dirty="0" smtClean="0"/>
              <a:t> 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гелію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слідами</a:t>
            </a:r>
            <a:r>
              <a:rPr lang="ru-RU" sz="2000" dirty="0" smtClean="0"/>
              <a:t> води , метану , </a:t>
            </a:r>
            <a:r>
              <a:rPr lang="ru-RU" sz="2000" dirty="0" err="1" smtClean="0"/>
              <a:t>аміаку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. </a:t>
            </a:r>
            <a:r>
              <a:rPr lang="ru-RU" sz="2000" dirty="0" err="1" smtClean="0"/>
              <a:t>Внутрішня</a:t>
            </a:r>
            <a:r>
              <a:rPr lang="ru-RU" sz="2000" dirty="0" smtClean="0"/>
              <a:t> область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невелике</a:t>
            </a:r>
            <a:r>
              <a:rPr lang="ru-RU" sz="2000" dirty="0" smtClean="0"/>
              <a:t> ядро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заліза</a:t>
            </a:r>
            <a:r>
              <a:rPr lang="ru-RU" sz="2000" dirty="0" smtClean="0"/>
              <a:t> , </a:t>
            </a:r>
            <a:r>
              <a:rPr lang="ru-RU" sz="2000" dirty="0" err="1" smtClean="0"/>
              <a:t>нікелю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льоду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покрите</a:t>
            </a:r>
            <a:r>
              <a:rPr lang="ru-RU" sz="2000" dirty="0" smtClean="0"/>
              <a:t> тонким шаром </a:t>
            </a:r>
            <a:r>
              <a:rPr lang="ru-RU" sz="2000" dirty="0" err="1" smtClean="0"/>
              <a:t>металевого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газоподібним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зовнішнім</a:t>
            </a:r>
            <a:r>
              <a:rPr lang="ru-RU" sz="2000" dirty="0" smtClean="0"/>
              <a:t> </a:t>
            </a:r>
            <a:r>
              <a:rPr lang="ru-RU" sz="2000" dirty="0" err="1" smtClean="0"/>
              <a:t>шаром</a:t>
            </a:r>
            <a:r>
              <a:rPr lang="ru-RU" sz="2000" dirty="0" smtClean="0"/>
              <a:t>. </a:t>
            </a:r>
            <a:r>
              <a:rPr lang="ru-RU" sz="2000" dirty="0" err="1" smtClean="0"/>
              <a:t>Зовнішня</a:t>
            </a:r>
            <a:r>
              <a:rPr lang="ru-RU" sz="2000" dirty="0" smtClean="0"/>
              <a:t> атмосфера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космосу </a:t>
            </a:r>
            <a:r>
              <a:rPr lang="ru-RU" sz="2000" dirty="0" err="1" smtClean="0"/>
              <a:t>спокійною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однорідною</a:t>
            </a:r>
            <a:r>
              <a:rPr lang="ru-RU" sz="2000" dirty="0" smtClean="0"/>
              <a:t>.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Сатурні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місцями</a:t>
            </a:r>
            <a:r>
              <a:rPr lang="ru-RU" sz="2000" dirty="0" smtClean="0"/>
              <a:t> 1800 км / год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на </a:t>
            </a:r>
            <a:r>
              <a:rPr lang="ru-RU" sz="2000" dirty="0" err="1" smtClean="0"/>
              <a:t>Юпітері</a:t>
            </a:r>
            <a:r>
              <a:rPr lang="ru-RU" sz="2000" dirty="0" smtClean="0"/>
              <a:t>. У Сатурна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планетарне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магнітне</a:t>
            </a:r>
            <a:r>
              <a:rPr lang="ru-RU" sz="2000" dirty="0" smtClean="0"/>
              <a:t> поле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проміжне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напруженості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магнітним</a:t>
            </a:r>
            <a:r>
              <a:rPr lang="ru-RU" sz="2000" dirty="0" smtClean="0"/>
              <a:t> полем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полем</a:t>
            </a:r>
            <a:r>
              <a:rPr lang="ru-RU" sz="2000" dirty="0" smtClean="0"/>
              <a:t> </a:t>
            </a:r>
            <a:r>
              <a:rPr lang="ru-RU" sz="2000" dirty="0" err="1" smtClean="0"/>
              <a:t>Юпітера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sat_f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24200"/>
            <a:ext cx="4520397" cy="3581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800600" cy="55443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даний</a:t>
            </a:r>
            <a:r>
              <a:rPr lang="ru-RU" sz="3200" dirty="0" smtClean="0"/>
              <a:t> час на </a:t>
            </a:r>
            <a:r>
              <a:rPr lang="ru-RU" sz="3200" dirty="0" err="1" smtClean="0"/>
              <a:t>орбіті</a:t>
            </a:r>
            <a:r>
              <a:rPr lang="ru-RU" sz="3200" dirty="0" smtClean="0"/>
              <a:t> Сатурна </a:t>
            </a:r>
            <a:r>
              <a:rPr lang="ru-RU" sz="3200" dirty="0" err="1" smtClean="0"/>
              <a:t>знаходиться</a:t>
            </a:r>
            <a:r>
              <a:rPr lang="ru-RU" sz="3200" dirty="0" smtClean="0"/>
              <a:t> автоматична </a:t>
            </a:r>
            <a:r>
              <a:rPr lang="ru-RU" sz="3200" dirty="0" err="1" smtClean="0"/>
              <a:t>міжпланетна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станція</a:t>
            </a:r>
            <a:r>
              <a:rPr lang="ru-RU" sz="3200" dirty="0" smtClean="0"/>
              <a:t> "</a:t>
            </a:r>
            <a:r>
              <a:rPr lang="ru-RU" sz="3200" dirty="0" err="1" smtClean="0"/>
              <a:t>Кассіні</a:t>
            </a:r>
            <a:r>
              <a:rPr lang="ru-RU" sz="3200" dirty="0" smtClean="0"/>
              <a:t>", запущена в 1997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досягла</a:t>
            </a:r>
            <a:r>
              <a:rPr lang="ru-RU" sz="3200" dirty="0" smtClean="0"/>
              <a:t> </a:t>
            </a:r>
            <a:r>
              <a:rPr lang="ru-RU" sz="3200" dirty="0" err="1" smtClean="0"/>
              <a:t>системи</a:t>
            </a:r>
            <a:r>
              <a:rPr lang="ru-RU" sz="3200" dirty="0" smtClean="0"/>
              <a:t> Сатурна в 2004, в </a:t>
            </a:r>
            <a:r>
              <a:rPr lang="ru-RU" sz="3200" dirty="0" err="1" smtClean="0"/>
              <a:t>завдання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якої</a:t>
            </a:r>
            <a:r>
              <a:rPr lang="ru-RU" sz="3200" dirty="0" smtClean="0"/>
              <a:t> входить </a:t>
            </a:r>
            <a:r>
              <a:rPr lang="ru-RU" sz="3200" dirty="0" err="1" smtClean="0"/>
              <a:t>вивчення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структури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кілець</a:t>
            </a:r>
            <a:r>
              <a:rPr lang="ru-RU" sz="3200" dirty="0" smtClean="0"/>
              <a:t>, 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динаміки</a:t>
            </a:r>
            <a:r>
              <a:rPr lang="ru-RU" sz="3200" dirty="0" smtClean="0"/>
              <a:t> </a:t>
            </a:r>
            <a:r>
              <a:rPr lang="ru-RU" sz="3200" dirty="0" err="1" smtClean="0"/>
              <a:t>атмосфери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магнітосфери</a:t>
            </a:r>
            <a:r>
              <a:rPr lang="ru-RU" sz="3200" dirty="0" smtClean="0"/>
              <a:t> Сатурна.</a:t>
            </a:r>
            <a:endParaRPr lang="ru-RU" sz="3200" dirty="0"/>
          </a:p>
        </p:txBody>
      </p:sp>
      <p:pic>
        <p:nvPicPr>
          <p:cNvPr id="4" name="Рисунок 3" descr="400px-Cassini_assemb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276600" cy="49149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572000" cy="562051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Середня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Сатурном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Сонцем</a:t>
            </a:r>
            <a:r>
              <a:rPr lang="ru-RU" sz="2800" dirty="0" smtClean="0"/>
              <a:t> становить 1430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км </a:t>
            </a:r>
            <a:r>
              <a:rPr lang="ru-RU" sz="2800" dirty="0" err="1" smtClean="0"/>
              <a:t>Рухаючись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середньою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швидкістю</a:t>
            </a:r>
            <a:r>
              <a:rPr lang="ru-RU" sz="2800" dirty="0" smtClean="0"/>
              <a:t> 9,69 км / с, Сатурн </a:t>
            </a:r>
            <a:r>
              <a:rPr lang="ru-RU" sz="2800" dirty="0" err="1" smtClean="0"/>
              <a:t>обертається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 за 10 759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(</a:t>
            </a:r>
            <a:r>
              <a:rPr lang="ru-RU" sz="2800" dirty="0" err="1" smtClean="0"/>
              <a:t>приблизно</a:t>
            </a:r>
            <a:r>
              <a:rPr lang="ru-RU" sz="2800" dirty="0" smtClean="0"/>
              <a:t> 29,5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). </a:t>
            </a:r>
            <a:r>
              <a:rPr lang="ru-RU" sz="2800" dirty="0" err="1" smtClean="0"/>
              <a:t>Відстань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Сатурна до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змінюється</a:t>
            </a:r>
            <a:r>
              <a:rPr lang="ru-RU" sz="2800" dirty="0" smtClean="0"/>
              <a:t> в межах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1195 </a:t>
            </a:r>
            <a:r>
              <a:rPr lang="ru-RU" sz="2800" dirty="0" smtClean="0"/>
              <a:t>до </a:t>
            </a:r>
            <a:r>
              <a:rPr lang="ru-RU" sz="2800" dirty="0" smtClean="0"/>
              <a:t>1660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ru-RU" sz="2800" dirty="0" smtClean="0"/>
              <a:t>км, </a:t>
            </a:r>
            <a:r>
              <a:rPr lang="ru-RU" sz="2800" dirty="0" err="1" smtClean="0"/>
              <a:t>середня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їхнього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протистояння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1280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ru-RU" sz="2800" dirty="0" smtClean="0"/>
              <a:t>км</a:t>
            </a:r>
            <a:endParaRPr lang="ru-RU" sz="2800" dirty="0"/>
          </a:p>
        </p:txBody>
      </p:sp>
      <p:pic>
        <p:nvPicPr>
          <p:cNvPr id="4" name="Рисунок 3" descr="691px-Saturn,_Earth_size_compa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71054"/>
            <a:ext cx="4191000" cy="363300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4343400" cy="5163312"/>
          </a:xfrm>
        </p:spPr>
        <p:txBody>
          <a:bodyPr>
            <a:noAutofit/>
          </a:bodyPr>
          <a:lstStyle/>
          <a:p>
            <a:r>
              <a:rPr lang="ru-RU" sz="2600" dirty="0" err="1" smtClean="0"/>
              <a:t>Верхні</a:t>
            </a:r>
            <a:r>
              <a:rPr lang="ru-RU" sz="2600" dirty="0" smtClean="0"/>
              <a:t> </a:t>
            </a:r>
            <a:r>
              <a:rPr lang="ru-RU" sz="2600" dirty="0" err="1" smtClean="0"/>
              <a:t>шари</a:t>
            </a:r>
            <a:r>
              <a:rPr lang="ru-RU" sz="2600" dirty="0" smtClean="0"/>
              <a:t> </a:t>
            </a:r>
            <a:r>
              <a:rPr lang="ru-RU" sz="2600" dirty="0" err="1" smtClean="0"/>
              <a:t>атмосфери</a:t>
            </a:r>
            <a:r>
              <a:rPr lang="ru-RU" sz="2600" dirty="0" smtClean="0"/>
              <a:t> Сатурна </a:t>
            </a:r>
            <a:r>
              <a:rPr lang="ru-RU" sz="2600" dirty="0" err="1" smtClean="0"/>
              <a:t>складаються</a:t>
            </a:r>
            <a:r>
              <a:rPr lang="ru-RU" sz="2600" dirty="0" smtClean="0"/>
              <a:t> на 96,3%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водню</a:t>
            </a:r>
            <a:r>
              <a:rPr lang="ru-RU" sz="2600" dirty="0" smtClean="0"/>
              <a:t> (за </a:t>
            </a:r>
            <a:r>
              <a:rPr lang="ru-RU" sz="2600" dirty="0" err="1" smtClean="0"/>
              <a:t>об'ємом</a:t>
            </a:r>
            <a:r>
              <a:rPr lang="ru-RU" sz="2600" dirty="0" smtClean="0"/>
              <a:t>) </a:t>
            </a:r>
            <a:r>
              <a:rPr lang="ru-RU" sz="2600" dirty="0" err="1" smtClean="0"/>
              <a:t>і</a:t>
            </a:r>
            <a:r>
              <a:rPr lang="ru-RU" sz="2600" dirty="0" smtClean="0"/>
              <a:t> на 3,25% -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гелію</a:t>
            </a:r>
            <a:r>
              <a:rPr lang="ru-RU" sz="2600" dirty="0" smtClean="0"/>
              <a:t> (в </a:t>
            </a:r>
            <a:r>
              <a:rPr lang="ru-RU" sz="2600" dirty="0" err="1" smtClean="0"/>
              <a:t>порівнянні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10% в </a:t>
            </a:r>
            <a:r>
              <a:rPr lang="ru-RU" sz="2600" dirty="0" err="1" smtClean="0"/>
              <a:t>атмосфері</a:t>
            </a:r>
            <a:r>
              <a:rPr lang="ru-RU" sz="2600" dirty="0" smtClean="0"/>
              <a:t> </a:t>
            </a:r>
            <a:r>
              <a:rPr lang="ru-RU" sz="2600" dirty="0" err="1" smtClean="0"/>
              <a:t>Юпітера</a:t>
            </a:r>
            <a:r>
              <a:rPr lang="ru-RU" sz="2600" dirty="0" smtClean="0"/>
              <a:t>). Є </a:t>
            </a:r>
            <a:r>
              <a:rPr lang="ru-RU" sz="2600" dirty="0" err="1" smtClean="0"/>
              <a:t>домішки</a:t>
            </a:r>
            <a:r>
              <a:rPr lang="ru-RU" sz="2600" dirty="0" smtClean="0"/>
              <a:t> метану, </a:t>
            </a:r>
            <a:r>
              <a:rPr lang="ru-RU" sz="2600" dirty="0" err="1" smtClean="0"/>
              <a:t>аміаку</a:t>
            </a:r>
            <a:r>
              <a:rPr lang="ru-RU" sz="2600" dirty="0" smtClean="0"/>
              <a:t>, </a:t>
            </a:r>
            <a:r>
              <a:rPr lang="ru-RU" sz="2600" dirty="0" err="1" smtClean="0"/>
              <a:t>фосфіну</a:t>
            </a:r>
            <a:r>
              <a:rPr lang="ru-RU" sz="2600" dirty="0" smtClean="0"/>
              <a:t>, </a:t>
            </a:r>
            <a:r>
              <a:rPr lang="ru-RU" sz="2600" dirty="0" err="1" smtClean="0"/>
              <a:t>етану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деяких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інших</a:t>
            </a:r>
            <a:r>
              <a:rPr lang="ru-RU" sz="2600" dirty="0" smtClean="0"/>
              <a:t> </a:t>
            </a:r>
            <a:r>
              <a:rPr lang="ru-RU" sz="2600" dirty="0" err="1" smtClean="0"/>
              <a:t>газів</a:t>
            </a:r>
            <a:r>
              <a:rPr lang="ru-RU" sz="2600" dirty="0" smtClean="0"/>
              <a:t>. </a:t>
            </a:r>
            <a:r>
              <a:rPr lang="ru-RU" sz="2600" dirty="0" err="1" smtClean="0"/>
              <a:t>Аміачні</a:t>
            </a:r>
            <a:r>
              <a:rPr lang="ru-RU" sz="2600" dirty="0" smtClean="0"/>
              <a:t> хмари у </a:t>
            </a:r>
            <a:r>
              <a:rPr lang="ru-RU" sz="2600" dirty="0" err="1" smtClean="0"/>
              <a:t>верхній</a:t>
            </a:r>
            <a:r>
              <a:rPr lang="ru-RU" sz="2600" dirty="0" smtClean="0"/>
              <a:t> </a:t>
            </a:r>
            <a:r>
              <a:rPr lang="ru-RU" sz="2600" dirty="0" err="1" smtClean="0"/>
              <a:t>частині</a:t>
            </a:r>
            <a:r>
              <a:rPr lang="ru-RU" sz="2600" dirty="0" smtClean="0"/>
              <a:t> </a:t>
            </a:r>
            <a:r>
              <a:rPr lang="ru-RU" sz="2600" dirty="0" err="1" smtClean="0"/>
              <a:t>атмосфери</a:t>
            </a:r>
            <a:r>
              <a:rPr lang="ru-RU" sz="2600" dirty="0" smtClean="0"/>
              <a:t> </a:t>
            </a:r>
            <a:r>
              <a:rPr lang="ru-RU" sz="2600" dirty="0" err="1" smtClean="0"/>
              <a:t>могутніші</a:t>
            </a:r>
            <a:r>
              <a:rPr lang="ru-RU" sz="2600" dirty="0" smtClean="0"/>
              <a:t> </a:t>
            </a:r>
            <a:r>
              <a:rPr lang="ru-RU" sz="2600" dirty="0" err="1" smtClean="0"/>
              <a:t>юпітерських</a:t>
            </a:r>
            <a:r>
              <a:rPr lang="ru-RU" sz="2600" dirty="0" smtClean="0"/>
              <a:t>. </a:t>
            </a:r>
            <a:r>
              <a:rPr lang="ru-RU" sz="2600" dirty="0" smtClean="0"/>
              <a:t>Хмари </a:t>
            </a:r>
            <a:r>
              <a:rPr lang="ru-RU" sz="2600" dirty="0" err="1" smtClean="0"/>
              <a:t>нижньої</a:t>
            </a:r>
            <a:r>
              <a:rPr lang="ru-RU" sz="2600" dirty="0" smtClean="0"/>
              <a:t> </a:t>
            </a:r>
            <a:r>
              <a:rPr lang="ru-RU" sz="2600" dirty="0" err="1" smtClean="0"/>
              <a:t>частини</a:t>
            </a:r>
            <a:r>
              <a:rPr lang="ru-RU" sz="2600" dirty="0" smtClean="0"/>
              <a:t> </a:t>
            </a:r>
            <a:r>
              <a:rPr lang="ru-RU" sz="2600" dirty="0" err="1" smtClean="0"/>
              <a:t>атмосфери</a:t>
            </a:r>
            <a:r>
              <a:rPr lang="ru-RU" sz="2600" dirty="0" smtClean="0"/>
              <a:t> </a:t>
            </a:r>
            <a:r>
              <a:rPr lang="ru-RU" sz="2600" dirty="0" err="1" smtClean="0"/>
              <a:t>складаються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гідросульфіду</a:t>
            </a:r>
            <a:r>
              <a:rPr lang="ru-RU" sz="2600" dirty="0" smtClean="0"/>
              <a:t> </a:t>
            </a:r>
            <a:r>
              <a:rPr lang="ru-RU" sz="2600" dirty="0" err="1" smtClean="0"/>
              <a:t>амонію</a:t>
            </a:r>
            <a:r>
              <a:rPr lang="ru-RU" sz="2600" dirty="0" smtClean="0"/>
              <a:t> </a:t>
            </a:r>
            <a:r>
              <a:rPr lang="ru-RU" sz="2600" dirty="0" smtClean="0"/>
              <a:t>(</a:t>
            </a:r>
            <a:r>
              <a:rPr lang="en-US" sz="2600" dirty="0" smtClean="0"/>
              <a:t>NH4SH)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води.</a:t>
            </a:r>
            <a:endParaRPr lang="ru-RU" sz="2600" dirty="0"/>
          </a:p>
        </p:txBody>
      </p:sp>
      <p:pic>
        <p:nvPicPr>
          <p:cNvPr id="4" name="Рисунок 3" descr="Северное_сияние_над_северным_полюсом_Сатур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64131"/>
            <a:ext cx="4330669" cy="34905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4953000" cy="59253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Станом на </a:t>
            </a:r>
            <a:r>
              <a:rPr lang="ru-RU" sz="2400" dirty="0" err="1" smtClean="0"/>
              <a:t>лютий</a:t>
            </a:r>
            <a:r>
              <a:rPr lang="ru-RU" sz="2400" dirty="0" smtClean="0"/>
              <a:t> 2010 р.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62 </a:t>
            </a:r>
            <a:r>
              <a:rPr lang="ru-RU" sz="2400" dirty="0" err="1" smtClean="0"/>
              <a:t>супутника</a:t>
            </a:r>
            <a:r>
              <a:rPr lang="ru-RU" sz="2400" dirty="0" smtClean="0"/>
              <a:t> Сатурна.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супутники</a:t>
            </a:r>
            <a:r>
              <a:rPr lang="ru-RU" sz="2400" dirty="0" smtClean="0"/>
              <a:t> - </a:t>
            </a:r>
            <a:r>
              <a:rPr lang="ru-RU" sz="2400" dirty="0" err="1" smtClean="0"/>
              <a:t>Мімас</a:t>
            </a:r>
            <a:r>
              <a:rPr lang="ru-RU" sz="2400" dirty="0" smtClean="0"/>
              <a:t> , </a:t>
            </a:r>
            <a:r>
              <a:rPr lang="ru-RU" sz="2400" dirty="0" err="1" smtClean="0"/>
              <a:t>Енцелад</a:t>
            </a:r>
            <a:r>
              <a:rPr lang="ru-RU" sz="2400" dirty="0" smtClean="0"/>
              <a:t> , </a:t>
            </a:r>
            <a:r>
              <a:rPr lang="ru-RU" sz="2400" dirty="0" err="1" smtClean="0"/>
              <a:t>Тефія</a:t>
            </a:r>
            <a:r>
              <a:rPr lang="ru-RU" sz="2400" dirty="0" smtClean="0"/>
              <a:t> , </a:t>
            </a:r>
            <a:r>
              <a:rPr lang="ru-RU" sz="2400" dirty="0" err="1" smtClean="0"/>
              <a:t>Діона</a:t>
            </a:r>
            <a:r>
              <a:rPr lang="ru-RU" sz="2400" dirty="0" smtClean="0"/>
              <a:t> , Рея , Титан </a:t>
            </a:r>
            <a:r>
              <a:rPr lang="ru-RU" sz="2400" dirty="0" err="1" smtClean="0"/>
              <a:t>і</a:t>
            </a:r>
            <a:r>
              <a:rPr lang="ru-RU" sz="2400" dirty="0" smtClean="0"/>
              <a:t> Япет -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відкриті</a:t>
            </a:r>
            <a:r>
              <a:rPr lang="ru-RU" sz="2400" dirty="0" smtClean="0"/>
              <a:t> 1789 року ,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сьогоднішній</a:t>
            </a:r>
            <a:r>
              <a:rPr lang="ru-RU" sz="2400" dirty="0" smtClean="0"/>
              <a:t> день </a:t>
            </a:r>
            <a:r>
              <a:rPr lang="ru-RU" sz="2400" dirty="0" err="1" smtClean="0"/>
              <a:t>залишаються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. </a:t>
            </a:r>
            <a:r>
              <a:rPr lang="ru-RU" sz="2400" dirty="0" err="1" smtClean="0"/>
              <a:t>Діаметри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варіюються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397 ( </a:t>
            </a:r>
            <a:r>
              <a:rPr lang="ru-RU" sz="2400" dirty="0" err="1" smtClean="0"/>
              <a:t>Мимас</a:t>
            </a:r>
            <a:r>
              <a:rPr lang="ru-RU" sz="2400" dirty="0" smtClean="0"/>
              <a:t> ) до 5150 км ( Титан </a:t>
            </a:r>
            <a:r>
              <a:rPr lang="ru-RU" sz="2400" dirty="0" smtClean="0"/>
              <a:t>). 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супутників</a:t>
            </a:r>
            <a:r>
              <a:rPr lang="ru-RU" sz="2400" dirty="0" smtClean="0"/>
              <a:t> - Титан 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другим за величиною в </a:t>
            </a:r>
            <a:r>
              <a:rPr lang="ru-RU" sz="2400" dirty="0" err="1" smtClean="0"/>
              <a:t>Сонячній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Юпітера</a:t>
            </a:r>
            <a:r>
              <a:rPr lang="ru-RU" sz="2400" dirty="0" smtClean="0"/>
              <a:t> </a:t>
            </a:r>
            <a:r>
              <a:rPr lang="ru-RU" sz="2400" dirty="0" err="1" smtClean="0"/>
              <a:t>Ганімеда</a:t>
            </a:r>
            <a:r>
              <a:rPr lang="ru-RU" sz="2400" dirty="0" smtClean="0"/>
              <a:t> . Титан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наполовину </a:t>
            </a:r>
            <a:r>
              <a:rPr lang="ru-RU" sz="2400" dirty="0" err="1" smtClean="0"/>
              <a:t>з</a:t>
            </a:r>
            <a:r>
              <a:rPr lang="ru-RU" sz="2400" dirty="0" smtClean="0"/>
              <a:t> водяного </a:t>
            </a:r>
            <a:r>
              <a:rPr lang="ru-RU" sz="2400" dirty="0" err="1" smtClean="0"/>
              <a:t>льоду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наполовину -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скельних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foto0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52600"/>
            <a:ext cx="3729037" cy="372903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15000"/>
          </a:xfrm>
        </p:spPr>
        <p:txBody>
          <a:bodyPr>
            <a:noAutofit/>
          </a:bodyPr>
          <a:lstStyle/>
          <a:p>
            <a:r>
              <a:rPr lang="ru-RU" sz="2500" dirty="0" err="1" smtClean="0"/>
              <a:t>Сьогодні</a:t>
            </a:r>
            <a:r>
              <a:rPr lang="ru-RU" sz="2500" dirty="0" smtClean="0"/>
              <a:t> </a:t>
            </a:r>
            <a:r>
              <a:rPr lang="ru-RU" sz="2500" dirty="0" err="1" smtClean="0"/>
              <a:t>відомо</a:t>
            </a:r>
            <a:r>
              <a:rPr lang="ru-RU" sz="2500" dirty="0" smtClean="0"/>
              <a:t> , </a:t>
            </a:r>
            <a:r>
              <a:rPr lang="ru-RU" sz="2500" dirty="0" err="1" smtClean="0"/>
              <a:t>що</a:t>
            </a:r>
            <a:r>
              <a:rPr lang="ru-RU" sz="2500" dirty="0" smtClean="0"/>
              <a:t> у </a:t>
            </a:r>
            <a:r>
              <a:rPr lang="ru-RU" sz="2500" dirty="0" err="1" smtClean="0"/>
              <a:t>всіх</a:t>
            </a:r>
            <a:r>
              <a:rPr lang="ru-RU" sz="2500" dirty="0" smtClean="0"/>
              <a:t> </a:t>
            </a:r>
            <a:r>
              <a:rPr lang="ru-RU" sz="2500" dirty="0" err="1" smtClean="0"/>
              <a:t>чотирьох</a:t>
            </a:r>
            <a:r>
              <a:rPr lang="ru-RU" sz="2500" dirty="0" smtClean="0"/>
              <a:t> </a:t>
            </a:r>
            <a:r>
              <a:rPr lang="ru-RU" sz="2500" dirty="0" err="1" smtClean="0"/>
              <a:t>газоподібних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гігантів</a:t>
            </a:r>
            <a:r>
              <a:rPr lang="ru-RU" sz="2500" dirty="0" smtClean="0"/>
              <a:t> </a:t>
            </a:r>
            <a:r>
              <a:rPr lang="ru-RU" sz="2500" dirty="0" err="1" smtClean="0"/>
              <a:t>є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, </a:t>
            </a:r>
            <a:r>
              <a:rPr lang="ru-RU" sz="2500" dirty="0" err="1" smtClean="0"/>
              <a:t>але</a:t>
            </a:r>
            <a:r>
              <a:rPr lang="ru-RU" sz="2500" dirty="0" smtClean="0"/>
              <a:t> </a:t>
            </a:r>
            <a:r>
              <a:rPr lang="ru-RU" sz="2500" dirty="0" err="1" smtClean="0"/>
              <a:t>у</a:t>
            </a:r>
            <a:r>
              <a:rPr lang="ru-RU" sz="2500" dirty="0" smtClean="0"/>
              <a:t> Сатурна вони </a:t>
            </a:r>
            <a:r>
              <a:rPr lang="ru-RU" sz="2500" dirty="0" err="1" smtClean="0"/>
              <a:t>найпомітніші</a:t>
            </a:r>
            <a:r>
              <a:rPr lang="ru-RU" sz="2500" dirty="0" smtClean="0"/>
              <a:t> .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</a:t>
            </a:r>
            <a:r>
              <a:rPr lang="ru-RU" sz="2500" dirty="0" err="1" smtClean="0"/>
              <a:t>розташовані</a:t>
            </a:r>
            <a:r>
              <a:rPr lang="ru-RU" sz="2500" dirty="0" smtClean="0"/>
              <a:t> </a:t>
            </a:r>
            <a:r>
              <a:rPr lang="ru-RU" sz="2500" dirty="0" err="1" smtClean="0"/>
              <a:t>під</a:t>
            </a:r>
            <a:r>
              <a:rPr lang="ru-RU" sz="2500" dirty="0" smtClean="0"/>
              <a:t> кутом </a:t>
            </a:r>
            <a:r>
              <a:rPr lang="ru-RU" sz="2500" dirty="0" err="1" smtClean="0"/>
              <a:t>приблизно</a:t>
            </a:r>
            <a:r>
              <a:rPr lang="ru-RU" sz="2500" dirty="0" smtClean="0"/>
              <a:t> 28 ° до </a:t>
            </a:r>
            <a:r>
              <a:rPr lang="ru-RU" sz="2500" dirty="0" err="1" smtClean="0"/>
              <a:t>площини</a:t>
            </a:r>
            <a:r>
              <a:rPr lang="ru-RU" sz="2500" dirty="0" smtClean="0"/>
              <a:t> </a:t>
            </a:r>
            <a:r>
              <a:rPr lang="ru-RU" sz="2500" dirty="0" err="1" smtClean="0"/>
              <a:t>екліптики</a:t>
            </a:r>
            <a:r>
              <a:rPr lang="ru-RU" sz="2500" dirty="0" smtClean="0"/>
              <a:t>. </a:t>
            </a:r>
            <a:r>
              <a:rPr lang="ru-RU" sz="2500" dirty="0" err="1" smtClean="0"/>
              <a:t>Існує</a:t>
            </a:r>
            <a:r>
              <a:rPr lang="ru-RU" sz="2500" dirty="0" smtClean="0"/>
              <a:t> три </a:t>
            </a:r>
            <a:r>
              <a:rPr lang="ru-RU" sz="2500" dirty="0" err="1" smtClean="0"/>
              <a:t>основних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четверте</a:t>
            </a:r>
            <a:r>
              <a:rPr lang="ru-RU" sz="2500" dirty="0" smtClean="0"/>
              <a:t> - </a:t>
            </a:r>
            <a:r>
              <a:rPr lang="ru-RU" sz="2500" dirty="0" err="1" smtClean="0"/>
              <a:t>більш</a:t>
            </a:r>
            <a:r>
              <a:rPr lang="ru-RU" sz="2500" dirty="0" smtClean="0"/>
              <a:t> </a:t>
            </a:r>
            <a:r>
              <a:rPr lang="ru-RU" sz="2500" dirty="0" err="1" smtClean="0"/>
              <a:t>тонке</a:t>
            </a:r>
            <a:r>
              <a:rPr lang="ru-RU" sz="2500" dirty="0" smtClean="0"/>
              <a:t>. </a:t>
            </a:r>
            <a:r>
              <a:rPr lang="ru-RU" sz="2500" dirty="0" err="1" smtClean="0"/>
              <a:t>Всі</a:t>
            </a:r>
            <a:r>
              <a:rPr lang="ru-RU" sz="2500" dirty="0" smtClean="0"/>
              <a:t> разом вони </a:t>
            </a:r>
            <a:r>
              <a:rPr lang="ru-RU" sz="2500" dirty="0" err="1" smtClean="0"/>
              <a:t>відображають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більше</a:t>
            </a:r>
            <a:r>
              <a:rPr lang="ru-RU" sz="2500" dirty="0" smtClean="0"/>
              <a:t> </a:t>
            </a:r>
            <a:r>
              <a:rPr lang="ru-RU" sz="2500" dirty="0" err="1" smtClean="0"/>
              <a:t>світла</a:t>
            </a:r>
            <a:r>
              <a:rPr lang="ru-RU" sz="2500" dirty="0" smtClean="0"/>
              <a:t> , </a:t>
            </a:r>
            <a:r>
              <a:rPr lang="ru-RU" sz="2500" dirty="0" err="1" smtClean="0"/>
              <a:t>ніж</a:t>
            </a:r>
            <a:r>
              <a:rPr lang="ru-RU" sz="2500" dirty="0" smtClean="0"/>
              <a:t> диск самого Сатурна. Три </a:t>
            </a:r>
            <a:r>
              <a:rPr lang="ru-RU" sz="2500" dirty="0" err="1" smtClean="0"/>
              <a:t>основних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</a:t>
            </a:r>
            <a:r>
              <a:rPr lang="ru-RU" sz="2500" dirty="0" err="1" smtClean="0"/>
              <a:t>прийнято</a:t>
            </a:r>
            <a:r>
              <a:rPr lang="ru-RU" sz="2500" dirty="0" smtClean="0"/>
              <a:t> </a:t>
            </a:r>
            <a:r>
              <a:rPr lang="ru-RU" sz="2500" dirty="0" err="1" smtClean="0"/>
              <a:t>позначати</a:t>
            </a:r>
            <a:r>
              <a:rPr lang="ru-RU" sz="2500" dirty="0" smtClean="0"/>
              <a:t> першими </a:t>
            </a:r>
            <a:r>
              <a:rPr lang="ru-RU" sz="2500" dirty="0" err="1" smtClean="0"/>
              <a:t>літерами</a:t>
            </a:r>
            <a:r>
              <a:rPr lang="ru-RU" sz="2500" dirty="0" smtClean="0"/>
              <a:t> </a:t>
            </a:r>
            <a:r>
              <a:rPr lang="ru-RU" sz="2500" dirty="0" err="1" smtClean="0"/>
              <a:t>латинського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алфавіту</a:t>
            </a:r>
            <a:r>
              <a:rPr lang="ru-RU" sz="2500" dirty="0" smtClean="0"/>
              <a:t>. </a:t>
            </a:r>
            <a:r>
              <a:rPr lang="ru-RU" sz="2500" dirty="0" err="1" smtClean="0"/>
              <a:t>Кільце</a:t>
            </a:r>
            <a:r>
              <a:rPr lang="ru-RU" sz="2500" dirty="0" smtClean="0"/>
              <a:t> В - </a:t>
            </a:r>
            <a:r>
              <a:rPr lang="ru-RU" sz="2500" dirty="0" err="1" smtClean="0"/>
              <a:t>центральне</a:t>
            </a:r>
            <a:r>
              <a:rPr lang="ru-RU" sz="2500" dirty="0" smtClean="0"/>
              <a:t> , </a:t>
            </a:r>
            <a:r>
              <a:rPr lang="ru-RU" sz="2500" dirty="0" err="1" smtClean="0"/>
              <a:t>саме</a:t>
            </a:r>
            <a:r>
              <a:rPr lang="ru-RU" sz="2500" dirty="0" smtClean="0"/>
              <a:t> </a:t>
            </a:r>
            <a:r>
              <a:rPr lang="ru-RU" sz="2500" dirty="0" err="1" smtClean="0"/>
              <a:t>широке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яскраве</a:t>
            </a:r>
            <a:r>
              <a:rPr lang="ru-RU" sz="2500" dirty="0" smtClean="0"/>
              <a:t> , </a:t>
            </a:r>
            <a:r>
              <a:rPr lang="ru-RU" sz="2500" dirty="0" err="1" smtClean="0"/>
              <a:t>воно</a:t>
            </a:r>
            <a:r>
              <a:rPr lang="ru-RU" sz="2500" dirty="0" smtClean="0"/>
              <a:t> </a:t>
            </a:r>
            <a:r>
              <a:rPr lang="ru-RU" sz="2500" dirty="0" err="1" smtClean="0"/>
              <a:t>відділяється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від</a:t>
            </a:r>
            <a:r>
              <a:rPr lang="ru-RU" sz="2500" dirty="0" smtClean="0"/>
              <a:t> </a:t>
            </a:r>
            <a:r>
              <a:rPr lang="ru-RU" sz="2500" dirty="0" err="1" smtClean="0"/>
              <a:t>зовнішнього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А </a:t>
            </a:r>
            <a:r>
              <a:rPr lang="ru-RU" sz="2500" dirty="0" err="1" smtClean="0"/>
              <a:t>щілиною</a:t>
            </a:r>
            <a:r>
              <a:rPr lang="ru-RU" sz="2500" dirty="0" smtClean="0"/>
              <a:t> </a:t>
            </a:r>
            <a:r>
              <a:rPr lang="ru-RU" sz="2500" dirty="0" err="1" smtClean="0"/>
              <a:t>Кассіні</a:t>
            </a:r>
            <a:r>
              <a:rPr lang="ru-RU" sz="2500" dirty="0" smtClean="0"/>
              <a:t> шириною </a:t>
            </a:r>
            <a:r>
              <a:rPr lang="ru-RU" sz="2500" dirty="0" err="1" smtClean="0"/>
              <a:t>майже</a:t>
            </a:r>
            <a:r>
              <a:rPr lang="ru-RU" sz="2500" dirty="0" smtClean="0"/>
              <a:t> 4000 км , в </a:t>
            </a:r>
            <a:r>
              <a:rPr lang="ru-RU" sz="2500" dirty="0" err="1" smtClean="0"/>
              <a:t>якій</a:t>
            </a:r>
            <a:r>
              <a:rPr lang="ru-RU" sz="2500" dirty="0" smtClean="0"/>
              <a:t> </a:t>
            </a:r>
            <a:r>
              <a:rPr lang="ru-RU" sz="2500" dirty="0" err="1" smtClean="0"/>
              <a:t>знаходяться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найтонші</a:t>
            </a:r>
            <a:r>
              <a:rPr lang="ru-RU" sz="2500" dirty="0" smtClean="0"/>
              <a:t> , </a:t>
            </a:r>
            <a:r>
              <a:rPr lang="ru-RU" sz="2500" dirty="0" err="1" smtClean="0"/>
              <a:t>майже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прозорі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. </a:t>
            </a:r>
            <a:r>
              <a:rPr lang="ru-RU" sz="2500" dirty="0" err="1" smtClean="0"/>
              <a:t>Усередині</a:t>
            </a:r>
            <a:r>
              <a:rPr lang="ru-RU" sz="2500" dirty="0" smtClean="0"/>
              <a:t>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А </a:t>
            </a:r>
            <a:r>
              <a:rPr lang="ru-RU" sz="2500" dirty="0" err="1" smtClean="0"/>
              <a:t>є</a:t>
            </a:r>
            <a:r>
              <a:rPr lang="ru-RU" sz="2500" dirty="0" smtClean="0"/>
              <a:t> тонка </a:t>
            </a:r>
            <a:r>
              <a:rPr lang="ru-RU" sz="2500" dirty="0" err="1" smtClean="0"/>
              <a:t>щілина</a:t>
            </a:r>
            <a:r>
              <a:rPr lang="ru-RU" sz="2500" dirty="0" smtClean="0"/>
              <a:t> , яка </a:t>
            </a:r>
            <a:r>
              <a:rPr lang="ru-RU" sz="2500" dirty="0" err="1" smtClean="0"/>
              <a:t>називається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розділовою</a:t>
            </a:r>
            <a:r>
              <a:rPr lang="ru-RU" sz="2500" dirty="0" smtClean="0"/>
              <a:t> </a:t>
            </a:r>
            <a:r>
              <a:rPr lang="ru-RU" sz="2500" dirty="0" err="1" smtClean="0"/>
              <a:t>смугою</a:t>
            </a:r>
            <a:r>
              <a:rPr lang="ru-RU" sz="2500" dirty="0" smtClean="0"/>
              <a:t> </a:t>
            </a:r>
            <a:r>
              <a:rPr lang="ru-RU" sz="2500" dirty="0" err="1" smtClean="0"/>
              <a:t>Енке</a:t>
            </a:r>
            <a:r>
              <a:rPr lang="ru-RU" sz="2500" dirty="0" smtClean="0"/>
              <a:t> . </a:t>
            </a:r>
            <a:r>
              <a:rPr lang="ru-RU" sz="2500" dirty="0" err="1" smtClean="0"/>
              <a:t>Кільце</a:t>
            </a:r>
            <a:r>
              <a:rPr lang="ru-RU" sz="2500" dirty="0" smtClean="0"/>
              <a:t> С,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знаходиться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ще</a:t>
            </a:r>
            <a:r>
              <a:rPr lang="ru-RU" sz="2500" dirty="0" smtClean="0"/>
              <a:t> </a:t>
            </a:r>
            <a:r>
              <a:rPr lang="ru-RU" sz="2500" dirty="0" err="1" smtClean="0"/>
              <a:t>ближче</a:t>
            </a:r>
            <a:r>
              <a:rPr lang="ru-RU" sz="2500" dirty="0" smtClean="0"/>
              <a:t> до </a:t>
            </a:r>
            <a:r>
              <a:rPr lang="ru-RU" sz="2500" dirty="0" err="1" smtClean="0"/>
              <a:t>планети</a:t>
            </a:r>
            <a:r>
              <a:rPr lang="ru-RU" sz="2500" dirty="0" smtClean="0"/>
              <a:t> , </a:t>
            </a:r>
            <a:r>
              <a:rPr lang="ru-RU" sz="2500" dirty="0" err="1" smtClean="0"/>
              <a:t>ніж</a:t>
            </a:r>
            <a:r>
              <a:rPr lang="ru-RU" sz="2500" dirty="0" smtClean="0"/>
              <a:t> В , </a:t>
            </a:r>
            <a:r>
              <a:rPr lang="ru-RU" sz="2500" dirty="0" err="1" smtClean="0"/>
              <a:t>майже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прозоре</a:t>
            </a:r>
            <a:r>
              <a:rPr lang="ru-RU" sz="2500" dirty="0" smtClean="0"/>
              <a:t>. </a:t>
            </a:r>
            <a:r>
              <a:rPr lang="ru-RU" sz="2500" dirty="0" err="1" smtClean="0"/>
              <a:t>Кільця</a:t>
            </a:r>
            <a:r>
              <a:rPr lang="ru-RU" sz="2500" dirty="0" smtClean="0"/>
              <a:t> Сатурна </a:t>
            </a:r>
            <a:r>
              <a:rPr lang="ru-RU" sz="2500" dirty="0" err="1" smtClean="0"/>
              <a:t>дуже</a:t>
            </a:r>
            <a:r>
              <a:rPr lang="ru-RU" sz="2500" dirty="0" smtClean="0"/>
              <a:t> </a:t>
            </a:r>
            <a:r>
              <a:rPr lang="ru-RU" sz="2500" dirty="0" err="1" smtClean="0"/>
              <a:t>тонкі</a:t>
            </a:r>
            <a:r>
              <a:rPr lang="ru-RU" sz="2500" dirty="0" smtClean="0"/>
              <a:t>. При </a:t>
            </a:r>
            <a:r>
              <a:rPr lang="ru-RU" sz="2500" dirty="0" err="1" smtClean="0"/>
              <a:t>діаметрі</a:t>
            </a:r>
            <a:r>
              <a:rPr lang="ru-RU" sz="2500" dirty="0" smtClean="0"/>
              <a:t> </a:t>
            </a:r>
            <a:r>
              <a:rPr lang="ru-RU" sz="2500" dirty="0" err="1" smtClean="0"/>
              <a:t>близько</a:t>
            </a:r>
            <a:r>
              <a:rPr lang="ru-RU" sz="2500" dirty="0" smtClean="0"/>
              <a:t> 250 000 км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товщина</a:t>
            </a:r>
            <a:r>
              <a:rPr lang="ru-RU" sz="2500" dirty="0" smtClean="0"/>
              <a:t> не </a:t>
            </a:r>
            <a:r>
              <a:rPr lang="ru-RU" sz="2500" dirty="0" err="1" smtClean="0"/>
              <a:t>досягає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кілометра</a:t>
            </a:r>
            <a:endParaRPr lang="ru-RU" sz="2500" dirty="0"/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3190875"/>
          </a:xfrm>
          <a:prstGeom prst="rect">
            <a:avLst/>
          </a:prstGeom>
        </p:spPr>
      </p:pic>
      <p:pic>
        <p:nvPicPr>
          <p:cNvPr id="5" name="Рисунок 4" descr="414900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190875"/>
            <a:ext cx="5867400" cy="3667125"/>
          </a:xfrm>
          <a:prstGeom prst="rect">
            <a:avLst/>
          </a:prstGeom>
        </p:spPr>
      </p:pic>
      <p:pic>
        <p:nvPicPr>
          <p:cNvPr id="6" name="Рисунок 5" descr="saturn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3291840" cy="3733800"/>
          </a:xfrm>
          <a:prstGeom prst="rect">
            <a:avLst/>
          </a:prstGeom>
        </p:spPr>
      </p:pic>
      <p:pic>
        <p:nvPicPr>
          <p:cNvPr id="7" name="Рисунок 6" descr="saturn-i-psihicheskoe-sostojani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0"/>
            <a:ext cx="4038600" cy="320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547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Презентація на тему: “Сатурн”</vt:lpstr>
      <vt:lpstr>Сатурн - шоста планета від Сонця і друга за розмірами планета в Сонячній системі після Юпітера. Сатурн, а також Юпітер, Уран і Нептун, класифікуються як газові гіганти. Сатурн названий на честь римського бога землеробства.</vt:lpstr>
      <vt:lpstr>В основному Сатурн складається з водню , з домішками гелію і слідами води , метану , аміаку і важких елементів . Внутрішня область являє собою невелике ядро із заліза , нікелю і льоду , покрите тонким шаром металевого водню і газоподібним зовнішнім шаром. Зовнішня атмосфера планети здається з космосу спокійною і однорідною. Швидкість вітру на Сатурні може досягати місцями 1800 км / год , що значно більше , ніж на Юпітері. У Сатурна є планетарне магнітне поле , що займає проміжне положення по напруженості між магнітним полем Землі і потужним полем Юпітера.</vt:lpstr>
      <vt:lpstr>В даний час на орбіті Сатурна знаходиться автоматична міжпланетна станція "Кассіні", запущена в 1997 році й досягла системи Сатурна в 2004, в завдання якої входить вивчення структури кілець, а також динаміки атмосфери і магнітосфери Сатурна.</vt:lpstr>
      <vt:lpstr>Середня відстань між Сатурном і Сонцем становить 1430 млн км Рухаючись із середньою швидкістю 9,69 км / с, Сатурн обертається навколо Сонця за 10 759 днів (приблизно 29,5 років). Відстань від Сатурна до Землі змінюється в межах від 1195 до 1660 млн км, середня відстань під час їхнього протистояння близько 1280 млн км</vt:lpstr>
      <vt:lpstr>Верхні шари атмосфери Сатурна складаються на 96,3% з водню (за об'ємом) і на 3,25% - з гелію (в порівнянні з 10% в атмосфері Юпітера). Є домішки метану, аміаку, фосфіну, етану і деяких інших газів. Аміачні хмари у верхній частині атмосфери могутніші юпітерських. Хмари нижньої частини атмосфери складаються з гідросульфіду амонію (NH4SH) або води.</vt:lpstr>
      <vt:lpstr>Станом на лютий 2010 р. Відомий 62 супутника Сатурна. Найбільші супутники - Мімас , Енцелад , Тефія , Діона , Рея , Титан і Япет - були відкриті 1789 року , однак і по сьогоднішній день залишаються основними об'єктами досліджень . Діаметри цих супутників варіюються в межі від 397 ( Мимас ) до 5150 км ( Титан ). Найбільший з супутників - Титан . Також він є другим за величиною в Сонячній системі в цілому, після супутника Юпітера Ганімеда . Титан складається приблизно наполовину з водяного льоду і наполовину - з скельних порід.</vt:lpstr>
      <vt:lpstr>Сьогодні відомо , що у всіх чотирьох газоподібних гігантів є кільця , але у Сатурна вони найпомітніші . Кільця розташовані під кутом приблизно 28 ° до площини екліптики. Існує три основних кільця і четверте - більш тонке. Всі разом вони відображають більше світла , ніж диск самого Сатурна. Три основних кільця прийнято позначати першими літерами латинського алфавіту. Кільце В - центральне , саме широке і яскраве , воно відділяється від зовнішнього кільця А щілиною Кассіні шириною майже 4000 км , в якій знаходяться найтонші , майже прозорі кільця. Усередині кільця А є тонка щілина , яка називається розділовою смугою Енке . Кільце С, що знаходиться ще ближче до планети , ніж В , майже прозоре. Кільця Сатурна дуже тонкі. При діаметрі близько 250 000 км їх товщина не досягає і кілометра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“Сатурн”</dc:title>
  <dc:creator>я</dc:creator>
  <cp:lastModifiedBy>я</cp:lastModifiedBy>
  <cp:revision>6</cp:revision>
  <dcterms:created xsi:type="dcterms:W3CDTF">2014-01-09T09:12:08Z</dcterms:created>
  <dcterms:modified xsi:type="dcterms:W3CDTF">2014-01-09T09:54:08Z</dcterms:modified>
</cp:coreProperties>
</file>