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7" r:id="rId10"/>
    <p:sldId id="278" r:id="rId11"/>
    <p:sldId id="279" r:id="rId12"/>
    <p:sldId id="265" r:id="rId13"/>
    <p:sldId id="267" r:id="rId14"/>
    <p:sldId id="269" r:id="rId15"/>
    <p:sldId id="263" r:id="rId16"/>
    <p:sldId id="268" r:id="rId17"/>
    <p:sldId id="266" r:id="rId18"/>
    <p:sldId id="276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63" autoAdjust="0"/>
    <p:restoredTop sz="94660"/>
  </p:normalViewPr>
  <p:slideViewPr>
    <p:cSldViewPr>
      <p:cViewPr varScale="1">
        <p:scale>
          <a:sx n="73" d="100"/>
          <a:sy n="73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87F5-E61A-4FA0-8977-69EF6B9EC621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AA63-E3BB-4BF7-9EE8-77CA5A623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87F5-E61A-4FA0-8977-69EF6B9EC621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AA63-E3BB-4BF7-9EE8-77CA5A623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87F5-E61A-4FA0-8977-69EF6B9EC621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AA63-E3BB-4BF7-9EE8-77CA5A623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87F5-E61A-4FA0-8977-69EF6B9EC621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AA63-E3BB-4BF7-9EE8-77CA5A623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87F5-E61A-4FA0-8977-69EF6B9EC621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AA63-E3BB-4BF7-9EE8-77CA5A623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87F5-E61A-4FA0-8977-69EF6B9EC621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AA63-E3BB-4BF7-9EE8-77CA5A623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87F5-E61A-4FA0-8977-69EF6B9EC621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AA63-E3BB-4BF7-9EE8-77CA5A623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87F5-E61A-4FA0-8977-69EF6B9EC621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AA63-E3BB-4BF7-9EE8-77CA5A623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87F5-E61A-4FA0-8977-69EF6B9EC621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AA63-E3BB-4BF7-9EE8-77CA5A623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87F5-E61A-4FA0-8977-69EF6B9EC621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AA63-E3BB-4BF7-9EE8-77CA5A623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87F5-E61A-4FA0-8977-69EF6B9EC621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AA63-E3BB-4BF7-9EE8-77CA5A623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F87F5-E61A-4FA0-8977-69EF6B9EC621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1AA63-E3BB-4BF7-9EE8-77CA5A623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7;&#1080;&#1085;&#1090;&#1077;&#1090;&#1080;&#1095;&#1077;&#1089;&#1082;&#1080;&#1081;%20&#1082;&#1072;&#1091;&#1095;&#1091;&#1082;.avi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GBj5IZP6Zg" TargetMode="External"/><Relationship Id="rId7" Type="http://schemas.openxmlformats.org/officeDocument/2006/relationships/hyperlink" Target="http://uk.wikipedia.org/wiki/&#1043;&#1091;&#1084;&#1072;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a-referat.com/&#1055;&#1083;&#1072;&#1089;&#1090;&#1084;&#1072;&#1089;&#1080;" TargetMode="External"/><Relationship Id="rId5" Type="http://schemas.openxmlformats.org/officeDocument/2006/relationships/hyperlink" Target="http://uk.wikipedia.org/wiki/&#1057;&#1080;&#1085;&#1090;&#1077;&#1090;&#1080;&#1095;&#1085;&#1080;&#1081;_&#1082;&#1072;&#1091;&#1095;&#1091;&#1082;" TargetMode="External"/><Relationship Id="rId4" Type="http://schemas.openxmlformats.org/officeDocument/2006/relationships/hyperlink" Target="http://uk.wikipedia.org/wiki/&#1055;&#1083;&#1072;&#1089;&#1090;&#1084;&#1072;&#1089;&#1072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8249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8964488" cy="2304256"/>
          </a:xfrm>
        </p:spPr>
        <p:txBody>
          <a:bodyPr>
            <a:normAutofit/>
          </a:bodyPr>
          <a:lstStyle/>
          <a:p>
            <a:r>
              <a:rPr lang="uk-UA" sz="4800" dirty="0" err="1" smtClean="0">
                <a:latin typeface="Segoe Print" pitchFamily="2" charset="0"/>
              </a:rPr>
              <a:t>Пластмаси.Синтетичні</a:t>
            </a:r>
            <a:r>
              <a:rPr lang="uk-UA" sz="4800" dirty="0" smtClean="0">
                <a:latin typeface="Segoe Print" pitchFamily="2" charset="0"/>
              </a:rPr>
              <a:t> </a:t>
            </a:r>
            <a:r>
              <a:rPr lang="uk-UA" sz="4800" dirty="0" err="1" smtClean="0">
                <a:latin typeface="Segoe Print" pitchFamily="2" charset="0"/>
              </a:rPr>
              <a:t>каучуки.Гума</a:t>
            </a:r>
            <a:endParaRPr lang="ru-RU" sz="4800" dirty="0"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36510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Gabriola" pitchFamily="82" charset="0"/>
              </a:rPr>
              <a:t>                                                     </a:t>
            </a:r>
            <a:r>
              <a:rPr lang="ru-RU" dirty="0" err="1" smtClean="0">
                <a:solidFill>
                  <a:schemeClr val="tx1"/>
                </a:solidFill>
                <a:latin typeface="Gabriola" pitchFamily="82" charset="0"/>
              </a:rPr>
              <a:t>виконала</a:t>
            </a:r>
            <a:r>
              <a:rPr lang="ru-RU" dirty="0" smtClean="0">
                <a:solidFill>
                  <a:schemeClr val="tx1"/>
                </a:solidFill>
                <a:latin typeface="Gabriola" pitchFamily="82" charset="0"/>
              </a:rPr>
              <a:t> 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Gabriola" pitchFamily="82" charset="0"/>
              </a:rPr>
              <a:t>учениця</a:t>
            </a:r>
            <a:r>
              <a:rPr lang="ru-RU" dirty="0" smtClean="0">
                <a:solidFill>
                  <a:schemeClr val="tx1"/>
                </a:solidFill>
                <a:latin typeface="Gabriola" pitchFamily="82" charset="0"/>
              </a:rPr>
              <a:t> 11-Ф </a:t>
            </a:r>
            <a:r>
              <a:rPr lang="ru-RU" dirty="0" err="1" smtClean="0">
                <a:solidFill>
                  <a:schemeClr val="tx1"/>
                </a:solidFill>
                <a:latin typeface="Gabriola" pitchFamily="82" charset="0"/>
              </a:rPr>
              <a:t>класу</a:t>
            </a:r>
            <a:endParaRPr lang="ru-RU" dirty="0" smtClean="0">
              <a:solidFill>
                <a:schemeClr val="tx1"/>
              </a:solidFill>
              <a:latin typeface="Gabriola" pitchFamily="82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Gabriola" pitchFamily="82" charset="0"/>
              </a:rPr>
              <a:t>Бабич </a:t>
            </a:r>
            <a:r>
              <a:rPr lang="ru-RU" dirty="0" err="1" smtClean="0">
                <a:solidFill>
                  <a:schemeClr val="tx1"/>
                </a:solidFill>
                <a:latin typeface="Gabriola" pitchFamily="82" charset="0"/>
              </a:rPr>
              <a:t>Роксолана</a:t>
            </a:r>
            <a:endParaRPr lang="ru-RU" dirty="0">
              <a:solidFill>
                <a:schemeClr val="tx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8249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Еластомери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i="1" dirty="0" err="1" smtClean="0"/>
              <a:t>Високоеластичні</a:t>
            </a:r>
            <a:r>
              <a:rPr lang="ru-RU" i="1" dirty="0" smtClean="0"/>
              <a:t> </a:t>
            </a:r>
            <a:r>
              <a:rPr lang="ru-RU" i="1" dirty="0" err="1" smtClean="0"/>
              <a:t>пластмаси</a:t>
            </a:r>
            <a:r>
              <a:rPr lang="ru-RU" i="1" dirty="0" smtClean="0"/>
              <a:t> (</a:t>
            </a:r>
            <a:r>
              <a:rPr lang="ru-RU" i="1" dirty="0" err="1" smtClean="0"/>
              <a:t>еластомери</a:t>
            </a:r>
            <a:r>
              <a:rPr lang="ru-RU" i="1" dirty="0" smtClean="0"/>
              <a:t>)</a:t>
            </a:r>
            <a:r>
              <a:rPr lang="ru-RU" dirty="0" smtClean="0"/>
              <a:t> — </a:t>
            </a:r>
            <a:r>
              <a:rPr lang="ru-RU" dirty="0" err="1" smtClean="0"/>
              <a:t>матеріал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розширюватися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стискатися</a:t>
            </a:r>
            <a:r>
              <a:rPr lang="ru-RU" dirty="0" smtClean="0"/>
              <a:t>, </a:t>
            </a:r>
            <a:r>
              <a:rPr lang="ru-RU" dirty="0" err="1" smtClean="0"/>
              <a:t>суттєво</a:t>
            </a:r>
            <a:r>
              <a:rPr lang="ru-RU" dirty="0" smtClean="0"/>
              <a:t> </a:t>
            </a:r>
            <a:r>
              <a:rPr lang="ru-RU" dirty="0" err="1" smtClean="0"/>
              <a:t>змінюючи</a:t>
            </a:r>
            <a:r>
              <a:rPr lang="ru-RU" dirty="0" smtClean="0"/>
              <a:t> свою форму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прикладання</a:t>
            </a:r>
            <a:r>
              <a:rPr lang="ru-RU" dirty="0" smtClean="0"/>
              <a:t> </a:t>
            </a:r>
            <a:r>
              <a:rPr lang="ru-RU" dirty="0" err="1" smtClean="0"/>
              <a:t>зусиль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здатний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пружних</a:t>
            </a:r>
            <a:r>
              <a:rPr lang="ru-RU" dirty="0" smtClean="0"/>
              <a:t> сил </a:t>
            </a:r>
            <a:r>
              <a:rPr lang="ru-RU" dirty="0" err="1" smtClean="0"/>
              <a:t>повертатись</a:t>
            </a:r>
            <a:r>
              <a:rPr lang="ru-RU" dirty="0" smtClean="0"/>
              <a:t> до </a:t>
            </a:r>
            <a:r>
              <a:rPr lang="ru-RU" dirty="0" err="1" smtClean="0"/>
              <a:t>попередньої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. </a:t>
            </a:r>
            <a:r>
              <a:rPr lang="ru-RU" dirty="0" err="1" smtClean="0"/>
              <a:t>Еластомери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замінили</a:t>
            </a:r>
            <a:r>
              <a:rPr lang="ru-RU" dirty="0" smtClean="0"/>
              <a:t> </a:t>
            </a:r>
            <a:r>
              <a:rPr lang="ru-RU" dirty="0" err="1" smtClean="0"/>
              <a:t>гумові</a:t>
            </a:r>
            <a:r>
              <a:rPr lang="ru-RU" dirty="0" smtClean="0"/>
              <a:t> </a:t>
            </a:r>
            <a:r>
              <a:rPr lang="ru-RU" dirty="0" err="1" smtClean="0"/>
              <a:t>еластомери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 природного </a:t>
            </a:r>
            <a:r>
              <a:rPr lang="ru-RU" dirty="0" err="1" smtClean="0"/>
              <a:t>походження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знайшли</a:t>
            </a:r>
            <a:r>
              <a:rPr lang="ru-RU" dirty="0" smtClean="0"/>
              <a:t> низку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застосувань</a:t>
            </a:r>
            <a:r>
              <a:rPr lang="ru-RU" dirty="0" smtClean="0"/>
              <a:t>, </a:t>
            </a:r>
            <a:r>
              <a:rPr lang="ru-RU" dirty="0" err="1" smtClean="0"/>
              <a:t>недоступних</a:t>
            </a:r>
            <a:r>
              <a:rPr lang="ru-RU" dirty="0" smtClean="0"/>
              <a:t> для </a:t>
            </a:r>
            <a:r>
              <a:rPr lang="ru-RU" dirty="0" err="1" smtClean="0"/>
              <a:t>звичайної</a:t>
            </a:r>
            <a:r>
              <a:rPr lang="ru-RU" dirty="0" smtClean="0"/>
              <a:t> </a:t>
            </a:r>
            <a:r>
              <a:rPr lang="ru-RU" dirty="0" err="1" smtClean="0"/>
              <a:t>гуми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8249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Еластомери</a:t>
            </a:r>
            <a:r>
              <a:rPr lang="ru-RU" dirty="0" smtClean="0"/>
              <a:t>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у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пластмас</a:t>
            </a:r>
            <a:r>
              <a:rPr lang="ru-RU" dirty="0" smtClean="0"/>
              <a:t> </a:t>
            </a:r>
            <a:r>
              <a:rPr lang="ru-RU" dirty="0" err="1" smtClean="0"/>
              <a:t>найчастіше</a:t>
            </a:r>
            <a:r>
              <a:rPr lang="ru-RU" dirty="0" smtClean="0"/>
              <a:t> як </a:t>
            </a:r>
            <a:r>
              <a:rPr lang="ru-RU" dirty="0" err="1" smtClean="0"/>
              <a:t>високомолекулярні</a:t>
            </a:r>
            <a:r>
              <a:rPr lang="ru-RU" dirty="0" smtClean="0"/>
              <a:t> </a:t>
            </a:r>
            <a:r>
              <a:rPr lang="ru-RU" dirty="0" err="1" smtClean="0"/>
              <a:t>пластифікатори</a:t>
            </a:r>
            <a:r>
              <a:rPr lang="ru-RU" dirty="0" smtClean="0"/>
              <a:t> для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крихкості</a:t>
            </a:r>
            <a:r>
              <a:rPr lang="ru-RU" dirty="0" smtClean="0"/>
              <a:t> </a:t>
            </a:r>
            <a:r>
              <a:rPr lang="ru-RU" dirty="0" err="1" smtClean="0"/>
              <a:t>склоподібних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кристалічних</a:t>
            </a:r>
            <a:r>
              <a:rPr lang="ru-RU" dirty="0" smtClean="0"/>
              <a:t> </a:t>
            </a:r>
            <a:r>
              <a:rPr lang="ru-RU" dirty="0" err="1" smtClean="0"/>
              <a:t>полімерів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38249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b="1" dirty="0" err="1"/>
              <a:t>Застосування</a:t>
            </a:r>
            <a:r>
              <a:rPr lang="ru-RU" b="1" dirty="0"/>
              <a:t> </a:t>
            </a:r>
            <a:r>
              <a:rPr lang="ru-RU" b="1" dirty="0" err="1"/>
              <a:t>пластмас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третин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пластмас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масові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: </a:t>
            </a:r>
            <a:r>
              <a:rPr lang="ru-RU" dirty="0" err="1"/>
              <a:t>поліетилен</a:t>
            </a:r>
            <a:r>
              <a:rPr lang="ru-RU" dirty="0"/>
              <a:t>, </a:t>
            </a:r>
            <a:r>
              <a:rPr lang="ru-RU" dirty="0" err="1"/>
              <a:t>полівінілхлорид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полістирол</a:t>
            </a:r>
            <a:r>
              <a:rPr lang="ru-RU" dirty="0"/>
              <a:t>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 </a:t>
            </a:r>
            <a:r>
              <a:rPr lang="ru-RU" dirty="0" err="1"/>
              <a:t>будівництво</a:t>
            </a:r>
            <a:r>
              <a:rPr lang="ru-RU" dirty="0"/>
              <a:t>, упаковка, 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машинобудування</a:t>
            </a:r>
            <a:r>
              <a:rPr lang="ru-RU" dirty="0"/>
              <a:t>, </a:t>
            </a:r>
            <a:r>
              <a:rPr lang="ru-RU" dirty="0" err="1"/>
              <a:t>електротехніка</a:t>
            </a:r>
            <a:r>
              <a:rPr lang="ru-RU" dirty="0"/>
              <a:t>, транспорт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image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581128"/>
            <a:ext cx="2911599" cy="2276872"/>
          </a:xfrm>
          <a:prstGeom prst="rect">
            <a:avLst/>
          </a:prstGeom>
        </p:spPr>
      </p:pic>
      <p:pic>
        <p:nvPicPr>
          <p:cNvPr id="9" name="Рисунок 8" descr="trpl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581128"/>
            <a:ext cx="3635896" cy="2276872"/>
          </a:xfrm>
          <a:prstGeom prst="rect">
            <a:avLst/>
          </a:prstGeom>
        </p:spPr>
      </p:pic>
      <p:pic>
        <p:nvPicPr>
          <p:cNvPr id="10" name="Рисунок 9" descr="10792-500x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581128"/>
            <a:ext cx="2627784" cy="2276872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8249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Синтетичний</a:t>
            </a:r>
            <a:r>
              <a:rPr lang="ru-RU" b="1" dirty="0"/>
              <a:t> каучук</a:t>
            </a:r>
            <a:r>
              <a:rPr lang="ru-RU" dirty="0"/>
              <a:t> - </a:t>
            </a:r>
            <a:r>
              <a:rPr lang="ru-RU" dirty="0" err="1"/>
              <a:t>вихідною</a:t>
            </a:r>
            <a:r>
              <a:rPr lang="ru-RU" dirty="0"/>
              <a:t> </a:t>
            </a:r>
            <a:r>
              <a:rPr lang="ru-RU" dirty="0" err="1"/>
              <a:t>речовиною</a:t>
            </a:r>
            <a:r>
              <a:rPr lang="ru-RU" dirty="0"/>
              <a:t> для </a:t>
            </a:r>
            <a:r>
              <a:rPr lang="ru-RU" dirty="0" err="1"/>
              <a:t>одержання</a:t>
            </a:r>
            <a:r>
              <a:rPr lang="ru-RU" dirty="0"/>
              <a:t> штучного каучуку за способом С. В. </a:t>
            </a:r>
            <a:r>
              <a:rPr lang="ru-RU" dirty="0" err="1"/>
              <a:t>Лебедєва</a:t>
            </a:r>
            <a:r>
              <a:rPr lang="ru-RU" dirty="0"/>
              <a:t> служить </a:t>
            </a:r>
            <a:r>
              <a:rPr lang="ru-RU" dirty="0" err="1"/>
              <a:t>ненасичений</a:t>
            </a:r>
            <a:r>
              <a:rPr lang="ru-RU" dirty="0"/>
              <a:t> </a:t>
            </a:r>
            <a:r>
              <a:rPr lang="ru-RU" dirty="0" err="1"/>
              <a:t>вуглеводень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подвійними</a:t>
            </a:r>
            <a:r>
              <a:rPr lang="ru-RU" dirty="0"/>
              <a:t> </a:t>
            </a:r>
            <a:r>
              <a:rPr lang="ru-RU" dirty="0" err="1"/>
              <a:t>зв'язками</a:t>
            </a:r>
            <a:r>
              <a:rPr lang="ru-RU" dirty="0"/>
              <a:t> </a:t>
            </a:r>
            <a:r>
              <a:rPr lang="ru-RU" dirty="0" err="1"/>
              <a:t>бутадієн</a:t>
            </a:r>
            <a:r>
              <a:rPr lang="ru-RU" dirty="0"/>
              <a:t>(</a:t>
            </a:r>
            <a:r>
              <a:rPr lang="ru-RU" dirty="0" err="1"/>
              <a:t>дивініл</a:t>
            </a:r>
            <a:r>
              <a:rPr lang="ru-RU" dirty="0"/>
              <a:t>) </a:t>
            </a:r>
            <a:r>
              <a:rPr lang="en-US" dirty="0"/>
              <a:t>CH</a:t>
            </a:r>
            <a:r>
              <a:rPr lang="en-US" baseline="-25000" dirty="0"/>
              <a:t>2</a:t>
            </a:r>
            <a:r>
              <a:rPr lang="en-US" dirty="0"/>
              <a:t>=CH—CH=CH</a:t>
            </a:r>
            <a:r>
              <a:rPr lang="en-US" baseline="-25000" dirty="0"/>
              <a:t>2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интетический каучук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8249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Сирий</a:t>
            </a:r>
            <a:r>
              <a:rPr lang="ru-RU" dirty="0"/>
              <a:t> каучук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низьку</a:t>
            </a:r>
            <a:r>
              <a:rPr lang="ru-RU" dirty="0"/>
              <a:t> </a:t>
            </a:r>
            <a:r>
              <a:rPr lang="ru-RU" dirty="0" err="1"/>
              <a:t>міцність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липкий, особливо при </a:t>
            </a:r>
            <a:r>
              <a:rPr lang="ru-RU" dirty="0" err="1"/>
              <a:t>нагріванні</a:t>
            </a:r>
            <a:r>
              <a:rPr lang="ru-RU" dirty="0"/>
              <a:t>, а на </a:t>
            </a:r>
            <a:r>
              <a:rPr lang="ru-RU" dirty="0" err="1"/>
              <a:t>морозі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твердим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ламким</a:t>
            </a:r>
            <a:r>
              <a:rPr lang="ru-RU" dirty="0"/>
              <a:t>. Тому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у сирому </a:t>
            </a:r>
            <a:r>
              <a:rPr lang="ru-RU" dirty="0" err="1"/>
              <a:t>вигляді</a:t>
            </a:r>
            <a:r>
              <a:rPr lang="ru-RU" dirty="0"/>
              <a:t> каучук </a:t>
            </a:r>
            <a:r>
              <a:rPr lang="ru-RU" dirty="0" err="1"/>
              <a:t>непридатний</a:t>
            </a:r>
            <a:r>
              <a:rPr lang="ru-RU" dirty="0"/>
              <a:t>.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цінні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каучук </a:t>
            </a:r>
            <a:r>
              <a:rPr lang="ru-RU" dirty="0" err="1"/>
              <a:t>набуває</a:t>
            </a:r>
            <a:r>
              <a:rPr lang="ru-RU" dirty="0"/>
              <a:t> при </a:t>
            </a:r>
            <a:r>
              <a:rPr lang="ru-RU" dirty="0" err="1"/>
              <a:t>вулканізації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при</a:t>
            </a:r>
            <a:r>
              <a:rPr lang="ru-RU" dirty="0"/>
              <a:t> </a:t>
            </a:r>
            <a:r>
              <a:rPr lang="ru-RU" dirty="0" err="1"/>
              <a:t>нагріванні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сіркою</a:t>
            </a:r>
            <a:r>
              <a:rPr lang="ru-RU" dirty="0"/>
              <a:t>. </a:t>
            </a:r>
            <a:r>
              <a:rPr lang="ru-RU" dirty="0" err="1"/>
              <a:t>Вулканізований</a:t>
            </a:r>
            <a:r>
              <a:rPr lang="ru-RU" dirty="0"/>
              <a:t> каучук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гумою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8249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889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Гума</a:t>
            </a:r>
            <a:br>
              <a:rPr lang="uk-UA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dirty="0" smtClean="0"/>
              <a:t>    </a:t>
            </a:r>
            <a:r>
              <a:rPr lang="vi-VN" sz="2800" b="1" dirty="0" smtClean="0"/>
              <a:t>Ґу́ма</a:t>
            </a:r>
            <a:r>
              <a:rPr lang="vi-VN" sz="2800" dirty="0"/>
              <a:t> — продукт вулканізації композицій на основі </a:t>
            </a:r>
            <a:r>
              <a:rPr lang="vi-VN" sz="2800" dirty="0" smtClean="0"/>
              <a:t>каучуку; </a:t>
            </a:r>
            <a:r>
              <a:rPr lang="vi-VN" sz="2800" dirty="0"/>
              <a:t>матеріал, необхідний для виробництва різноманітних виробів — від автомобільних шин до хірургічних рукавичок. Головна перевага гуми — її </a:t>
            </a:r>
            <a:r>
              <a:rPr lang="vi-VN" sz="2800" u="sng" dirty="0"/>
              <a:t>еластичність</a:t>
            </a:r>
            <a:r>
              <a:rPr lang="vi-VN" sz="2800" dirty="0" smtClean="0"/>
              <a:t>.</a:t>
            </a:r>
            <a:endParaRPr lang="uk-UA" sz="2800" dirty="0" smtClean="0"/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Рисунок 3" descr="410733773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501008"/>
            <a:ext cx="4860032" cy="3356992"/>
          </a:xfrm>
          <a:prstGeom prst="rect">
            <a:avLst/>
          </a:prstGeom>
        </p:spPr>
      </p:pic>
      <p:pic>
        <p:nvPicPr>
          <p:cNvPr id="5" name="Рисунок 4" descr="1286951364_25051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1008"/>
            <a:ext cx="4283968" cy="335699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8249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/>
              <a:t>Збір</a:t>
            </a:r>
            <a:r>
              <a:rPr lang="ru-RU" b="0" dirty="0"/>
              <a:t> натурального (природного)латексу </a:t>
            </a:r>
            <a:br>
              <a:rPr lang="ru-RU" b="0" dirty="0"/>
            </a:br>
            <a:r>
              <a:rPr lang="ru-RU" b="0" dirty="0" smtClean="0"/>
              <a:t>(</a:t>
            </a:r>
            <a:r>
              <a:rPr lang="ru-RU" b="0" dirty="0" err="1" smtClean="0"/>
              <a:t>підсочка</a:t>
            </a:r>
            <a:r>
              <a:rPr lang="ru-RU" b="0" dirty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273050"/>
            <a:ext cx="5472608" cy="5853113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err="1" smtClean="0"/>
              <a:t>Натуральну</a:t>
            </a:r>
            <a:r>
              <a:rPr lang="ru-RU" dirty="0" smtClean="0"/>
              <a:t> </a:t>
            </a:r>
            <a:r>
              <a:rPr lang="ru-RU" dirty="0" err="1" smtClean="0"/>
              <a:t>гуму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особливої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 —латексу,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одержують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соку </a:t>
            </a:r>
          </a:p>
          <a:p>
            <a:pPr algn="ctr">
              <a:buNone/>
            </a:pPr>
            <a:r>
              <a:rPr lang="ru-RU" dirty="0" smtClean="0"/>
              <a:t>каучукового дерева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450px-Latex_dripp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84784"/>
            <a:ext cx="3491880" cy="486916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38249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Застосування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ru-RU" dirty="0" err="1" smtClean="0"/>
              <a:t>Понад</a:t>
            </a:r>
            <a:r>
              <a:rPr lang="ru-RU" dirty="0" smtClean="0"/>
              <a:t> половину </a:t>
            </a:r>
            <a:r>
              <a:rPr lang="ru-RU" dirty="0" err="1" smtClean="0"/>
              <a:t>виробленої</a:t>
            </a:r>
            <a:r>
              <a:rPr lang="ru-RU" dirty="0" smtClean="0"/>
              <a:t> </a:t>
            </a:r>
            <a:r>
              <a:rPr lang="ru-RU" dirty="0" err="1" smtClean="0"/>
              <a:t>гуми</a:t>
            </a:r>
            <a:r>
              <a:rPr lang="ru-RU" dirty="0" smtClean="0"/>
              <a:t> </a:t>
            </a:r>
            <a:r>
              <a:rPr lang="ru-RU" dirty="0" err="1" smtClean="0"/>
              <a:t>витрачають</a:t>
            </a:r>
            <a:r>
              <a:rPr lang="ru-RU" dirty="0" smtClean="0"/>
              <a:t> на </a:t>
            </a:r>
            <a:r>
              <a:rPr lang="ru-RU" dirty="0" err="1" smtClean="0"/>
              <a:t>автомобільні</a:t>
            </a:r>
            <a:r>
              <a:rPr lang="ru-RU" dirty="0" smtClean="0"/>
              <a:t> </a:t>
            </a:r>
            <a:r>
              <a:rPr lang="ru-RU" dirty="0" err="1" smtClean="0"/>
              <a:t>шини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шин,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гуми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взуття</a:t>
            </a:r>
            <a:r>
              <a:rPr lang="ru-RU" dirty="0" smtClean="0"/>
              <a:t>, </a:t>
            </a:r>
            <a:r>
              <a:rPr lang="ru-RU" dirty="0" err="1" smtClean="0"/>
              <a:t>одяг</a:t>
            </a:r>
            <a:r>
              <a:rPr lang="ru-RU" dirty="0" smtClean="0"/>
              <a:t>, рукавички, труби, </a:t>
            </a:r>
            <a:r>
              <a:rPr lang="ru-RU" dirty="0" err="1" smtClean="0"/>
              <a:t>ластики,тенісні</a:t>
            </a:r>
            <a:r>
              <a:rPr lang="ru-RU" dirty="0" smtClean="0"/>
              <a:t> </a:t>
            </a:r>
            <a:r>
              <a:rPr lang="ru-RU" dirty="0" err="1" smtClean="0"/>
              <a:t>м'ячі</a:t>
            </a:r>
            <a:r>
              <a:rPr lang="ru-RU" dirty="0" smtClean="0"/>
              <a:t> , прокладки </a:t>
            </a:r>
            <a:r>
              <a:rPr lang="ru-RU" dirty="0" err="1" smtClean="0"/>
              <a:t>клапанів</a:t>
            </a:r>
            <a:r>
              <a:rPr lang="ru-RU" dirty="0" smtClean="0"/>
              <a:t> для </a:t>
            </a:r>
            <a:r>
              <a:rPr lang="ru-RU" dirty="0" err="1" smtClean="0"/>
              <a:t>герметизації</a:t>
            </a:r>
            <a:r>
              <a:rPr lang="ru-RU" dirty="0" smtClean="0"/>
              <a:t> </a:t>
            </a:r>
            <a:r>
              <a:rPr lang="ru-RU" dirty="0" err="1" smtClean="0"/>
              <a:t>трубопроводів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двигунів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Рисунок 6" descr="787px-Handschoenen-rubber08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7072"/>
            <a:ext cx="4572000" cy="24208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75656" y="6488668"/>
            <a:ext cx="1881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Гумові</a:t>
            </a:r>
            <a:r>
              <a:rPr lang="ru-RU" dirty="0" smtClean="0"/>
              <a:t> рукавички</a:t>
            </a:r>
            <a:endParaRPr lang="ru-RU" dirty="0"/>
          </a:p>
        </p:txBody>
      </p:sp>
      <p:pic>
        <p:nvPicPr>
          <p:cNvPr id="9" name="Рисунок 8" descr="800px-Pelikan_Radiergumm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029075"/>
            <a:ext cx="4644008" cy="24962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940152" y="6488668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Гумка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9573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hlinkClick r:id="rId3"/>
              </a:rPr>
              <a:t>http://www.youtube.com/watch?v=kGBj5IZP6Zg</a:t>
            </a:r>
            <a:endParaRPr lang="uk-UA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hlinkClick r:id="rId4"/>
              </a:rPr>
              <a:t>http://uk.wikipedia.org/wiki/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hlinkClick r:id="rId4"/>
              </a:rPr>
              <a:t>Пластмаса</a:t>
            </a:r>
            <a:endParaRPr lang="ru-RU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hlinkClick r:id="rId5"/>
              </a:rPr>
              <a:t>http://uk.wikipedia.org/wiki/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hlinkClick r:id="rId5"/>
              </a:rPr>
              <a:t>Синтетичний_каучук</a:t>
            </a:r>
            <a:endParaRPr lang="ru-RU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hlinkClick r:id="rId6"/>
              </a:rPr>
              <a:t>http://ua-referat.com/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hlinkClick r:id="rId6"/>
              </a:rPr>
              <a:t>Пластмаси</a:t>
            </a:r>
            <a:endParaRPr lang="ru-RU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hlinkClick r:id="rId7"/>
              </a:rPr>
              <a:t>http://uk.wikipedia.org/wiki/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hlinkClick r:id="rId7"/>
              </a:rPr>
              <a:t>Гума</a:t>
            </a:r>
            <a:endParaRPr lang="ru-RU" dirty="0" smtClean="0">
              <a:solidFill>
                <a:schemeClr val="bg2">
                  <a:lumMod val="9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38249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smtClean="0"/>
              <a:t>План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uk-UA" dirty="0" smtClean="0"/>
              <a:t> Пластмаси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smtClean="0"/>
              <a:t>пластмас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Термопласти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Поліетилен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err="1" smtClean="0"/>
              <a:t>Реактопласти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err="1" smtClean="0"/>
              <a:t>Еластомери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пластмас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err="1" smtClean="0"/>
              <a:t>Синтетичний</a:t>
            </a:r>
            <a:r>
              <a:rPr lang="ru-RU" dirty="0" smtClean="0"/>
              <a:t> каучук 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Гума</a:t>
            </a:r>
            <a:endParaRPr lang="uk-UA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8249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Пластмаси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ru-RU" b="1" dirty="0" err="1"/>
              <a:t>Пласти́чна</a:t>
            </a:r>
            <a:r>
              <a:rPr lang="ru-RU" b="1" dirty="0"/>
              <a:t> </a:t>
            </a:r>
            <a:r>
              <a:rPr lang="ru-RU" b="1" dirty="0" err="1"/>
              <a:t>ма́са</a:t>
            </a:r>
            <a:r>
              <a:rPr lang="ru-RU" dirty="0"/>
              <a:t> (</a:t>
            </a:r>
            <a:r>
              <a:rPr lang="ru-RU" i="1" dirty="0" err="1"/>
              <a:t>пластмаса</a:t>
            </a:r>
            <a:r>
              <a:rPr lang="ru-RU" dirty="0"/>
              <a:t>) — штучно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синтетичних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 </a:t>
            </a:r>
            <a:r>
              <a:rPr lang="ru-RU" dirty="0" err="1" smtClean="0"/>
              <a:t>полімерів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Сировиною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 smtClean="0"/>
              <a:t>полімерів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нафта,природний</a:t>
            </a:r>
            <a:r>
              <a:rPr lang="ru-RU" dirty="0" smtClean="0"/>
              <a:t> газ, </a:t>
            </a:r>
            <a:r>
              <a:rPr lang="ru-RU" dirty="0" err="1" smtClean="0"/>
              <a:t>кам'яне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/>
              <a:t> </a:t>
            </a:r>
            <a:r>
              <a:rPr lang="ru-RU" dirty="0" smtClean="0"/>
              <a:t>   </a:t>
            </a:r>
            <a:r>
              <a:rPr lang="ru-RU" dirty="0" err="1" smtClean="0"/>
              <a:t>сланці</a:t>
            </a:r>
            <a:r>
              <a:rPr lang="ru-RU" dirty="0"/>
              <a:t>.</a:t>
            </a:r>
          </a:p>
        </p:txBody>
      </p:sp>
      <p:pic>
        <p:nvPicPr>
          <p:cNvPr id="8" name="Рисунок 7" descr="di7i8uJe5x978604enCm8dBiqr5Ym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52936"/>
            <a:ext cx="8208912" cy="3672408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lastic_household_ite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309320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621166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Предмети</a:t>
            </a:r>
            <a:r>
              <a:rPr lang="ru-RU" sz="2400" dirty="0"/>
              <a:t> </a:t>
            </a:r>
            <a:r>
              <a:rPr lang="ru-RU" sz="2400" dirty="0" err="1"/>
              <a:t>побуту</a:t>
            </a:r>
            <a:r>
              <a:rPr lang="ru-RU" sz="2400" dirty="0"/>
              <a:t>, </a:t>
            </a:r>
            <a:r>
              <a:rPr lang="ru-RU" sz="2400" dirty="0" err="1"/>
              <a:t>повністю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частково</a:t>
            </a:r>
            <a:r>
              <a:rPr lang="ru-RU" sz="2400" dirty="0"/>
              <a:t> </a:t>
            </a:r>
            <a:r>
              <a:rPr lang="ru-RU" sz="2400" dirty="0" err="1"/>
              <a:t>виготовлені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пластмаси</a:t>
            </a:r>
            <a:endParaRPr lang="ru-RU" sz="24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8249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пластмас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Мала</a:t>
            </a:r>
            <a:r>
              <a:rPr lang="ru-RU" dirty="0"/>
              <a:t> </a:t>
            </a:r>
            <a:r>
              <a:rPr lang="ru-RU" dirty="0" err="1" smtClean="0"/>
              <a:t>густина</a:t>
            </a:r>
            <a:r>
              <a:rPr lang="ru-RU" dirty="0"/>
              <a:t> (0,85—1,8 г/см³),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зменшує</a:t>
            </a:r>
            <a:r>
              <a:rPr lang="ru-RU" dirty="0" smtClean="0"/>
              <a:t> </a:t>
            </a:r>
            <a:r>
              <a:rPr lang="ru-RU" dirty="0" err="1" smtClean="0"/>
              <a:t>масу</a:t>
            </a:r>
            <a:r>
              <a:rPr lang="ru-RU" dirty="0" smtClean="0"/>
              <a:t> деталей.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Висока</a:t>
            </a:r>
            <a:r>
              <a:rPr lang="ru-RU" dirty="0"/>
              <a:t> </a:t>
            </a:r>
            <a:r>
              <a:rPr lang="ru-RU" dirty="0" err="1"/>
              <a:t>корозійна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 </a:t>
            </a:r>
            <a:r>
              <a:rPr lang="ru-RU" dirty="0" smtClean="0"/>
              <a:t>. </a:t>
            </a:r>
          </a:p>
          <a:p>
            <a:r>
              <a:rPr lang="ru-RU" dirty="0"/>
              <a:t> </a:t>
            </a:r>
            <a:r>
              <a:rPr lang="ru-RU" dirty="0" err="1" smtClean="0"/>
              <a:t>Гарні</a:t>
            </a:r>
            <a:r>
              <a:rPr lang="ru-RU" dirty="0" smtClean="0"/>
              <a:t> </a:t>
            </a:r>
            <a:r>
              <a:rPr lang="ru-RU" dirty="0" err="1" smtClean="0"/>
              <a:t>антифрикційні</a:t>
            </a:r>
            <a:r>
              <a:rPr lang="ru-RU" dirty="0"/>
              <a:t> характеристики .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Високий</a:t>
            </a:r>
            <a:r>
              <a:rPr lang="ru-RU" dirty="0"/>
              <a:t> 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 smtClean="0"/>
              <a:t>тертя</a:t>
            </a:r>
            <a:r>
              <a:rPr lang="ru-RU" dirty="0" smtClean="0"/>
              <a:t>. </a:t>
            </a:r>
          </a:p>
          <a:p>
            <a:r>
              <a:rPr lang="ru-RU" dirty="0" err="1"/>
              <a:t>В</a:t>
            </a:r>
            <a:r>
              <a:rPr lang="ru-RU" dirty="0" err="1" smtClean="0"/>
              <a:t>исокі</a:t>
            </a:r>
            <a:r>
              <a:rPr lang="ru-RU" dirty="0"/>
              <a:t> </a:t>
            </a:r>
            <a:r>
              <a:rPr lang="ru-RU" dirty="0" err="1"/>
              <a:t>електроізоляційні</a:t>
            </a:r>
            <a:r>
              <a:rPr lang="ru-RU" dirty="0"/>
              <a:t> та </a:t>
            </a:r>
            <a:r>
              <a:rPr lang="ru-RU" dirty="0" err="1"/>
              <a:t>теплоізоляційні</a:t>
            </a:r>
            <a:r>
              <a:rPr lang="ru-RU" dirty="0"/>
              <a:t> </a:t>
            </a:r>
            <a:r>
              <a:rPr lang="ru-RU" dirty="0" smtClean="0"/>
              <a:t>характеристики</a:t>
            </a:r>
            <a:r>
              <a:rPr lang="ru-RU" dirty="0"/>
              <a:t>.</a:t>
            </a:r>
            <a:r>
              <a:rPr lang="ru-RU" dirty="0" smtClean="0"/>
              <a:t> </a:t>
            </a:r>
          </a:p>
          <a:p>
            <a:r>
              <a:rPr lang="ru-RU" dirty="0"/>
              <a:t>В</a:t>
            </a:r>
            <a:r>
              <a:rPr lang="ru-RU" dirty="0" smtClean="0"/>
              <a:t>елика </a:t>
            </a:r>
            <a:r>
              <a:rPr lang="ru-RU" dirty="0" err="1" smtClean="0"/>
              <a:t>прозорість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" name="Рисунок 6" descr="230151-22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8064896" cy="5904656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8249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314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293096"/>
            <a:ext cx="3635896" cy="25649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Властиво</a:t>
            </a:r>
            <a:r>
              <a:rPr lang="uk-UA" dirty="0" err="1" smtClean="0"/>
              <a:t>сті</a:t>
            </a:r>
            <a:r>
              <a:rPr lang="uk-UA" dirty="0" smtClean="0"/>
              <a:t> пластмас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невисока</a:t>
            </a:r>
            <a:r>
              <a:rPr lang="ru-RU" dirty="0"/>
              <a:t> </a:t>
            </a:r>
            <a:r>
              <a:rPr lang="ru-RU" dirty="0" err="1" smtClean="0"/>
              <a:t>міцність</a:t>
            </a:r>
            <a:endParaRPr lang="ru-RU" dirty="0" smtClean="0"/>
          </a:p>
          <a:p>
            <a:r>
              <a:rPr lang="ru-RU" dirty="0"/>
              <a:t> </a:t>
            </a:r>
            <a:r>
              <a:rPr lang="ru-RU" dirty="0" err="1"/>
              <a:t>твердість</a:t>
            </a:r>
            <a:r>
              <a:rPr lang="ru-RU" dirty="0"/>
              <a:t> 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 err="1"/>
              <a:t>механічна</a:t>
            </a:r>
            <a:r>
              <a:rPr lang="ru-RU" dirty="0"/>
              <a:t> </a:t>
            </a:r>
            <a:r>
              <a:rPr lang="ru-RU" dirty="0" err="1" smtClean="0"/>
              <a:t>жорсткість</a:t>
            </a:r>
            <a:endParaRPr lang="ru-RU" dirty="0" smtClean="0"/>
          </a:p>
          <a:p>
            <a:r>
              <a:rPr lang="ru-RU" dirty="0" err="1" smtClean="0"/>
              <a:t>значна</a:t>
            </a:r>
            <a:r>
              <a:rPr lang="ru-RU" dirty="0"/>
              <a:t> </a:t>
            </a:r>
            <a:r>
              <a:rPr lang="ru-RU" dirty="0" err="1" smtClean="0"/>
              <a:t>повзучість</a:t>
            </a:r>
            <a:r>
              <a:rPr lang="ru-RU" dirty="0"/>
              <a:t>.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низька</a:t>
            </a:r>
            <a:r>
              <a:rPr lang="ru-RU" dirty="0"/>
              <a:t> </a:t>
            </a:r>
            <a:r>
              <a:rPr lang="ru-RU" dirty="0" err="1"/>
              <a:t>теплостійкість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err="1" smtClean="0"/>
              <a:t>низька</a:t>
            </a:r>
            <a:r>
              <a:rPr lang="ru-RU" dirty="0"/>
              <a:t> </a:t>
            </a:r>
            <a:r>
              <a:rPr lang="ru-RU" dirty="0" err="1" smtClean="0"/>
              <a:t>теплопровідність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схильність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старіння</a:t>
            </a:r>
            <a:r>
              <a:rPr lang="ru-RU" dirty="0"/>
              <a:t> </a:t>
            </a:r>
          </a:p>
        </p:txBody>
      </p:sp>
      <p:pic>
        <p:nvPicPr>
          <p:cNvPr id="6" name="Рисунок 5" descr="4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628800"/>
            <a:ext cx="2771800" cy="3169136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38249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Класифікація</a:t>
            </a:r>
            <a:r>
              <a:rPr lang="ru-RU" dirty="0" smtClean="0"/>
              <a:t> </a:t>
            </a:r>
            <a:r>
              <a:rPr lang="ru-RU" dirty="0" err="1" smtClean="0"/>
              <a:t>пластмас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ru-RU" sz="2800" i="1" dirty="0" err="1"/>
              <a:t>Термопластичні</a:t>
            </a:r>
            <a:r>
              <a:rPr lang="ru-RU" sz="2800" i="1" dirty="0"/>
              <a:t> </a:t>
            </a:r>
            <a:r>
              <a:rPr lang="ru-RU" sz="2800" i="1" dirty="0" err="1"/>
              <a:t>пластмаси</a:t>
            </a:r>
            <a:r>
              <a:rPr lang="ru-RU" sz="2800" i="1" dirty="0"/>
              <a:t> (</a:t>
            </a:r>
            <a:r>
              <a:rPr lang="ru-RU" sz="2800" i="1" dirty="0" err="1"/>
              <a:t>термопласти</a:t>
            </a:r>
            <a:r>
              <a:rPr lang="ru-RU" sz="2800" i="1" dirty="0"/>
              <a:t>)</a:t>
            </a:r>
            <a:r>
              <a:rPr lang="ru-RU" sz="2800" dirty="0"/>
              <a:t> —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пластмаси</a:t>
            </a:r>
            <a:r>
              <a:rPr lang="ru-RU" sz="2800" dirty="0"/>
              <a:t> на </a:t>
            </a:r>
            <a:r>
              <a:rPr lang="ru-RU" sz="2800" dirty="0" err="1"/>
              <a:t>основі</a:t>
            </a:r>
            <a:r>
              <a:rPr lang="ru-RU" sz="2800" dirty="0"/>
              <a:t> </a:t>
            </a:r>
            <a:r>
              <a:rPr lang="ru-RU" sz="2800" dirty="0" err="1"/>
              <a:t>термопластичних</a:t>
            </a:r>
            <a:r>
              <a:rPr lang="ru-RU" sz="2800" dirty="0"/>
              <a:t> </a:t>
            </a:r>
            <a:r>
              <a:rPr lang="ru-RU" sz="2800" dirty="0" err="1"/>
              <a:t>полімерів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нагріву</a:t>
            </a:r>
            <a:r>
              <a:rPr lang="ru-RU" sz="2800" dirty="0"/>
              <a:t> </a:t>
            </a:r>
            <a:r>
              <a:rPr lang="ru-RU" sz="2800" dirty="0" err="1"/>
              <a:t>розм'якшуються</a:t>
            </a:r>
            <a:r>
              <a:rPr lang="ru-RU" sz="2800" dirty="0"/>
              <a:t>, </a:t>
            </a:r>
            <a:r>
              <a:rPr lang="ru-RU" sz="2800" dirty="0" err="1"/>
              <a:t>переходять</a:t>
            </a:r>
            <a:r>
              <a:rPr lang="ru-RU" sz="2800" dirty="0"/>
              <a:t> у </a:t>
            </a:r>
            <a:r>
              <a:rPr lang="ru-RU" sz="2800" dirty="0" err="1"/>
              <a:t>в'язкотекучий</a:t>
            </a:r>
            <a:r>
              <a:rPr lang="ru-RU" sz="2800" dirty="0"/>
              <a:t> стан, а при </a:t>
            </a:r>
            <a:r>
              <a:rPr lang="ru-RU" sz="2800" dirty="0" err="1"/>
              <a:t>охолодженні</a:t>
            </a:r>
            <a:r>
              <a:rPr lang="ru-RU" sz="2800" dirty="0"/>
              <a:t> </a:t>
            </a:r>
            <a:r>
              <a:rPr lang="ru-RU" sz="2800" dirty="0" err="1"/>
              <a:t>тверднуть</a:t>
            </a:r>
            <a:r>
              <a:rPr lang="ru-RU" sz="2800" dirty="0"/>
              <a:t>,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цей</a:t>
            </a:r>
            <a:r>
              <a:rPr lang="ru-RU" sz="2800" dirty="0"/>
              <a:t> </a:t>
            </a:r>
            <a:r>
              <a:rPr lang="ru-RU" sz="2800" dirty="0" err="1"/>
              <a:t>процес</a:t>
            </a:r>
            <a:r>
              <a:rPr lang="ru-RU" sz="2800" dirty="0"/>
              <a:t> </a:t>
            </a:r>
            <a:r>
              <a:rPr lang="ru-RU" sz="2800" dirty="0" err="1"/>
              <a:t>повторюється</a:t>
            </a:r>
            <a:r>
              <a:rPr lang="ru-RU" sz="2800" dirty="0"/>
              <a:t> </a:t>
            </a:r>
            <a:r>
              <a:rPr lang="ru-RU" sz="2800" dirty="0" err="1"/>
              <a:t>при</a:t>
            </a:r>
            <a:r>
              <a:rPr lang="ru-RU" sz="2800" dirty="0"/>
              <a:t> повторному </a:t>
            </a:r>
            <a:r>
              <a:rPr lang="ru-RU" sz="2800" dirty="0" err="1"/>
              <a:t>нагріванні</a:t>
            </a:r>
            <a:r>
              <a:rPr lang="ru-RU" sz="2800" dirty="0"/>
              <a:t>. </a:t>
            </a:r>
            <a:r>
              <a:rPr lang="ru-RU" sz="2800" dirty="0" err="1"/>
              <a:t>Тобто</a:t>
            </a:r>
            <a:r>
              <a:rPr lang="ru-RU" sz="2800" dirty="0"/>
              <a:t> </a:t>
            </a:r>
            <a:r>
              <a:rPr lang="ru-RU" sz="2800" dirty="0" err="1"/>
              <a:t>такі</a:t>
            </a:r>
            <a:r>
              <a:rPr lang="ru-RU" sz="2800" dirty="0"/>
              <a:t> </a:t>
            </a:r>
            <a:r>
              <a:rPr lang="ru-RU" sz="2800" dirty="0" err="1"/>
              <a:t>пластмаси</a:t>
            </a:r>
            <a:r>
              <a:rPr lang="ru-RU" sz="2800" dirty="0"/>
              <a:t> </a:t>
            </a:r>
            <a:r>
              <a:rPr lang="ru-RU" sz="2800" dirty="0" err="1"/>
              <a:t>допускають</a:t>
            </a:r>
            <a:r>
              <a:rPr lang="ru-RU" sz="2800" dirty="0"/>
              <a:t> </a:t>
            </a:r>
            <a:r>
              <a:rPr lang="ru-RU" sz="2800" dirty="0" err="1"/>
              <a:t>повторну</a:t>
            </a:r>
            <a:r>
              <a:rPr lang="ru-RU" sz="2800" dirty="0"/>
              <a:t> </a:t>
            </a:r>
            <a:r>
              <a:rPr lang="ru-RU" sz="2800" dirty="0" err="1" smtClean="0"/>
              <a:t>переробку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568px-Sprudelkasten_fc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5712" y="3861048"/>
            <a:ext cx="4758288" cy="29969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Ящик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поліетилену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щільності</a:t>
            </a:r>
            <a:r>
              <a:rPr lang="ru-RU" dirty="0"/>
              <a:t> для </a:t>
            </a:r>
            <a:r>
              <a:rPr lang="ru-RU" dirty="0" err="1"/>
              <a:t>скляних</a:t>
            </a:r>
            <a:r>
              <a:rPr lang="ru-RU" dirty="0"/>
              <a:t> </a:t>
            </a:r>
            <a:r>
              <a:rPr lang="ru-RU" dirty="0" err="1"/>
              <a:t>пляшок</a:t>
            </a:r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38249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</a:t>
            </a:r>
            <a:r>
              <a:rPr lang="ru-RU" b="1" dirty="0" err="1" smtClean="0"/>
              <a:t>Поліетилен-</a:t>
            </a:r>
            <a:r>
              <a:rPr lang="ru-RU" dirty="0" err="1" smtClean="0"/>
              <a:t>полімер</a:t>
            </a:r>
            <a:r>
              <a:rPr lang="ru-RU" dirty="0" smtClean="0"/>
              <a:t> </a:t>
            </a:r>
            <a:r>
              <a:rPr lang="ru-RU" dirty="0" err="1" smtClean="0"/>
              <a:t>етилену</a:t>
            </a:r>
            <a:r>
              <a:rPr lang="ru-RU" dirty="0" smtClean="0"/>
              <a:t>, </a:t>
            </a:r>
            <a:r>
              <a:rPr lang="ru-RU" dirty="0" err="1" smtClean="0"/>
              <a:t>твердий</a:t>
            </a:r>
            <a:r>
              <a:rPr lang="ru-RU" dirty="0" smtClean="0"/>
              <a:t>, легкий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водостійкий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, </a:t>
            </a:r>
            <a:r>
              <a:rPr lang="ru-RU" dirty="0" err="1" smtClean="0"/>
              <a:t>гарний</a:t>
            </a:r>
            <a:r>
              <a:rPr lang="ru-RU" dirty="0" smtClean="0"/>
              <a:t> </a:t>
            </a:r>
            <a:r>
              <a:rPr lang="ru-RU" dirty="0" err="1" smtClean="0"/>
              <a:t>діелектрик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морозостійкістю</a:t>
            </a:r>
            <a:r>
              <a:rPr lang="ru-RU" dirty="0" smtClean="0"/>
              <a:t> (до — 60 °</a:t>
            </a:r>
            <a:r>
              <a:rPr lang="en-US" dirty="0" smtClean="0"/>
              <a:t>C), </a:t>
            </a:r>
            <a:r>
              <a:rPr lang="ru-RU" dirty="0" err="1" smtClean="0"/>
              <a:t>стійкий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агресивних</a:t>
            </a:r>
            <a:r>
              <a:rPr lang="ru-RU" dirty="0" smtClean="0"/>
              <a:t> </a:t>
            </a:r>
            <a:r>
              <a:rPr lang="ru-RU" dirty="0" err="1" smtClean="0"/>
              <a:t>середовищ</a:t>
            </a:r>
            <a:r>
              <a:rPr lang="ru-RU" dirty="0" smtClean="0"/>
              <a:t>.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кабелів</a:t>
            </a:r>
            <a:r>
              <a:rPr lang="ru-RU" dirty="0" smtClean="0"/>
              <a:t>, </a:t>
            </a:r>
            <a:r>
              <a:rPr lang="ru-RU" dirty="0" err="1" smtClean="0"/>
              <a:t>плівок</a:t>
            </a:r>
            <a:r>
              <a:rPr lang="ru-RU" dirty="0" smtClean="0"/>
              <a:t>, труб, </a:t>
            </a:r>
            <a:r>
              <a:rPr lang="ru-RU" dirty="0" err="1" smtClean="0"/>
              <a:t>ємностей</a:t>
            </a:r>
            <a:r>
              <a:rPr lang="ru-RU" dirty="0" smtClean="0"/>
              <a:t> </a:t>
            </a:r>
            <a:r>
              <a:rPr lang="ru-RU" dirty="0" err="1" smtClean="0"/>
              <a:t>технічного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побутового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Недоліки</a:t>
            </a:r>
            <a:r>
              <a:rPr lang="ru-RU" dirty="0" smtClean="0"/>
              <a:t>: </a:t>
            </a: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гранична</a:t>
            </a:r>
            <a:r>
              <a:rPr lang="ru-RU" dirty="0" smtClean="0"/>
              <a:t> температура </a:t>
            </a:r>
            <a:r>
              <a:rPr lang="ru-RU" dirty="0" err="1" smtClean="0"/>
              <a:t>експлуатації</a:t>
            </a:r>
            <a:r>
              <a:rPr lang="ru-RU" dirty="0" smtClean="0"/>
              <a:t>, </a:t>
            </a: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газопроникність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маслостійкість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Folie-printabila-pentru-decorarea-peretilor-Wall-Art-628M_35281_12433388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27_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04664"/>
            <a:ext cx="6096000" cy="4572000"/>
          </a:xfrm>
          <a:prstGeom prst="rect">
            <a:avLst/>
          </a:prstGeom>
        </p:spPr>
      </p:pic>
      <p:pic>
        <p:nvPicPr>
          <p:cNvPr id="6" name="Рисунок 5" descr="1288946454_895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492896"/>
            <a:ext cx="5688632" cy="3689648"/>
          </a:xfrm>
          <a:prstGeom prst="rect">
            <a:avLst/>
          </a:prstGeom>
        </p:spPr>
      </p:pic>
      <p:pic>
        <p:nvPicPr>
          <p:cNvPr id="7" name="Рисунок 6" descr="Применение полиэтилен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1772816"/>
            <a:ext cx="5904656" cy="432048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8249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Реактопласти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i="1" dirty="0" err="1" smtClean="0"/>
              <a:t>Термореактивні</a:t>
            </a:r>
            <a:r>
              <a:rPr lang="ru-RU" i="1" dirty="0" smtClean="0"/>
              <a:t> </a:t>
            </a:r>
            <a:r>
              <a:rPr lang="ru-RU" i="1" dirty="0" err="1" smtClean="0"/>
              <a:t>пластмаси</a:t>
            </a:r>
            <a:r>
              <a:rPr lang="ru-RU" i="1" dirty="0" smtClean="0"/>
              <a:t> (</a:t>
            </a:r>
            <a:r>
              <a:rPr lang="ru-RU" i="1" dirty="0" err="1" smtClean="0"/>
              <a:t>реактопласти</a:t>
            </a:r>
            <a:r>
              <a:rPr lang="ru-RU" i="1" dirty="0" smtClean="0"/>
              <a:t>)</a:t>
            </a:r>
            <a:r>
              <a:rPr lang="ru-RU" dirty="0" smtClean="0"/>
              <a:t> — </a:t>
            </a:r>
            <a:r>
              <a:rPr lang="ru-RU" dirty="0" err="1" smtClean="0"/>
              <a:t>полімерні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при </a:t>
            </a:r>
            <a:r>
              <a:rPr lang="ru-RU" dirty="0" err="1" smtClean="0"/>
              <a:t>нагріванні</a:t>
            </a:r>
            <a:r>
              <a:rPr lang="ru-RU" dirty="0" smtClean="0"/>
              <a:t> </a:t>
            </a:r>
            <a:r>
              <a:rPr lang="ru-RU" dirty="0" err="1" smtClean="0"/>
              <a:t>розм'якшуються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при</a:t>
            </a:r>
            <a:r>
              <a:rPr lang="ru-RU" dirty="0" smtClean="0"/>
              <a:t> </a:t>
            </a:r>
            <a:r>
              <a:rPr lang="ru-RU" dirty="0" err="1" smtClean="0"/>
              <a:t>певній</a:t>
            </a:r>
            <a:r>
              <a:rPr lang="ru-RU" dirty="0" smtClean="0"/>
              <a:t> </a:t>
            </a:r>
            <a:r>
              <a:rPr lang="ru-RU" dirty="0" err="1" smtClean="0"/>
              <a:t>температурі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затвердівачів</a:t>
            </a:r>
            <a:r>
              <a:rPr lang="ru-RU" dirty="0" smtClean="0"/>
              <a:t>, </a:t>
            </a:r>
            <a:r>
              <a:rPr lang="ru-RU" dirty="0" err="1" smtClean="0"/>
              <a:t>каталізаторів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ініціаторів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реакцій</a:t>
            </a:r>
            <a:r>
              <a:rPr lang="ru-RU" dirty="0" smtClean="0"/>
              <a:t> </a:t>
            </a:r>
            <a:r>
              <a:rPr lang="ru-RU" dirty="0" err="1" smtClean="0"/>
              <a:t>зазнають</a:t>
            </a:r>
            <a:r>
              <a:rPr lang="ru-RU" dirty="0" smtClean="0"/>
              <a:t> </a:t>
            </a:r>
            <a:r>
              <a:rPr lang="ru-RU" dirty="0" err="1" smtClean="0"/>
              <a:t>полімеризації</a:t>
            </a:r>
            <a:r>
              <a:rPr lang="ru-RU" dirty="0" smtClean="0"/>
              <a:t>,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переходять</a:t>
            </a:r>
            <a:r>
              <a:rPr lang="ru-RU" dirty="0" smtClean="0"/>
              <a:t> у </a:t>
            </a:r>
            <a:r>
              <a:rPr lang="ru-RU" dirty="0" err="1" smtClean="0"/>
              <a:t>твердий</a:t>
            </a:r>
            <a:r>
              <a:rPr lang="ru-RU" dirty="0" smtClean="0"/>
              <a:t> стан </a:t>
            </a:r>
            <a:r>
              <a:rPr lang="ru-RU" dirty="0" err="1" smtClean="0"/>
              <a:t>і</a:t>
            </a:r>
            <a:r>
              <a:rPr lang="ru-RU" dirty="0" smtClean="0"/>
              <a:t> повторна </a:t>
            </a:r>
            <a:r>
              <a:rPr lang="ru-RU" dirty="0" err="1" smtClean="0"/>
              <a:t>переробка</a:t>
            </a:r>
            <a:r>
              <a:rPr lang="ru-RU" dirty="0" smtClean="0"/>
              <a:t> таких </a:t>
            </a:r>
            <a:r>
              <a:rPr lang="ru-RU" dirty="0" err="1" smtClean="0"/>
              <a:t>пластмас</a:t>
            </a:r>
            <a:r>
              <a:rPr lang="ru-RU" dirty="0" smtClean="0"/>
              <a:t> </a:t>
            </a:r>
            <a:r>
              <a:rPr lang="ru-RU" dirty="0" err="1" smtClean="0"/>
              <a:t>неможлива</a:t>
            </a:r>
            <a:r>
              <a:rPr lang="ru-RU" dirty="0" smtClean="0"/>
              <a:t>. </a:t>
            </a:r>
            <a:r>
              <a:rPr lang="ru-RU" dirty="0" err="1" smtClean="0"/>
              <a:t>Теплостійкість</a:t>
            </a:r>
            <a:r>
              <a:rPr lang="ru-RU" dirty="0" smtClean="0"/>
              <a:t>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вища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200…370 °С.</a:t>
            </a:r>
            <a:endParaRPr lang="ru-RU" dirty="0"/>
          </a:p>
        </p:txBody>
      </p:sp>
      <p:pic>
        <p:nvPicPr>
          <p:cNvPr id="5" name="Рисунок 4" descr="1325760428_99955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764704"/>
            <a:ext cx="3816424" cy="3096344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764704"/>
            <a:ext cx="4608512" cy="3096344"/>
          </a:xfrm>
          <a:prstGeom prst="rect">
            <a:avLst/>
          </a:prstGeom>
        </p:spPr>
      </p:pic>
      <p:pic>
        <p:nvPicPr>
          <p:cNvPr id="7" name="Рисунок 6" descr="reaktoplas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356992"/>
            <a:ext cx="8352928" cy="3265512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206</Words>
  <Application>Microsoft Office PowerPoint</Application>
  <PresentationFormat>Экран (4:3)</PresentationFormat>
  <Paragraphs>66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Пластмаси.Синтетичні каучуки.Гума</vt:lpstr>
      <vt:lpstr>План </vt:lpstr>
      <vt:lpstr>Пластмаси</vt:lpstr>
      <vt:lpstr>Слайд 4</vt:lpstr>
      <vt:lpstr>Властивості пластмас</vt:lpstr>
      <vt:lpstr>Властивості пластмас</vt:lpstr>
      <vt:lpstr>Класифікація пластмас </vt:lpstr>
      <vt:lpstr>Слайд 8</vt:lpstr>
      <vt:lpstr>Реактопласти </vt:lpstr>
      <vt:lpstr>Еластомери </vt:lpstr>
      <vt:lpstr>Слайд 11</vt:lpstr>
      <vt:lpstr> Застосування пластмас </vt:lpstr>
      <vt:lpstr>Слайд 13</vt:lpstr>
      <vt:lpstr>Слайд 14</vt:lpstr>
      <vt:lpstr>Слайд 15</vt:lpstr>
      <vt:lpstr>Гума </vt:lpstr>
      <vt:lpstr>Збір натурального (природного)латексу  (підсочка)</vt:lpstr>
      <vt:lpstr>Застосування</vt:lpstr>
      <vt:lpstr>Джерела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Пластмаси.Синтетичні каучуки.Гума</dc:title>
  <dc:creator>Roxy</dc:creator>
  <cp:lastModifiedBy>Roxy</cp:lastModifiedBy>
  <cp:revision>4</cp:revision>
  <dcterms:created xsi:type="dcterms:W3CDTF">2014-01-18T12:14:30Z</dcterms:created>
  <dcterms:modified xsi:type="dcterms:W3CDTF">2014-01-21T21:00:03Z</dcterms:modified>
</cp:coreProperties>
</file>