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697710"/>
            <a:ext cx="8458200" cy="2115666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ЗОРЯНІ СКУПЧЕННЯ ТА АСОЦІАЦІЇ</a:t>
            </a:r>
            <a:endParaRPr lang="ru-RU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2843808" y="6102622"/>
            <a:ext cx="54864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ТУМАННІСТЬ</a:t>
            </a:r>
            <a:endParaRPr kumimoji="0" lang="ru-RU" sz="40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667" r="6667"/>
          <a:stretch>
            <a:fillRect/>
          </a:stretch>
        </p:blipFill>
        <p:spPr bwMode="auto">
          <a:xfrm>
            <a:off x="755576" y="188640"/>
            <a:ext cx="7632848" cy="5724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021288"/>
            <a:ext cx="6740152" cy="566738"/>
          </a:xfrm>
        </p:spPr>
        <p:txBody>
          <a:bodyPr>
            <a:noAutofit/>
          </a:bodyPr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КУЛЯСТЕ 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ЗОРЯНЕ СКУПЧЕННЯ</a:t>
            </a:r>
            <a:endParaRPr lang="ru-RU" sz="4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3564" b="13564"/>
          <a:stretch>
            <a:fillRect/>
          </a:stretch>
        </p:blipFill>
        <p:spPr bwMode="auto">
          <a:xfrm>
            <a:off x="899592" y="260648"/>
            <a:ext cx="7416824" cy="556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500" b="12500"/>
          <a:stretch>
            <a:fillRect/>
          </a:stretch>
        </p:blipFill>
        <p:spPr bwMode="auto">
          <a:xfrm>
            <a:off x="899592" y="260648"/>
            <a:ext cx="7200800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57808" y="5877272"/>
            <a:ext cx="7358608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РОЗСІЯНЕ ЗОРЯНЕ СКУПЧЕННЯ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500" b="12500"/>
          <a:stretch>
            <a:fillRect/>
          </a:stretch>
        </p:blipFill>
        <p:spPr bwMode="auto">
          <a:xfrm>
            <a:off x="899592" y="296652"/>
            <a:ext cx="7344816" cy="550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331640" y="6021288"/>
            <a:ext cx="6740152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КУЛЯСТЕ ЗОРЯНЕ СКУПЧЕННЯ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595" r="12595"/>
          <a:stretch>
            <a:fillRect/>
          </a:stretch>
        </p:blipFill>
        <p:spPr bwMode="auto">
          <a:xfrm>
            <a:off x="971600" y="260648"/>
            <a:ext cx="7272808" cy="545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2843808" y="6102622"/>
            <a:ext cx="54864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ТУМАННІСТЬ</a:t>
            </a:r>
            <a:endParaRPr kumimoji="0" lang="ru-RU" sz="40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992" b="12992"/>
          <a:stretch>
            <a:fillRect/>
          </a:stretch>
        </p:blipFill>
        <p:spPr bwMode="auto">
          <a:xfrm>
            <a:off x="1115616" y="278650"/>
            <a:ext cx="6984776" cy="523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87624" y="5877272"/>
            <a:ext cx="7358608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РОЗСІЯНЕ ЗОРЯНЕ СКУПЧЕННЯ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500" b="12500"/>
          <a:stretch>
            <a:fillRect/>
          </a:stretch>
        </p:blipFill>
        <p:spPr bwMode="auto">
          <a:xfrm>
            <a:off x="827584" y="260648"/>
            <a:ext cx="7488832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2843808" y="6102622"/>
            <a:ext cx="54864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ТУМАННІСТЬ</a:t>
            </a:r>
            <a:endParaRPr kumimoji="0" lang="ru-RU" sz="40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 pitchFamily="34" charset="0"/>
              </a:rPr>
              <a:t>ЗОРЯНЕ СКУПЧЕННЯ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772816"/>
            <a:ext cx="8435280" cy="4752528"/>
          </a:xfrm>
        </p:spPr>
        <p:txBody>
          <a:bodyPr>
            <a:normAutofit/>
          </a:bodyPr>
          <a:lstStyle/>
          <a:p>
            <a:pPr indent="17463">
              <a:buNone/>
            </a:pPr>
            <a:r>
              <a:rPr lang="vi-VN" sz="3600" b="1" i="1" u="sng" dirty="0" smtClean="0">
                <a:latin typeface="Candara" pitchFamily="34" charset="0"/>
              </a:rPr>
              <a:t>Зоряне скупчення </a:t>
            </a:r>
            <a:r>
              <a:rPr lang="vi-VN" sz="3600" i="1" dirty="0" smtClean="0">
                <a:latin typeface="Candara" pitchFamily="34" charset="0"/>
              </a:rPr>
              <a:t>— гравітаційно зв'язана група зірок, що має загальне походження і рухома в гравітаційному полі галактики як єдине ціле.</a:t>
            </a:r>
            <a:r>
              <a:rPr lang="ru-RU" sz="3600" dirty="0" smtClean="0">
                <a:latin typeface="Candara" pitchFamily="34" charset="0"/>
              </a:rPr>
              <a:t/>
            </a:r>
            <a:br>
              <a:rPr lang="ru-RU" sz="3600" dirty="0" smtClean="0">
                <a:latin typeface="Candara" pitchFamily="34" charset="0"/>
              </a:rPr>
            </a:br>
            <a:r>
              <a:rPr lang="vi-VN" sz="3600" i="1" dirty="0" smtClean="0">
                <a:latin typeface="Candara" pitchFamily="34" charset="0"/>
              </a:rPr>
              <a:t>За своєю морфологією зоряні скупчення історично поділяються на два типи</a:t>
            </a:r>
            <a:r>
              <a:rPr lang="ru-RU" sz="3600" i="1" dirty="0" smtClean="0">
                <a:latin typeface="Candara" pitchFamily="34" charset="0"/>
              </a:rPr>
              <a:t>: </a:t>
            </a:r>
            <a:r>
              <a:rPr lang="vi-VN" sz="3600" b="1" i="1" u="sng" dirty="0" smtClean="0">
                <a:latin typeface="Candara" pitchFamily="34" charset="0"/>
              </a:rPr>
              <a:t>розсіяні </a:t>
            </a:r>
            <a:r>
              <a:rPr lang="vi-VN" sz="3600" i="1" dirty="0" smtClean="0">
                <a:latin typeface="Candara" pitchFamily="34" charset="0"/>
              </a:rPr>
              <a:t>і</a:t>
            </a:r>
            <a:r>
              <a:rPr lang="vi-VN" sz="3600" b="1" i="1" u="sng" dirty="0" smtClean="0">
                <a:latin typeface="Candara" pitchFamily="34" charset="0"/>
              </a:rPr>
              <a:t> кулясті</a:t>
            </a:r>
            <a:r>
              <a:rPr lang="vi-VN" sz="3600" i="1" dirty="0" smtClean="0">
                <a:latin typeface="Candara" pitchFamily="34" charset="0"/>
              </a:rPr>
              <a:t>. </a:t>
            </a:r>
            <a:endParaRPr lang="ru-RU" sz="3600" dirty="0" smtClean="0">
              <a:latin typeface="Candara" pitchFamily="34" charset="0"/>
            </a:endParaRPr>
          </a:p>
          <a:p>
            <a:pPr indent="17463">
              <a:buNone/>
            </a:pPr>
            <a:endParaRPr lang="ru-RU" i="1" dirty="0">
              <a:latin typeface="Candara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РОЗСІЯНІ ЗОРЯНІ СКУПЧЕННЯ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869160"/>
            <a:ext cx="8964488" cy="1728192"/>
          </a:xfrm>
        </p:spPr>
        <p:txBody>
          <a:bodyPr>
            <a:normAutofit fontScale="77500" lnSpcReduction="20000"/>
          </a:bodyPr>
          <a:lstStyle/>
          <a:p>
            <a:pPr indent="17463">
              <a:buNone/>
            </a:pPr>
            <a:r>
              <a:rPr lang="ru-RU" b="1" i="1" u="sng" dirty="0" err="1" smtClean="0">
                <a:latin typeface="Candara" pitchFamily="34" charset="0"/>
              </a:rPr>
              <a:t>Розсіяні</a:t>
            </a:r>
            <a:r>
              <a:rPr lang="ru-RU" b="1" i="1" u="sng" dirty="0" smtClean="0">
                <a:latin typeface="Candara" pitchFamily="34" charset="0"/>
              </a:rPr>
              <a:t> </a:t>
            </a:r>
            <a:r>
              <a:rPr lang="ru-RU" b="1" i="1" u="sng" dirty="0" err="1" smtClean="0">
                <a:latin typeface="Candara" pitchFamily="34" charset="0"/>
              </a:rPr>
              <a:t>зоряні</a:t>
            </a:r>
            <a:r>
              <a:rPr lang="ru-RU" b="1" i="1" u="sng" dirty="0" smtClean="0">
                <a:latin typeface="Candara" pitchFamily="34" charset="0"/>
              </a:rPr>
              <a:t> </a:t>
            </a:r>
            <a:r>
              <a:rPr lang="ru-RU" b="1" i="1" u="sng" dirty="0" err="1" smtClean="0">
                <a:latin typeface="Candara" pitchFamily="34" charset="0"/>
              </a:rPr>
              <a:t>скупчення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складаються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з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декількох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десятків</a:t>
            </a:r>
            <a:r>
              <a:rPr lang="ru-RU" i="1" dirty="0" smtClean="0">
                <a:latin typeface="Candara" pitchFamily="34" charset="0"/>
              </a:rPr>
              <a:t>, </a:t>
            </a:r>
            <a:r>
              <a:rPr lang="ru-RU" i="1" dirty="0" err="1" smtClean="0">
                <a:latin typeface="Candara" pitchFamily="34" charset="0"/>
              </a:rPr>
              <a:t>сотень</a:t>
            </a:r>
            <a:r>
              <a:rPr lang="ru-RU" i="1" dirty="0" smtClean="0">
                <a:latin typeface="Candara" pitchFamily="34" charset="0"/>
              </a:rPr>
              <a:t>, </a:t>
            </a:r>
            <a:r>
              <a:rPr lang="ru-RU" i="1" dirty="0" err="1" smtClean="0">
                <a:latin typeface="Candara" pitchFamily="34" charset="0"/>
              </a:rPr>
              <a:t>іноді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тисяч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зір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і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мають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неправильну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smtClean="0">
                <a:latin typeface="Candara" pitchFamily="34" charset="0"/>
              </a:rPr>
              <a:t>форму.</a:t>
            </a:r>
            <a:endParaRPr lang="ru-RU" dirty="0" smtClean="0">
              <a:latin typeface="Candara" pitchFamily="34" charset="0"/>
            </a:endParaRPr>
          </a:p>
          <a:p>
            <a:pPr indent="17463">
              <a:buNone/>
            </a:pPr>
            <a:r>
              <a:rPr lang="ru-RU" i="1" dirty="0" smtClean="0">
                <a:latin typeface="Candara" pitchFamily="34" charset="0"/>
              </a:rPr>
              <a:t>Вони, як правило, </a:t>
            </a:r>
            <a:r>
              <a:rPr lang="ru-RU" i="1" dirty="0" err="1" smtClean="0">
                <a:latin typeface="Candara" pitchFamily="34" charset="0"/>
              </a:rPr>
              <a:t>складаються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з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щільної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серцевини</a:t>
            </a:r>
            <a:r>
              <a:rPr lang="ru-RU" i="1" dirty="0" smtClean="0">
                <a:latin typeface="Candara" pitchFamily="34" charset="0"/>
              </a:rPr>
              <a:t>, </a:t>
            </a:r>
            <a:r>
              <a:rPr lang="ru-RU" i="1" dirty="0" err="1" smtClean="0">
                <a:latin typeface="Candara" pitchFamily="34" charset="0"/>
              </a:rPr>
              <a:t>оточеної</a:t>
            </a:r>
            <a:r>
              <a:rPr lang="ru-RU" i="1" dirty="0" smtClean="0">
                <a:latin typeface="Candara" pitchFamily="34" charset="0"/>
              </a:rPr>
              <a:t>  </a:t>
            </a:r>
            <a:r>
              <a:rPr lang="ru-RU" i="1" dirty="0" err="1" smtClean="0">
                <a:latin typeface="Candara" pitchFamily="34" charset="0"/>
              </a:rPr>
              <a:t>більш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розсіяною</a:t>
            </a:r>
            <a:r>
              <a:rPr lang="ru-RU" i="1" dirty="0" smtClean="0">
                <a:latin typeface="Candara" pitchFamily="34" charset="0"/>
              </a:rPr>
              <a:t> «короною» </a:t>
            </a:r>
            <a:r>
              <a:rPr lang="ru-RU" i="1" dirty="0" err="1" smtClean="0">
                <a:latin typeface="Candara" pitchFamily="34" charset="0"/>
              </a:rPr>
              <a:t>з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зірок</a:t>
            </a:r>
            <a:r>
              <a:rPr lang="ru-RU" i="1" dirty="0" smtClean="0">
                <a:latin typeface="Candara" pitchFamily="34" charset="0"/>
              </a:rPr>
              <a:t>. </a:t>
            </a:r>
            <a:r>
              <a:rPr lang="ru-RU" i="1" dirty="0" err="1" smtClean="0">
                <a:latin typeface="Candara" pitchFamily="34" charset="0"/>
              </a:rPr>
              <a:t>Діаметр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серцевини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зазвичай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складає</a:t>
            </a:r>
            <a:r>
              <a:rPr lang="ru-RU" i="1" dirty="0" smtClean="0">
                <a:latin typeface="Candara" pitchFamily="34" charset="0"/>
              </a:rPr>
              <a:t> 3-4 св. м., а </a:t>
            </a:r>
            <a:r>
              <a:rPr lang="ru-RU" i="1" dirty="0" err="1" smtClean="0">
                <a:latin typeface="Candara" pitchFamily="34" charset="0"/>
              </a:rPr>
              <a:t>корони</a:t>
            </a:r>
            <a:r>
              <a:rPr lang="ru-RU" i="1" dirty="0" smtClean="0">
                <a:latin typeface="Candara" pitchFamily="34" charset="0"/>
              </a:rPr>
              <a:t> - 40 св. л. </a:t>
            </a:r>
            <a:endParaRPr lang="ru-RU" dirty="0" smtClean="0">
              <a:latin typeface="Candara" pitchFamily="34" charset="0"/>
            </a:endParaRPr>
          </a:p>
          <a:p>
            <a:pPr indent="17463">
              <a:buNone/>
            </a:pPr>
            <a:endParaRPr lang="ru-RU" i="1" dirty="0">
              <a:latin typeface="Candar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340768"/>
            <a:ext cx="3168352" cy="33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572" y="1340768"/>
            <a:ext cx="4762500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 pitchFamily="34" charset="0"/>
              </a:rPr>
              <a:t>КУЛЯСТІ ЗОРЯНІ СКУПЧЕННЯ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40768"/>
            <a:ext cx="4716016" cy="5472609"/>
          </a:xfrm>
        </p:spPr>
        <p:txBody>
          <a:bodyPr>
            <a:normAutofit fontScale="85000" lnSpcReduction="10000"/>
          </a:bodyPr>
          <a:lstStyle/>
          <a:p>
            <a:pPr indent="17463">
              <a:buNone/>
            </a:pPr>
            <a:r>
              <a:rPr lang="ru-RU" b="1" i="1" u="sng" dirty="0" err="1" smtClean="0">
                <a:latin typeface="Candara" pitchFamily="34" charset="0"/>
              </a:rPr>
              <a:t>Кулясті</a:t>
            </a:r>
            <a:r>
              <a:rPr lang="ru-RU" b="1" i="1" u="sng" dirty="0" smtClean="0">
                <a:latin typeface="Candara" pitchFamily="34" charset="0"/>
              </a:rPr>
              <a:t> </a:t>
            </a:r>
            <a:r>
              <a:rPr lang="ru-RU" b="1" i="1" u="sng" dirty="0" err="1" smtClean="0">
                <a:latin typeface="Candara" pitchFamily="34" charset="0"/>
              </a:rPr>
              <a:t>зоряні</a:t>
            </a:r>
            <a:r>
              <a:rPr lang="ru-RU" b="1" i="1" u="sng" dirty="0" smtClean="0">
                <a:latin typeface="Candara" pitchFamily="34" charset="0"/>
              </a:rPr>
              <a:t> </a:t>
            </a:r>
            <a:r>
              <a:rPr lang="ru-RU" b="1" i="1" u="sng" dirty="0" err="1" smtClean="0">
                <a:latin typeface="Candara" pitchFamily="34" charset="0"/>
              </a:rPr>
              <a:t>скупчення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мають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сферичну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або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злегка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сплюснуту</a:t>
            </a:r>
            <a:r>
              <a:rPr lang="ru-RU" i="1" dirty="0" smtClean="0">
                <a:latin typeface="Candara" pitchFamily="34" charset="0"/>
              </a:rPr>
              <a:t> форму </a:t>
            </a:r>
            <a:r>
              <a:rPr lang="ru-RU" i="1" dirty="0" err="1" smtClean="0">
                <a:latin typeface="Candara" pitchFamily="34" charset="0"/>
              </a:rPr>
              <a:t>діаметром</a:t>
            </a:r>
            <a:r>
              <a:rPr lang="ru-RU" i="1" dirty="0" smtClean="0">
                <a:latin typeface="Candara" pitchFamily="34" charset="0"/>
              </a:rPr>
              <a:t> до 300 св. р. Вони </a:t>
            </a:r>
            <a:r>
              <a:rPr lang="ru-RU" i="1" dirty="0" err="1" smtClean="0">
                <a:latin typeface="Candara" pitchFamily="34" charset="0"/>
              </a:rPr>
              <a:t>налічують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сотні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тисяч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і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навіть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мільйони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зір</a:t>
            </a:r>
            <a:r>
              <a:rPr lang="ru-RU" i="1" dirty="0" smtClean="0">
                <a:latin typeface="Candara" pitchFamily="34" charset="0"/>
              </a:rPr>
              <a:t>, </a:t>
            </a:r>
            <a:r>
              <a:rPr lang="ru-RU" i="1" dirty="0" err="1" smtClean="0">
                <a:latin typeface="Candara" pitchFamily="34" charset="0"/>
              </a:rPr>
              <a:t>які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групуються</a:t>
            </a:r>
            <a:r>
              <a:rPr lang="ru-RU" i="1" dirty="0" smtClean="0">
                <a:latin typeface="Candara" pitchFamily="34" charset="0"/>
              </a:rPr>
              <a:t> до центра.</a:t>
            </a:r>
            <a:endParaRPr lang="ru-RU" dirty="0" smtClean="0">
              <a:latin typeface="Candara" pitchFamily="34" charset="0"/>
            </a:endParaRPr>
          </a:p>
          <a:p>
            <a:pPr indent="17463">
              <a:buNone/>
            </a:pPr>
            <a:r>
              <a:rPr lang="ru-RU" i="1" dirty="0" smtClean="0">
                <a:latin typeface="Candara" pitchFamily="34" charset="0"/>
              </a:rPr>
              <a:t>Усы </a:t>
            </a:r>
            <a:r>
              <a:rPr lang="ru-RU" i="1" dirty="0" err="1" smtClean="0">
                <a:latin typeface="Candara" pitchFamily="34" charset="0"/>
              </a:rPr>
              <a:t>кулясті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скупчення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розташовуються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сферично-симетрично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відносно</a:t>
            </a:r>
            <a:r>
              <a:rPr lang="ru-RU" i="1" dirty="0" smtClean="0">
                <a:latin typeface="Candara" pitchFamily="34" charset="0"/>
              </a:rPr>
              <a:t> центра Галактики, </a:t>
            </a:r>
            <a:r>
              <a:rPr lang="ru-RU" i="1" dirty="0" err="1" smtClean="0">
                <a:latin typeface="Candara" pitchFamily="34" charset="0"/>
              </a:rPr>
              <a:t>помітно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концентруючись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навколо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нього</a:t>
            </a:r>
            <a:r>
              <a:rPr lang="ru-RU" i="1" dirty="0" smtClean="0">
                <a:latin typeface="Candara" pitchFamily="34" charset="0"/>
              </a:rPr>
              <a:t>.</a:t>
            </a:r>
            <a:endParaRPr lang="ru-RU" dirty="0" smtClean="0">
              <a:latin typeface="Candara" pitchFamily="34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6008" t="9033" r="7297" b="9670"/>
          <a:stretch>
            <a:fillRect/>
          </a:stretch>
        </p:blipFill>
        <p:spPr bwMode="auto">
          <a:xfrm>
            <a:off x="4716016" y="1628800"/>
            <a:ext cx="4172378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 pitchFamily="34" charset="0"/>
              </a:rPr>
              <a:t>ВІДМІННОСТІ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17463" algn="ctr">
              <a:buNone/>
            </a:pP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У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розсіяних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зоряних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скупченнях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багато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масивних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яскравих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зір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, а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також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змінних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,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спалахуючих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та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зір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з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незвичайним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хімічним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складом.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Ч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ервоних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гігантів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і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надгігантів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там практично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немає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.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В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ік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розсіяних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скупчень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у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середньому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становить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лише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1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млрд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років</a:t>
            </a:r>
            <a:r>
              <a:rPr lang="ru-RU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. </a:t>
            </a:r>
            <a:endParaRPr lang="ru-RU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ndara" pitchFamily="34" charset="0"/>
            </a:endParaRP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3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Кулясті</a:t>
            </a:r>
            <a:r>
              <a:rPr lang="ru-RU" sz="33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sz="33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скупчення</a:t>
            </a:r>
            <a:r>
              <a:rPr lang="ru-RU" sz="33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в </a:t>
            </a:r>
            <a:r>
              <a:rPr lang="ru-RU" sz="33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більшості</a:t>
            </a:r>
            <a:r>
              <a:rPr lang="ru-RU" sz="33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sz="33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складаються</a:t>
            </a:r>
            <a:r>
              <a:rPr lang="ru-RU" sz="33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sz="33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з</a:t>
            </a:r>
            <a:r>
              <a:rPr lang="ru-RU" sz="33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sz="33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зір</a:t>
            </a:r>
            <a:r>
              <a:rPr lang="ru-RU" sz="33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sz="33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маломасивних</a:t>
            </a:r>
            <a:r>
              <a:rPr lang="ru-RU" sz="33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, на </a:t>
            </a:r>
            <a:r>
              <a:rPr lang="ru-RU" sz="33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пізніх</a:t>
            </a:r>
            <a:r>
              <a:rPr lang="ru-RU" sz="33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sz="33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етапах</a:t>
            </a:r>
            <a:r>
              <a:rPr lang="ru-RU" sz="33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sz="33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еволюції</a:t>
            </a:r>
            <a:r>
              <a:rPr lang="ru-RU" sz="33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. </a:t>
            </a:r>
            <a:r>
              <a:rPr lang="ru-RU" sz="33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Вік</a:t>
            </a:r>
            <a:r>
              <a:rPr lang="ru-RU" sz="33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sz="33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кулястих</a:t>
            </a:r>
            <a:r>
              <a:rPr lang="ru-RU" sz="33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sz="33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скупчень</a:t>
            </a:r>
            <a:r>
              <a:rPr lang="ru-RU" sz="33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sz="33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оцінюють</a:t>
            </a:r>
            <a:r>
              <a:rPr lang="ru-RU" sz="33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у 10-12 </a:t>
            </a:r>
            <a:r>
              <a:rPr lang="ru-RU" sz="33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млрд</a:t>
            </a:r>
            <a:r>
              <a:rPr lang="ru-RU" sz="33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lang="ru-RU" sz="33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років</a:t>
            </a:r>
            <a:r>
              <a:rPr lang="ru-RU" sz="33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.</a:t>
            </a:r>
            <a:endParaRPr lang="ru-RU" sz="33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ndara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vi-V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 pitchFamily="34" charset="0"/>
              </a:rPr>
              <a:t>ЗОРЯНІ АСОЦІАЦІЇ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93096"/>
            <a:ext cx="9144000" cy="2564904"/>
          </a:xfrm>
        </p:spPr>
        <p:txBody>
          <a:bodyPr>
            <a:normAutofit fontScale="70000" lnSpcReduction="20000"/>
          </a:bodyPr>
          <a:lstStyle/>
          <a:p>
            <a:pPr indent="17463">
              <a:buNone/>
            </a:pPr>
            <a:r>
              <a:rPr lang="vi-VN" b="1" i="1" u="sng" dirty="0" smtClean="0">
                <a:latin typeface="Candara" pitchFamily="34" charset="0"/>
              </a:rPr>
              <a:t>Зоряні асоціації </a:t>
            </a:r>
            <a:r>
              <a:rPr lang="vi-VN" i="1" dirty="0" smtClean="0">
                <a:latin typeface="Candara" pitchFamily="34" charset="0"/>
              </a:rPr>
              <a:t>— угрупування гравітаційно непов'язаних або слабопов'язаних між собою молодих зір (віком до декількох мільйонів років), об'єднаних спільним походженням.</a:t>
            </a:r>
            <a:endParaRPr lang="ru-RU" dirty="0" smtClean="0">
              <a:latin typeface="Candara" pitchFamily="34" charset="0"/>
            </a:endParaRPr>
          </a:p>
          <a:p>
            <a:pPr indent="17463">
              <a:buNone/>
            </a:pPr>
            <a:r>
              <a:rPr lang="vi-VN" i="1" dirty="0" smtClean="0">
                <a:latin typeface="Candara" pitchFamily="34" charset="0"/>
              </a:rPr>
              <a:t>За типом зоряного населення асоціації поділяють на:</a:t>
            </a:r>
            <a:endParaRPr lang="ru-RU" dirty="0" smtClean="0">
              <a:latin typeface="Candara" pitchFamily="34" charset="0"/>
            </a:endParaRPr>
          </a:p>
          <a:p>
            <a:pPr indent="196850"/>
            <a:r>
              <a:rPr lang="arn-CL" b="1" i="1" u="sng" dirty="0" smtClean="0">
                <a:latin typeface="Candara" pitchFamily="34" charset="0"/>
              </a:rPr>
              <a:t>OB-</a:t>
            </a:r>
            <a:r>
              <a:rPr lang="vi-VN" b="1" i="1" u="sng" dirty="0" smtClean="0">
                <a:latin typeface="Candara" pitchFamily="34" charset="0"/>
              </a:rPr>
              <a:t>асоціації</a:t>
            </a:r>
            <a:r>
              <a:rPr lang="vi-VN" i="1" dirty="0" smtClean="0">
                <a:latin typeface="Candara" pitchFamily="34" charset="0"/>
              </a:rPr>
              <a:t>, що здебільшого складаються з гарячих зір спектральних класів </a:t>
            </a:r>
            <a:r>
              <a:rPr lang="arn-CL" i="1" dirty="0" smtClean="0">
                <a:latin typeface="Candara" pitchFamily="34" charset="0"/>
              </a:rPr>
              <a:t>O </a:t>
            </a:r>
            <a:r>
              <a:rPr lang="vi-VN" i="1" dirty="0" smtClean="0">
                <a:latin typeface="Candara" pitchFamily="34" charset="0"/>
              </a:rPr>
              <a:t>та </a:t>
            </a:r>
            <a:r>
              <a:rPr lang="arn-CL" i="1" dirty="0" smtClean="0">
                <a:latin typeface="Candara" pitchFamily="34" charset="0"/>
              </a:rPr>
              <a:t>B;</a:t>
            </a:r>
            <a:endParaRPr lang="ru-RU" dirty="0" smtClean="0">
              <a:latin typeface="Candara" pitchFamily="34" charset="0"/>
            </a:endParaRPr>
          </a:p>
          <a:p>
            <a:pPr indent="196850"/>
            <a:r>
              <a:rPr lang="arn-CL" b="1" i="1" u="sng" dirty="0" smtClean="0">
                <a:latin typeface="Candara" pitchFamily="34" charset="0"/>
              </a:rPr>
              <a:t>T-</a:t>
            </a:r>
            <a:r>
              <a:rPr lang="vi-VN" b="1" i="1" u="sng" dirty="0" smtClean="0">
                <a:latin typeface="Candara" pitchFamily="34" charset="0"/>
              </a:rPr>
              <a:t>асоціації</a:t>
            </a:r>
            <a:r>
              <a:rPr lang="vi-VN" i="1" dirty="0" smtClean="0">
                <a:latin typeface="Candara" pitchFamily="34" charset="0"/>
              </a:rPr>
              <a:t>, характерні об'єкти яких — змінні зорі типу </a:t>
            </a:r>
            <a:r>
              <a:rPr lang="arn-CL" i="1" dirty="0" smtClean="0">
                <a:latin typeface="Candara" pitchFamily="34" charset="0"/>
              </a:rPr>
              <a:t>T </a:t>
            </a:r>
            <a:r>
              <a:rPr lang="vi-VN" i="1" dirty="0" smtClean="0">
                <a:latin typeface="Candara" pitchFamily="34" charset="0"/>
              </a:rPr>
              <a:t>Тельця. </a:t>
            </a:r>
            <a:endParaRPr lang="ru-RU" dirty="0">
              <a:latin typeface="Candar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625" t="13461" r="51008" b="27320"/>
          <a:stretch>
            <a:fillRect/>
          </a:stretch>
        </p:blipFill>
        <p:spPr bwMode="auto">
          <a:xfrm>
            <a:off x="1037479" y="1052736"/>
            <a:ext cx="3030465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399" t="13860" r="3233" b="28181"/>
          <a:stretch>
            <a:fillRect/>
          </a:stretch>
        </p:blipFill>
        <p:spPr bwMode="auto">
          <a:xfrm>
            <a:off x="4932040" y="1052736"/>
            <a:ext cx="309634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581128"/>
            <a:ext cx="9144000" cy="2049091"/>
          </a:xfrm>
        </p:spPr>
        <p:txBody>
          <a:bodyPr>
            <a:normAutofit fontScale="77500" lnSpcReduction="20000"/>
          </a:bodyPr>
          <a:lstStyle/>
          <a:p>
            <a:pPr indent="17463">
              <a:buNone/>
            </a:pPr>
            <a:r>
              <a:rPr lang="ru-RU" i="1" dirty="0" smtClean="0">
                <a:latin typeface="Candara" pitchFamily="34" charset="0"/>
              </a:rPr>
              <a:t>На </a:t>
            </a:r>
            <a:r>
              <a:rPr lang="ru-RU" i="1" dirty="0" err="1" smtClean="0">
                <a:latin typeface="Candara" pitchFamily="34" charset="0"/>
              </a:rPr>
              <a:t>відміну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від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молодих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розсіяних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скупчень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зоряні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асоціації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мають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більші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розміри</a:t>
            </a:r>
            <a:r>
              <a:rPr lang="ru-RU" i="1" dirty="0" smtClean="0">
                <a:latin typeface="Candara" pitchFamily="34" charset="0"/>
              </a:rPr>
              <a:t> — десятки парсек (у ядер </a:t>
            </a:r>
            <a:r>
              <a:rPr lang="ru-RU" i="1" dirty="0" err="1" smtClean="0">
                <a:latin typeface="Candara" pitchFamily="34" charset="0"/>
              </a:rPr>
              <a:t>розсіяних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скупчень</a:t>
            </a:r>
            <a:r>
              <a:rPr lang="ru-RU" i="1" dirty="0" smtClean="0">
                <a:latin typeface="Candara" pitchFamily="34" charset="0"/>
              </a:rPr>
              <a:t> — </a:t>
            </a:r>
            <a:r>
              <a:rPr lang="ru-RU" i="1" dirty="0" err="1" smtClean="0">
                <a:latin typeface="Candara" pitchFamily="34" charset="0"/>
              </a:rPr>
              <a:t>одиниці</a:t>
            </a:r>
            <a:r>
              <a:rPr lang="ru-RU" i="1" dirty="0" smtClean="0">
                <a:latin typeface="Candara" pitchFamily="34" charset="0"/>
              </a:rPr>
              <a:t> парсек) — та </a:t>
            </a:r>
            <a:r>
              <a:rPr lang="ru-RU" i="1" dirty="0" err="1" smtClean="0">
                <a:latin typeface="Candara" pitchFamily="34" charset="0"/>
              </a:rPr>
              <a:t>меншу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густину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зоряного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населення</a:t>
            </a:r>
            <a:r>
              <a:rPr lang="ru-RU" i="1" dirty="0" smtClean="0">
                <a:latin typeface="Candara" pitchFamily="34" charset="0"/>
              </a:rPr>
              <a:t>: </a:t>
            </a:r>
            <a:r>
              <a:rPr lang="ru-RU" i="1" dirty="0" err="1" smtClean="0">
                <a:latin typeface="Candara" pitchFamily="34" charset="0"/>
              </a:rPr>
              <a:t>кількість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зір</a:t>
            </a:r>
            <a:r>
              <a:rPr lang="ru-RU" i="1" dirty="0" smtClean="0">
                <a:latin typeface="Candara" pitchFamily="34" charset="0"/>
              </a:rPr>
              <a:t> в </a:t>
            </a:r>
            <a:r>
              <a:rPr lang="ru-RU" i="1" dirty="0" err="1" smtClean="0">
                <a:latin typeface="Candara" pitchFamily="34" charset="0"/>
              </a:rPr>
              <a:t>асоціації</a:t>
            </a:r>
            <a:r>
              <a:rPr lang="ru-RU" i="1" dirty="0" smtClean="0">
                <a:latin typeface="Candara" pitchFamily="34" charset="0"/>
              </a:rPr>
              <a:t> становить </a:t>
            </a:r>
            <a:r>
              <a:rPr lang="ru-RU" i="1" dirty="0" err="1" smtClean="0">
                <a:latin typeface="Candara" pitchFamily="34" charset="0"/>
              </a:rPr>
              <a:t>від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кількох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десятків</a:t>
            </a:r>
            <a:r>
              <a:rPr lang="ru-RU" i="1" dirty="0" smtClean="0">
                <a:latin typeface="Candara" pitchFamily="34" charset="0"/>
              </a:rPr>
              <a:t> до </a:t>
            </a:r>
            <a:r>
              <a:rPr lang="ru-RU" i="1" dirty="0" err="1" smtClean="0">
                <a:latin typeface="Candara" pitchFamily="34" charset="0"/>
              </a:rPr>
              <a:t>сотень</a:t>
            </a:r>
            <a:r>
              <a:rPr lang="ru-RU" i="1" dirty="0" smtClean="0">
                <a:latin typeface="Candara" pitchFamily="34" charset="0"/>
              </a:rPr>
              <a:t>, </a:t>
            </a:r>
            <a:r>
              <a:rPr lang="ru-RU" i="1" dirty="0" err="1" smtClean="0">
                <a:latin typeface="Candara" pitchFamily="34" charset="0"/>
              </a:rPr>
              <a:t>маса</a:t>
            </a:r>
            <a:r>
              <a:rPr lang="ru-RU" i="1" dirty="0" smtClean="0">
                <a:latin typeface="Candara" pitchFamily="34" charset="0"/>
              </a:rPr>
              <a:t> - 102—104 , у той час як </a:t>
            </a:r>
            <a:r>
              <a:rPr lang="ru-RU" i="1" dirty="0" err="1" smtClean="0">
                <a:latin typeface="Candara" pitchFamily="34" charset="0"/>
              </a:rPr>
              <a:t>розсіяні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скупчення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налічують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сотні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тисяч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і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більше</a:t>
            </a:r>
            <a:r>
              <a:rPr lang="ru-RU" i="1" dirty="0" smtClean="0">
                <a:latin typeface="Candara" pitchFamily="34" charset="0"/>
              </a:rPr>
              <a:t> </a:t>
            </a:r>
            <a:r>
              <a:rPr lang="ru-RU" i="1" dirty="0" err="1" smtClean="0">
                <a:latin typeface="Candara" pitchFamily="34" charset="0"/>
              </a:rPr>
              <a:t>зір</a:t>
            </a:r>
            <a:r>
              <a:rPr lang="ru-RU" i="1" dirty="0" smtClean="0">
                <a:latin typeface="Candara" pitchFamily="34" charset="0"/>
              </a:rPr>
              <a:t>.</a:t>
            </a:r>
            <a:endParaRPr lang="ru-RU" dirty="0" smtClean="0">
              <a:latin typeface="Candara" pitchFamily="34" charset="0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32656"/>
            <a:ext cx="6264696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43808" y="6102622"/>
            <a:ext cx="5486400" cy="566738"/>
          </a:xfrm>
        </p:spPr>
        <p:txBody>
          <a:bodyPr>
            <a:noAutofit/>
          </a:bodyPr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 pitchFamily="34" charset="0"/>
              </a:rPr>
              <a:t>ТУМАННІСТЬ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96" r="196"/>
          <a:stretch>
            <a:fillRect/>
          </a:stretch>
        </p:blipFill>
        <p:spPr bwMode="auto">
          <a:xfrm>
            <a:off x="899592" y="260648"/>
            <a:ext cx="7488832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021288"/>
            <a:ext cx="7358608" cy="566738"/>
          </a:xfrm>
        </p:spPr>
        <p:txBody>
          <a:bodyPr>
            <a:noAutofit/>
          </a:bodyPr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РОЗСІЯНЕ ЗОРЯНЕ 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СКУПЧЕННЯ</a:t>
            </a:r>
            <a:endParaRPr lang="ru-RU" sz="4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500" b="12500"/>
          <a:stretch>
            <a:fillRect/>
          </a:stretch>
        </p:blipFill>
        <p:spPr bwMode="auto">
          <a:xfrm>
            <a:off x="1043607" y="404664"/>
            <a:ext cx="7104789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36">
      <a:dk1>
        <a:sysClr val="windowText" lastClr="000000"/>
      </a:dk1>
      <a:lt1>
        <a:sysClr val="window" lastClr="FFFFFF"/>
      </a:lt1>
      <a:dk2>
        <a:srgbClr val="1C316E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334</Words>
  <Application>Microsoft Office PowerPoint</Application>
  <PresentationFormat>Экран (4:3)</PresentationFormat>
  <Paragraphs>27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ЗОРЯНІ СКУПЧЕННЯ ТА АСОЦІАЦІЇ</vt:lpstr>
      <vt:lpstr>ЗОРЯНЕ СКУПЧЕННЯ</vt:lpstr>
      <vt:lpstr>РОЗСІЯНІ ЗОРЯНІ СКУПЧЕННЯ</vt:lpstr>
      <vt:lpstr>КУЛЯСТІ ЗОРЯНІ СКУПЧЕННЯ</vt:lpstr>
      <vt:lpstr>ВІДМІННОСТІ</vt:lpstr>
      <vt:lpstr>ЗОРЯНІ АСОЦІАЦІЇ</vt:lpstr>
      <vt:lpstr>Слайд 7</vt:lpstr>
      <vt:lpstr>ТУМАННІСТЬ</vt:lpstr>
      <vt:lpstr>РОЗСІЯНЕ ЗОРЯНЕ СКУПЧЕННЯ</vt:lpstr>
      <vt:lpstr>Слайд 10</vt:lpstr>
      <vt:lpstr>КУЛЯСТЕ ЗОРЯНЕ СКУПЧЕННЯ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ЗОРЯНІ СКУПЧЕННЯ ТА АСОЦІАЦІЇ</dc:title>
  <dc:creator>Алёна</dc:creator>
  <cp:lastModifiedBy>Алёна</cp:lastModifiedBy>
  <cp:revision>48</cp:revision>
  <dcterms:created xsi:type="dcterms:W3CDTF">2014-03-12T15:08:01Z</dcterms:created>
  <dcterms:modified xsi:type="dcterms:W3CDTF">2014-03-12T22:57:16Z</dcterms:modified>
</cp:coreProperties>
</file>