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1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3c0bbcae8d302a0b02819bb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165225"/>
          </a:xfrm>
          <a:solidFill>
            <a:schemeClr val="tx1"/>
          </a:solidFill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6400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477243-E7F5-45B0-A484-6799B6EB134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3E046-C3B8-4DBE-9D9E-7D3DDE3355C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82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316A-75A7-4FFB-BB72-35327FF5D4C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90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ADACC-50DB-4F5D-8095-5D14303B392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4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5F26-F79F-4FC0-BCFF-2D7C93D2A21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24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BBB0-78B9-42A8-8AF3-DB16893795C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9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72F7C-C769-434B-8488-D28336AFD94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53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2811-398A-40F1-B967-B8958198FA0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80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7F80-AAD9-4D92-9C66-4CBBB0B925E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96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CE1D8-A72E-4B66-B4FA-B13A3072638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3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C3C56-71A8-47AD-A783-1230CD05EB3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6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443c0bbcae8d302a0b02819bb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8336A4-761D-48E7-B523-84EF6AAD8C3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48680"/>
            <a:ext cx="6400800" cy="1219200"/>
          </a:xfrm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Чорні </a:t>
            </a:r>
            <a:r>
              <a:rPr lang="ru-RU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діри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Чорні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діри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породили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галактичні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вибухи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нашій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галактиці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pic>
        <p:nvPicPr>
          <p:cNvPr id="14338" name="Picture 2" descr="E:\Download\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2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Всесвіті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є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мільйони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чорних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дір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1756792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с</a:t>
            </a:r>
            <a:r>
              <a:rPr lang="ru-RU" sz="2800" dirty="0" err="1" smtClean="0">
                <a:solidFill>
                  <a:schemeClr val="bg1"/>
                </a:solidFill>
              </a:rPr>
              <a:t>ьогоднішній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день нам </a:t>
            </a:r>
            <a:r>
              <a:rPr lang="ru-RU" sz="2800" dirty="0" err="1">
                <a:solidFill>
                  <a:schemeClr val="bg1"/>
                </a:solidFill>
              </a:rPr>
              <a:t>відомо</a:t>
            </a:r>
            <a:r>
              <a:rPr lang="ru-RU" sz="2800" dirty="0">
                <a:solidFill>
                  <a:schemeClr val="bg1"/>
                </a:solidFill>
              </a:rPr>
              <a:t> 25 млн </a:t>
            </a:r>
            <a:r>
              <a:rPr lang="ru-RU" sz="2800" dirty="0" err="1">
                <a:solidFill>
                  <a:schemeClr val="bg1"/>
                </a:solidFill>
              </a:rPr>
              <a:t>чорних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дір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uk-UA" sz="2800" dirty="0"/>
          </a:p>
        </p:txBody>
      </p:sp>
      <p:pic>
        <p:nvPicPr>
          <p:cNvPr id="15362" name="Picture 2" descr="E:\Download\69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672408" cy="28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Download\39c552540c54de38b91087163c87e9e6c8bf65d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" y="3981452"/>
            <a:ext cx="4891808" cy="27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>
              <a:alpha val="65000"/>
            </a:schemeClr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17410" name="Picture 2" descr="E:\Download\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можуть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вибухати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9766"/>
            <a:ext cx="4906888" cy="4929411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ru-RU" sz="2800" b="1" dirty="0" err="1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 ж </a:t>
            </a:r>
            <a:r>
              <a:rPr lang="ru-RU" sz="2800" b="1" dirty="0" err="1">
                <a:solidFill>
                  <a:schemeClr val="bg1"/>
                </a:solidFill>
              </a:rPr>
              <a:t>чорна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діра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споживає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менше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матерії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ніж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випускає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кінцевому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рахунку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може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означати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загибель</a:t>
            </a:r>
            <a:r>
              <a:rPr lang="ru-RU" sz="2800" b="1" dirty="0">
                <a:solidFill>
                  <a:schemeClr val="bg1"/>
                </a:solidFill>
              </a:rPr>
              <a:t>: у </a:t>
            </a:r>
            <a:r>
              <a:rPr lang="ru-RU" sz="2800" b="1" dirty="0" err="1">
                <a:solidFill>
                  <a:schemeClr val="bg1"/>
                </a:solidFill>
              </a:rPr>
              <a:t>підсумку</a:t>
            </a:r>
            <a:r>
              <a:rPr lang="ru-RU" sz="2800" b="1" dirty="0">
                <a:solidFill>
                  <a:schemeClr val="bg1"/>
                </a:solidFill>
              </a:rPr>
              <a:t> вона просто </a:t>
            </a:r>
            <a:r>
              <a:rPr lang="ru-RU" sz="2800" b="1" dirty="0" err="1">
                <a:solidFill>
                  <a:schemeClr val="bg1"/>
                </a:solidFill>
              </a:rPr>
              <a:t>вибухне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uk-UA" sz="2800" dirty="0"/>
          </a:p>
        </p:txBody>
      </p:sp>
      <p:pic>
        <p:nvPicPr>
          <p:cNvPr id="16386" name="Picture 2" descr="E:\Download\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74" y="1239841"/>
            <a:ext cx="364085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Download\1263635537_supermassive-black-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1" y="3501008"/>
            <a:ext cx="3220319" cy="32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9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увагу!!!!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12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3816424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ru-RU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Чорна</a:t>
            </a:r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діра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астрофізичний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об’єкт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створює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настільки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велику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силу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тяжіння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жодні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як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завгодно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швидкі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частинки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покинути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поверхню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в т. ч. </a:t>
            </a:r>
            <a:r>
              <a:rPr lang="en-US" sz="2800" dirty="0" smtClean="0"/>
              <a:t>C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вітло</a:t>
            </a:r>
            <a:endParaRPr lang="en-US" sz="28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 smtClean="0"/>
              <a:t>Чорна діра – це останки загиблої планети.</a:t>
            </a:r>
            <a:endParaRPr lang="ru-RU" sz="28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uk-UA" sz="2800" noProof="1" smtClean="0">
                <a:solidFill>
                  <a:schemeClr val="bg1"/>
                </a:solidFill>
              </a:rPr>
              <a:t>Загальна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теорія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відносності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>
                <a:solidFill>
                  <a:schemeClr val="bg1"/>
                </a:solidFill>
              </a:rPr>
              <a:t>передбачає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достатньо</a:t>
            </a:r>
            <a:r>
              <a:rPr lang="ru-RU" sz="2800" dirty="0">
                <a:solidFill>
                  <a:schemeClr val="bg1"/>
                </a:solidFill>
              </a:rPr>
              <a:t> компактна </a:t>
            </a:r>
            <a:r>
              <a:rPr lang="ru-RU" sz="2800" dirty="0" err="1">
                <a:solidFill>
                  <a:schemeClr val="bg1"/>
                </a:solidFill>
              </a:rPr>
              <a:t>маса</a:t>
            </a:r>
            <a:r>
              <a:rPr lang="ru-RU" sz="2800" dirty="0">
                <a:solidFill>
                  <a:schemeClr val="bg1"/>
                </a:solidFill>
              </a:rPr>
              <a:t> буде </a:t>
            </a:r>
            <a:r>
              <a:rPr lang="ru-RU" sz="2800" dirty="0" err="1">
                <a:solidFill>
                  <a:schemeClr val="bg1"/>
                </a:solidFill>
              </a:rPr>
              <a:t>деформувати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простір</a:t>
            </a:r>
            <a:r>
              <a:rPr lang="ru-RU" sz="2800" dirty="0">
                <a:solidFill>
                  <a:schemeClr val="bg1"/>
                </a:solidFill>
              </a:rPr>
              <a:t>-час, </a:t>
            </a:r>
            <a:r>
              <a:rPr lang="ru-RU" sz="2800" dirty="0" err="1">
                <a:solidFill>
                  <a:schemeClr val="bg1"/>
                </a:solidFill>
              </a:rPr>
              <a:t>утворюючи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чорну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діру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uk-UA" sz="2800" dirty="0"/>
          </a:p>
        </p:txBody>
      </p:sp>
      <p:pic>
        <p:nvPicPr>
          <p:cNvPr id="7170" name="Picture 2" descr="E:\Download\original-131827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064290" cy="2438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ownload\1209155945_1dbc0a11a344f41b15fef8d3b6940bcb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43390"/>
            <a:ext cx="3518570" cy="2462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1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5184576" cy="6470179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Навколо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чорної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діри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існує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математично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визначена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поверхня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називається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горизонтом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подій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яка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визначає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точку, з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якої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вже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немає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повернення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Вона </a:t>
            </a:r>
            <a:r>
              <a:rPr lang="ru-RU" sz="2800" dirty="0" err="1">
                <a:solidFill>
                  <a:schemeClr val="bg1"/>
                </a:solidFill>
              </a:rPr>
              <a:t>називається</a:t>
            </a:r>
            <a:r>
              <a:rPr lang="ru-RU" sz="2800" dirty="0">
                <a:solidFill>
                  <a:schemeClr val="bg1"/>
                </a:solidFill>
              </a:rPr>
              <a:t> "</a:t>
            </a:r>
            <a:r>
              <a:rPr lang="ru-RU" sz="2800" dirty="0" err="1">
                <a:solidFill>
                  <a:schemeClr val="bg1"/>
                </a:solidFill>
              </a:rPr>
              <a:t>чорною</a:t>
            </a:r>
            <a:r>
              <a:rPr lang="ru-RU" sz="2800" dirty="0">
                <a:solidFill>
                  <a:schemeClr val="bg1"/>
                </a:solidFill>
              </a:rPr>
              <a:t>", тому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поглинає</a:t>
            </a:r>
            <a:r>
              <a:rPr lang="ru-RU" sz="2800" dirty="0">
                <a:solidFill>
                  <a:schemeClr val="bg1"/>
                </a:solidFill>
              </a:rPr>
              <a:t> все </a:t>
            </a:r>
            <a:r>
              <a:rPr lang="ru-RU" sz="2800" dirty="0" err="1">
                <a:solidFill>
                  <a:schemeClr val="bg1"/>
                </a:solidFill>
              </a:rPr>
              <a:t>світло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потрапляє</a:t>
            </a:r>
            <a:r>
              <a:rPr lang="ru-RU" sz="2800" dirty="0">
                <a:solidFill>
                  <a:schemeClr val="bg1"/>
                </a:solidFill>
              </a:rPr>
              <a:t> на горизонт, </a:t>
            </a:r>
            <a:r>
              <a:rPr lang="ru-RU" sz="2800" dirty="0" err="1">
                <a:solidFill>
                  <a:schemeClr val="bg1"/>
                </a:solidFill>
              </a:rPr>
              <a:t>нічого</a:t>
            </a:r>
            <a:r>
              <a:rPr lang="ru-RU" sz="2800" dirty="0">
                <a:solidFill>
                  <a:schemeClr val="bg1"/>
                </a:solidFill>
              </a:rPr>
              <a:t> не </a:t>
            </a:r>
            <a:r>
              <a:rPr lang="ru-RU" sz="2800" dirty="0" err="1">
                <a:solidFill>
                  <a:schemeClr val="bg1"/>
                </a:solidFill>
              </a:rPr>
              <a:t>відбиваючи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подібно</a:t>
            </a:r>
            <a:r>
              <a:rPr lang="ru-RU" sz="2800" dirty="0">
                <a:solidFill>
                  <a:schemeClr val="bg1"/>
                </a:solidFill>
              </a:rPr>
              <a:t> абсолютно </a:t>
            </a:r>
            <a:r>
              <a:rPr lang="uk-UA" sz="2800" dirty="0" smtClean="0">
                <a:solidFill>
                  <a:schemeClr val="bg1"/>
                </a:solidFill>
              </a:rPr>
              <a:t>чорному </a:t>
            </a:r>
            <a:r>
              <a:rPr lang="uk-UA" sz="2800" dirty="0" err="1" smtClean="0">
                <a:solidFill>
                  <a:schemeClr val="bg1"/>
                </a:solidFill>
              </a:rPr>
              <a:t>тілу в термодин</a:t>
            </a:r>
            <a:r>
              <a:rPr lang="uk-UA" sz="2800" dirty="0" smtClean="0">
                <a:solidFill>
                  <a:schemeClr val="bg1"/>
                </a:solidFill>
              </a:rPr>
              <a:t>аміці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uk-UA" sz="2800" dirty="0"/>
          </a:p>
        </p:txBody>
      </p:sp>
      <p:pic>
        <p:nvPicPr>
          <p:cNvPr id="8194" name="Picture 2" descr="E:\Download\5956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78" y="764704"/>
            <a:ext cx="3236600" cy="206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ownload\Centaurus-A-www_flickr_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14" y="3645024"/>
            <a:ext cx="333332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3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332656"/>
            <a:ext cx="3682752" cy="5688632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uk-UA" sz="2400" dirty="0" smtClean="0">
                <a:solidFill>
                  <a:schemeClr val="bg1"/>
                </a:solidFill>
              </a:rPr>
              <a:t>Квантова механіка передбачає, що чорні </a:t>
            </a:r>
            <a:r>
              <a:rPr lang="uk-UA" sz="2400" dirty="0" err="1" smtClean="0">
                <a:solidFill>
                  <a:schemeClr val="bg1"/>
                </a:solidFill>
              </a:rPr>
              <a:t>діри випромінюють по</a:t>
            </a:r>
            <a:r>
              <a:rPr lang="uk-UA" sz="2400" dirty="0" smtClean="0">
                <a:solidFill>
                  <a:schemeClr val="bg1"/>
                </a:solidFill>
              </a:rPr>
              <a:t>дібно чорному тілу зі скінченною температурою.Ця температура обернено пропорційна до маси чорної діри, роблячи важкими спостереження цього випромінювання для чорних дір зоряних мас</a:t>
            </a:r>
            <a:r>
              <a:rPr lang="ru-RU" sz="2400" dirty="0">
                <a:solidFill>
                  <a:schemeClr val="bg1"/>
                </a:solidFill>
              </a:rPr>
              <a:t> та </a:t>
            </a:r>
            <a:r>
              <a:rPr lang="ru-RU" sz="2400" dirty="0" err="1">
                <a:solidFill>
                  <a:schemeClr val="bg1"/>
                </a:solidFill>
              </a:rPr>
              <a:t>вище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uk-UA" sz="2400" dirty="0"/>
          </a:p>
        </p:txBody>
      </p:sp>
      <p:pic>
        <p:nvPicPr>
          <p:cNvPr id="9218" name="Picture 2" descr="E:\Download\Галактика-Андроме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9" y="1556792"/>
            <a:ext cx="5328591" cy="350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4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258816" cy="5721499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uk-UA" sz="2400" noProof="1" smtClean="0">
                <a:solidFill>
                  <a:schemeClr val="bg1"/>
                </a:solidFill>
              </a:rPr>
              <a:t> 1930-х при побудові теорії еволюції зір було доведено, що зорі з масою понад 3 маси Сонця на кінцевій стадії своєї еволюції неодмінно повинні колапсувати (стискатися) до гравітаційного радіуса. 1967 року Джон Вілер </a:t>
            </a:r>
            <a:r>
              <a:rPr lang="ru-RU" sz="2400" dirty="0" smtClean="0">
                <a:solidFill>
                  <a:schemeClr val="bg1"/>
                </a:solidFill>
              </a:rPr>
              <a:t>назвав </a:t>
            </a:r>
            <a:r>
              <a:rPr lang="ru-RU" sz="2400" dirty="0" err="1">
                <a:solidFill>
                  <a:schemeClr val="bg1"/>
                </a:solidFill>
              </a:rPr>
              <a:t>такі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колапсари</a:t>
            </a:r>
            <a:r>
              <a:rPr lang="ru-RU" sz="2400" dirty="0">
                <a:solidFill>
                  <a:schemeClr val="bg1"/>
                </a:solidFill>
              </a:rPr>
              <a:t> «</a:t>
            </a:r>
            <a:r>
              <a:rPr lang="ru-RU" sz="2400" dirty="0" err="1">
                <a:solidFill>
                  <a:schemeClr val="bg1"/>
                </a:solidFill>
              </a:rPr>
              <a:t>чорними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дірами</a:t>
            </a:r>
            <a:r>
              <a:rPr lang="ru-RU" sz="2400" dirty="0">
                <a:solidFill>
                  <a:schemeClr val="bg1"/>
                </a:solidFill>
              </a:rPr>
              <a:t>».</a:t>
            </a:r>
            <a:endParaRPr lang="uk-UA" sz="2400" dirty="0"/>
          </a:p>
        </p:txBody>
      </p:sp>
      <p:pic>
        <p:nvPicPr>
          <p:cNvPr id="10242" name="Picture 2" descr="E:\Download\200px-Wheeler,John-Archibald_1963_Kopenha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5"/>
            <a:ext cx="3550742" cy="443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8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60648"/>
            <a:ext cx="4258816" cy="5649491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Чорна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діра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мати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три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фізичні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параметри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uk-UA" noProof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масу, електричний заряд і момент імпульсу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uk-UA" dirty="0"/>
          </a:p>
        </p:txBody>
      </p:sp>
      <p:pic>
        <p:nvPicPr>
          <p:cNvPr id="11266" name="Picture 2" descr="E:\Download\Black_hole_lensing_we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1384894"/>
            <a:ext cx="4633144" cy="37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5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834880" cy="5793507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Ч</a:t>
            </a:r>
            <a:r>
              <a:rPr lang="ru-RU" sz="2400" dirty="0" smtClean="0">
                <a:solidFill>
                  <a:schemeClr val="bg1"/>
                </a:solidFill>
              </a:rPr>
              <a:t>орні </a:t>
            </a:r>
            <a:r>
              <a:rPr lang="ru-RU" sz="2400" dirty="0" err="1">
                <a:solidFill>
                  <a:schemeClr val="bg1"/>
                </a:solidFill>
              </a:rPr>
              <a:t>діри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поглинають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будь-яку </a:t>
            </a:r>
            <a:r>
              <a:rPr lang="ru-RU" sz="2400" dirty="0" err="1" smtClean="0">
                <a:solidFill>
                  <a:schemeClr val="bg1"/>
                </a:solidFill>
              </a:rPr>
              <a:t>речовину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потрапляє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гравітаційне</a:t>
            </a:r>
            <a:r>
              <a:rPr lang="ru-RU" sz="2400" dirty="0">
                <a:solidFill>
                  <a:schemeClr val="bg1"/>
                </a:solidFill>
              </a:rPr>
              <a:t> поле. </a:t>
            </a:r>
            <a:r>
              <a:rPr lang="ru-RU" sz="2400" dirty="0" err="1">
                <a:solidFill>
                  <a:schemeClr val="bg1"/>
                </a:solidFill>
              </a:rPr>
              <a:t>Проте</a:t>
            </a:r>
            <a:r>
              <a:rPr lang="ru-RU" sz="2400" dirty="0">
                <a:solidFill>
                  <a:schemeClr val="bg1"/>
                </a:solidFill>
              </a:rPr>
              <a:t> мало кому </a:t>
            </a:r>
            <a:r>
              <a:rPr lang="ru-RU" sz="2400" dirty="0" err="1">
                <a:solidFill>
                  <a:schemeClr val="bg1"/>
                </a:solidFill>
              </a:rPr>
              <a:t>відомо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вони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випускати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гігантські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промені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енергії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схожі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постріл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космічної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гармати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струмінь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енергії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розміром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порівнянна</a:t>
            </a:r>
            <a:r>
              <a:rPr lang="ru-RU" sz="2400" dirty="0">
                <a:solidFill>
                  <a:schemeClr val="bg1"/>
                </a:solidFill>
              </a:rPr>
              <a:t> з галактикою </a:t>
            </a:r>
            <a:r>
              <a:rPr lang="en-US" sz="2400" dirty="0">
                <a:solidFill>
                  <a:schemeClr val="bg1"/>
                </a:solidFill>
              </a:rPr>
              <a:t>M 87 - </a:t>
            </a:r>
            <a:r>
              <a:rPr lang="ru-RU" sz="2400" dirty="0" err="1">
                <a:solidFill>
                  <a:schemeClr val="bg1"/>
                </a:solidFill>
              </a:rPr>
              <a:t>однієї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найбільших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найближчих</a:t>
            </a:r>
            <a:r>
              <a:rPr lang="ru-RU" sz="2400" dirty="0">
                <a:solidFill>
                  <a:schemeClr val="bg1"/>
                </a:solidFill>
              </a:rPr>
              <a:t> галактик до нас. </a:t>
            </a:r>
            <a:r>
              <a:rPr lang="ru-RU" sz="2400" dirty="0" err="1">
                <a:solidFill>
                  <a:schemeClr val="bg1"/>
                </a:solidFill>
              </a:rPr>
              <a:t>Тобто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такий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промінь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струмінь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плазми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довжиною</a:t>
            </a:r>
            <a:r>
              <a:rPr lang="ru-RU" sz="2400" dirty="0">
                <a:solidFill>
                  <a:schemeClr val="bg1"/>
                </a:solidFill>
              </a:rPr>
              <a:t> 5 000 </a:t>
            </a:r>
            <a:r>
              <a:rPr lang="ru-RU" sz="2400" dirty="0" err="1">
                <a:solidFill>
                  <a:schemeClr val="bg1"/>
                </a:solidFill>
              </a:rPr>
              <a:t>світлових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років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uk-UA" sz="2400" dirty="0"/>
          </a:p>
        </p:txBody>
      </p:sp>
      <p:pic>
        <p:nvPicPr>
          <p:cNvPr id="12290" name="Picture 2" descr="E:\Download\black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228">
            <a:off x="5364087" y="254638"/>
            <a:ext cx="3505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Download\382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96383"/>
            <a:ext cx="4414709" cy="3386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6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Чорні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діри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найяскравіші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об'єкти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небі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Чорні </a:t>
            </a:r>
            <a:r>
              <a:rPr lang="ru-RU" sz="2400" dirty="0" err="1">
                <a:solidFill>
                  <a:schemeClr val="bg1"/>
                </a:solidFill>
              </a:rPr>
              <a:t>діри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світитися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яскраво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перемагають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власну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гравітацію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Надмасивна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чорна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діра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досягати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межі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Еддінгтона</a:t>
            </a:r>
            <a:r>
              <a:rPr lang="ru-RU" sz="2400" dirty="0">
                <a:solidFill>
                  <a:schemeClr val="bg1"/>
                </a:solidFill>
              </a:rPr>
              <a:t>, коли сила </a:t>
            </a:r>
            <a:r>
              <a:rPr lang="ru-RU" sz="2400" dirty="0" err="1">
                <a:solidFill>
                  <a:schemeClr val="bg1"/>
                </a:solidFill>
              </a:rPr>
              <a:t>безперервного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випромінювання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перемагає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непереборне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тяжіння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Випромінювання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інтенсивним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виникає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справжній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зоряний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вітер</a:t>
            </a:r>
            <a:r>
              <a:rPr lang="ru-RU" sz="2400" dirty="0">
                <a:solidFill>
                  <a:schemeClr val="bg1"/>
                </a:solidFill>
              </a:rPr>
              <a:t>, за </a:t>
            </a:r>
            <a:r>
              <a:rPr lang="ru-RU" sz="2400" dirty="0" err="1">
                <a:solidFill>
                  <a:schemeClr val="bg1"/>
                </a:solidFill>
              </a:rPr>
              <a:t>рахунок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частина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притягає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матеріалу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відштовхується</a:t>
            </a:r>
            <a:r>
              <a:rPr lang="ru-RU" sz="2400" dirty="0">
                <a:solidFill>
                  <a:schemeClr val="bg1"/>
                </a:solidFill>
              </a:rPr>
              <a:t>. Так-так: </a:t>
            </a:r>
            <a:r>
              <a:rPr lang="ru-RU" sz="2400" dirty="0" err="1">
                <a:solidFill>
                  <a:schemeClr val="bg1"/>
                </a:solidFill>
              </a:rPr>
              <a:t>світло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бути </a:t>
            </a:r>
            <a:r>
              <a:rPr lang="ru-RU" sz="2400" dirty="0" err="1">
                <a:solidFill>
                  <a:schemeClr val="bg1"/>
                </a:solidFill>
              </a:rPr>
              <a:t>настільки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інтенсивним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виштовхне</a:t>
            </a:r>
            <a:r>
              <a:rPr lang="ru-RU" sz="2400" dirty="0">
                <a:solidFill>
                  <a:schemeClr val="bg1"/>
                </a:solidFill>
              </a:rPr>
              <a:t> себе </a:t>
            </a:r>
            <a:r>
              <a:rPr lang="ru-RU" sz="2400" dirty="0" err="1">
                <a:solidFill>
                  <a:schemeClr val="bg1"/>
                </a:solidFill>
              </a:rPr>
              <a:t>навіть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чорної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діри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4832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>
              <a:alpha val="65000"/>
            </a:schemeClr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13314" name="Picture 2" descr="E:\Download\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7_Space_1">
  <a:themeElements>
    <a:clrScheme name="Space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pac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ac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127_Space_1</Template>
  <TotalTime>61</TotalTime>
  <Words>225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127_Space_1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Чорні діри - найяскравіші об'єкти на небі </vt:lpstr>
      <vt:lpstr>Презентация PowerPoint</vt:lpstr>
      <vt:lpstr>Чорні діри породили галактичні вибухи в нашій галактиці </vt:lpstr>
      <vt:lpstr>У Всесвіті є мільйони чорних дір </vt:lpstr>
      <vt:lpstr>Презентация PowerPoint</vt:lpstr>
      <vt:lpstr>Чорні діри можуть вибухати </vt:lpstr>
      <vt:lpstr>Дякую за увагу!!!!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Юлия Пивовар</dc:creator>
  <cp:lastModifiedBy>Юлия Пивовар</cp:lastModifiedBy>
  <cp:revision>7</cp:revision>
  <cp:lastPrinted>1601-01-01T00:00:00Z</cp:lastPrinted>
  <dcterms:created xsi:type="dcterms:W3CDTF">2014-03-19T18:19:44Z</dcterms:created>
  <dcterms:modified xsi:type="dcterms:W3CDTF">2014-03-19T19:20:48Z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