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7BB30-F3B1-4BDA-B4DB-DCBFC72FF9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1BF7C4-F608-444E-B4D1-714F507EE9F4}">
      <dgm:prSet phldrT="[Текст]"/>
      <dgm:spPr/>
      <dgm:t>
        <a:bodyPr/>
        <a:lstStyle/>
        <a:p>
          <a:pPr algn="ctr"/>
          <a:r>
            <a:rPr lang="ru-RU" b="1" i="0" dirty="0" smtClean="0"/>
            <a:t>Средства для стирки</a:t>
          </a:r>
          <a:endParaRPr lang="ru-RU" b="1" dirty="0"/>
        </a:p>
      </dgm:t>
    </dgm:pt>
    <dgm:pt modelId="{643F17DD-4B2D-47CB-BB65-0A22A85E56A3}" type="parTrans" cxnId="{67B554A0-0941-4CE2-A9E9-716594935DEA}">
      <dgm:prSet/>
      <dgm:spPr/>
      <dgm:t>
        <a:bodyPr/>
        <a:lstStyle/>
        <a:p>
          <a:endParaRPr lang="ru-RU"/>
        </a:p>
      </dgm:t>
    </dgm:pt>
    <dgm:pt modelId="{8D25CC58-D4E6-4052-8EE4-BF1309445A1F}" type="sibTrans" cxnId="{67B554A0-0941-4CE2-A9E9-716594935DEA}">
      <dgm:prSet/>
      <dgm:spPr/>
      <dgm:t>
        <a:bodyPr/>
        <a:lstStyle/>
        <a:p>
          <a:endParaRPr lang="ru-RU"/>
        </a:p>
      </dgm:t>
    </dgm:pt>
    <dgm:pt modelId="{EA9F7A24-6EDC-4CE2-B1E9-989C092BC4E5}">
      <dgm:prSet phldrT="[Текст]"/>
      <dgm:spPr/>
      <dgm:t>
        <a:bodyPr/>
        <a:lstStyle/>
        <a:p>
          <a:pPr algn="ctr"/>
          <a:r>
            <a:rPr lang="ru-RU" b="1" i="0" dirty="0" smtClean="0"/>
            <a:t>Средства для мытья посуды</a:t>
          </a:r>
          <a:endParaRPr lang="ru-RU" b="1" dirty="0"/>
        </a:p>
      </dgm:t>
    </dgm:pt>
    <dgm:pt modelId="{70360FB4-CCA1-439E-92E5-18CB2C55DAB4}" type="parTrans" cxnId="{681FDA0E-888A-46A7-8684-BE29C9B52A4B}">
      <dgm:prSet/>
      <dgm:spPr/>
      <dgm:t>
        <a:bodyPr/>
        <a:lstStyle/>
        <a:p>
          <a:endParaRPr lang="ru-RU"/>
        </a:p>
      </dgm:t>
    </dgm:pt>
    <dgm:pt modelId="{46025134-DB9B-41C7-B13D-6034C86A9B9C}" type="sibTrans" cxnId="{681FDA0E-888A-46A7-8684-BE29C9B52A4B}">
      <dgm:prSet/>
      <dgm:spPr/>
      <dgm:t>
        <a:bodyPr/>
        <a:lstStyle/>
        <a:p>
          <a:endParaRPr lang="ru-RU"/>
        </a:p>
      </dgm:t>
    </dgm:pt>
    <dgm:pt modelId="{F787529B-62C4-427C-9C4F-A5A87792A765}">
      <dgm:prSet phldrT="[Текст]"/>
      <dgm:spPr/>
      <dgm:t>
        <a:bodyPr/>
        <a:lstStyle/>
        <a:p>
          <a:pPr algn="ctr"/>
          <a:r>
            <a:rPr lang="ru-RU" b="1" i="0" dirty="0" smtClean="0"/>
            <a:t>Чистящие, дезинфицирующие и отбеливающие средства</a:t>
          </a:r>
          <a:endParaRPr lang="ru-RU" b="1" dirty="0"/>
        </a:p>
      </dgm:t>
    </dgm:pt>
    <dgm:pt modelId="{5324B516-5B94-4907-825E-5EA5C0F30DDC}" type="parTrans" cxnId="{474C00A1-C326-494B-A678-BC6BA4354FD9}">
      <dgm:prSet/>
      <dgm:spPr/>
      <dgm:t>
        <a:bodyPr/>
        <a:lstStyle/>
        <a:p>
          <a:endParaRPr lang="ru-RU"/>
        </a:p>
      </dgm:t>
    </dgm:pt>
    <dgm:pt modelId="{F7DB0E29-3588-4AB1-8FF1-9D93619D462E}" type="sibTrans" cxnId="{474C00A1-C326-494B-A678-BC6BA4354FD9}">
      <dgm:prSet/>
      <dgm:spPr/>
      <dgm:t>
        <a:bodyPr/>
        <a:lstStyle/>
        <a:p>
          <a:endParaRPr lang="ru-RU"/>
        </a:p>
      </dgm:t>
    </dgm:pt>
    <dgm:pt modelId="{5065F318-8609-4E8F-8BB9-E16C9F60B524}">
      <dgm:prSet phldrT="[Текст]"/>
      <dgm:spPr/>
      <dgm:t>
        <a:bodyPr/>
        <a:lstStyle/>
        <a:p>
          <a:pPr algn="ctr"/>
          <a:r>
            <a:rPr lang="ru-RU" b="1" i="0" dirty="0" smtClean="0"/>
            <a:t>Стеклоомыватели для автомобилей</a:t>
          </a:r>
          <a:endParaRPr lang="ru-RU" b="1" dirty="0"/>
        </a:p>
      </dgm:t>
    </dgm:pt>
    <dgm:pt modelId="{047BF562-6E7C-4CD6-8453-3B8D1C56DA54}" type="parTrans" cxnId="{5F5AEF63-55C1-4DA6-AA0C-8F10900E4C27}">
      <dgm:prSet/>
      <dgm:spPr/>
      <dgm:t>
        <a:bodyPr/>
        <a:lstStyle/>
        <a:p>
          <a:endParaRPr lang="ru-RU"/>
        </a:p>
      </dgm:t>
    </dgm:pt>
    <dgm:pt modelId="{B9BCF1FE-EC24-4215-BC8B-09B569CFB375}" type="sibTrans" cxnId="{5F5AEF63-55C1-4DA6-AA0C-8F10900E4C27}">
      <dgm:prSet/>
      <dgm:spPr/>
      <dgm:t>
        <a:bodyPr/>
        <a:lstStyle/>
        <a:p>
          <a:endParaRPr lang="ru-RU"/>
        </a:p>
      </dgm:t>
    </dgm:pt>
    <dgm:pt modelId="{2990492D-2B50-4D66-9C91-A6C9A6CEC4A4}" type="pres">
      <dgm:prSet presAssocID="{7E57BB30-F3B1-4BDA-B4DB-DCBFC72FF9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164BDD-E108-4C34-9D31-8185BB57837B}" type="pres">
      <dgm:prSet presAssocID="{F81BF7C4-F608-444E-B4D1-714F507EE9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3836-F97B-4766-BCC6-B41B50B34226}" type="pres">
      <dgm:prSet presAssocID="{8D25CC58-D4E6-4052-8EE4-BF1309445A1F}" presName="spacer" presStyleCnt="0"/>
      <dgm:spPr/>
    </dgm:pt>
    <dgm:pt modelId="{A967E77F-2D84-42F2-AFBD-3FF8C73F20CD}" type="pres">
      <dgm:prSet presAssocID="{EA9F7A24-6EDC-4CE2-B1E9-989C092BC4E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4622-3790-4AD7-B0B4-C3164B1EFE7E}" type="pres">
      <dgm:prSet presAssocID="{46025134-DB9B-41C7-B13D-6034C86A9B9C}" presName="spacer" presStyleCnt="0"/>
      <dgm:spPr/>
    </dgm:pt>
    <dgm:pt modelId="{D1330E09-1CFB-45D3-B403-BF218AAC80F8}" type="pres">
      <dgm:prSet presAssocID="{F787529B-62C4-427C-9C4F-A5A87792A7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D588D-37AF-421D-B22F-46761EE9FCD6}" type="pres">
      <dgm:prSet presAssocID="{F7DB0E29-3588-4AB1-8FF1-9D93619D462E}" presName="spacer" presStyleCnt="0"/>
      <dgm:spPr/>
    </dgm:pt>
    <dgm:pt modelId="{00C44970-8F2E-43E0-AD9E-3AA462C49B7D}" type="pres">
      <dgm:prSet presAssocID="{5065F318-8609-4E8F-8BB9-E16C9F60B5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D1329-594A-4EB7-A4A0-143E34A46F81}" type="presOf" srcId="{5065F318-8609-4E8F-8BB9-E16C9F60B524}" destId="{00C44970-8F2E-43E0-AD9E-3AA462C49B7D}" srcOrd="0" destOrd="0" presId="urn:microsoft.com/office/officeart/2005/8/layout/vList2"/>
    <dgm:cxn modelId="{474C00A1-C326-494B-A678-BC6BA4354FD9}" srcId="{7E57BB30-F3B1-4BDA-B4DB-DCBFC72FF925}" destId="{F787529B-62C4-427C-9C4F-A5A87792A765}" srcOrd="2" destOrd="0" parTransId="{5324B516-5B94-4907-825E-5EA5C0F30DDC}" sibTransId="{F7DB0E29-3588-4AB1-8FF1-9D93619D462E}"/>
    <dgm:cxn modelId="{5F5AEF63-55C1-4DA6-AA0C-8F10900E4C27}" srcId="{7E57BB30-F3B1-4BDA-B4DB-DCBFC72FF925}" destId="{5065F318-8609-4E8F-8BB9-E16C9F60B524}" srcOrd="3" destOrd="0" parTransId="{047BF562-6E7C-4CD6-8453-3B8D1C56DA54}" sibTransId="{B9BCF1FE-EC24-4215-BC8B-09B569CFB375}"/>
    <dgm:cxn modelId="{681FDA0E-888A-46A7-8684-BE29C9B52A4B}" srcId="{7E57BB30-F3B1-4BDA-B4DB-DCBFC72FF925}" destId="{EA9F7A24-6EDC-4CE2-B1E9-989C092BC4E5}" srcOrd="1" destOrd="0" parTransId="{70360FB4-CCA1-439E-92E5-18CB2C55DAB4}" sibTransId="{46025134-DB9B-41C7-B13D-6034C86A9B9C}"/>
    <dgm:cxn modelId="{808B95A8-10C9-4E75-AD84-098CDA4FE798}" type="presOf" srcId="{F81BF7C4-F608-444E-B4D1-714F507EE9F4}" destId="{A3164BDD-E108-4C34-9D31-8185BB57837B}" srcOrd="0" destOrd="0" presId="urn:microsoft.com/office/officeart/2005/8/layout/vList2"/>
    <dgm:cxn modelId="{E10DDFFF-AF9F-4DD2-9443-72418E58C97E}" type="presOf" srcId="{F787529B-62C4-427C-9C4F-A5A87792A765}" destId="{D1330E09-1CFB-45D3-B403-BF218AAC80F8}" srcOrd="0" destOrd="0" presId="urn:microsoft.com/office/officeart/2005/8/layout/vList2"/>
    <dgm:cxn modelId="{67B554A0-0941-4CE2-A9E9-716594935DEA}" srcId="{7E57BB30-F3B1-4BDA-B4DB-DCBFC72FF925}" destId="{F81BF7C4-F608-444E-B4D1-714F507EE9F4}" srcOrd="0" destOrd="0" parTransId="{643F17DD-4B2D-47CB-BB65-0A22A85E56A3}" sibTransId="{8D25CC58-D4E6-4052-8EE4-BF1309445A1F}"/>
    <dgm:cxn modelId="{F2468400-923E-44C9-8A21-9BB4C9FB61C0}" type="presOf" srcId="{7E57BB30-F3B1-4BDA-B4DB-DCBFC72FF925}" destId="{2990492D-2B50-4D66-9C91-A6C9A6CEC4A4}" srcOrd="0" destOrd="0" presId="urn:microsoft.com/office/officeart/2005/8/layout/vList2"/>
    <dgm:cxn modelId="{F29148F6-308E-4C5C-B1D2-0DE8D3489DA7}" type="presOf" srcId="{EA9F7A24-6EDC-4CE2-B1E9-989C092BC4E5}" destId="{A967E77F-2D84-42F2-AFBD-3FF8C73F20CD}" srcOrd="0" destOrd="0" presId="urn:microsoft.com/office/officeart/2005/8/layout/vList2"/>
    <dgm:cxn modelId="{74BF2A73-8973-41F7-9BA0-350DDEDAE4B6}" type="presParOf" srcId="{2990492D-2B50-4D66-9C91-A6C9A6CEC4A4}" destId="{A3164BDD-E108-4C34-9D31-8185BB57837B}" srcOrd="0" destOrd="0" presId="urn:microsoft.com/office/officeart/2005/8/layout/vList2"/>
    <dgm:cxn modelId="{77E21EC6-715B-4179-AE91-A704E1CC1F4A}" type="presParOf" srcId="{2990492D-2B50-4D66-9C91-A6C9A6CEC4A4}" destId="{B80E3836-F97B-4766-BCC6-B41B50B34226}" srcOrd="1" destOrd="0" presId="urn:microsoft.com/office/officeart/2005/8/layout/vList2"/>
    <dgm:cxn modelId="{00CE9F38-25C0-4A2E-81D7-5712554C3FD0}" type="presParOf" srcId="{2990492D-2B50-4D66-9C91-A6C9A6CEC4A4}" destId="{A967E77F-2D84-42F2-AFBD-3FF8C73F20CD}" srcOrd="2" destOrd="0" presId="urn:microsoft.com/office/officeart/2005/8/layout/vList2"/>
    <dgm:cxn modelId="{E56187C4-0E41-46CE-ADFE-D4BEE573AB39}" type="presParOf" srcId="{2990492D-2B50-4D66-9C91-A6C9A6CEC4A4}" destId="{B83D4622-3790-4AD7-B0B4-C3164B1EFE7E}" srcOrd="3" destOrd="0" presId="urn:microsoft.com/office/officeart/2005/8/layout/vList2"/>
    <dgm:cxn modelId="{41809C2E-0D12-4286-A5A5-5A4A178D81A3}" type="presParOf" srcId="{2990492D-2B50-4D66-9C91-A6C9A6CEC4A4}" destId="{D1330E09-1CFB-45D3-B403-BF218AAC80F8}" srcOrd="4" destOrd="0" presId="urn:microsoft.com/office/officeart/2005/8/layout/vList2"/>
    <dgm:cxn modelId="{18C1863A-39C9-45D4-B6EA-7C828D7E62F4}" type="presParOf" srcId="{2990492D-2B50-4D66-9C91-A6C9A6CEC4A4}" destId="{AF8D588D-37AF-421D-B22F-46761EE9FCD6}" srcOrd="5" destOrd="0" presId="urn:microsoft.com/office/officeart/2005/8/layout/vList2"/>
    <dgm:cxn modelId="{F8025762-0006-43A4-9EC7-EEBE44FCC713}" type="presParOf" srcId="{2990492D-2B50-4D66-9C91-A6C9A6CEC4A4}" destId="{00C44970-8F2E-43E0-AD9E-3AA462C49B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64BDD-E108-4C34-9D31-8185BB57837B}">
      <dsp:nvSpPr>
        <dsp:cNvPr id="0" name=""/>
        <dsp:cNvSpPr/>
      </dsp:nvSpPr>
      <dsp:spPr>
        <a:xfrm>
          <a:off x="0" y="41023"/>
          <a:ext cx="6264695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Средства для стирки</a:t>
          </a:r>
          <a:endParaRPr lang="ru-RU" sz="2100" b="1" kern="1200" dirty="0"/>
        </a:p>
      </dsp:txBody>
      <dsp:txXfrm>
        <a:off x="0" y="41023"/>
        <a:ext cx="6264695" cy="834228"/>
      </dsp:txXfrm>
    </dsp:sp>
    <dsp:sp modelId="{A967E77F-2D84-42F2-AFBD-3FF8C73F20CD}">
      <dsp:nvSpPr>
        <dsp:cNvPr id="0" name=""/>
        <dsp:cNvSpPr/>
      </dsp:nvSpPr>
      <dsp:spPr>
        <a:xfrm>
          <a:off x="0" y="935731"/>
          <a:ext cx="6264695" cy="834228"/>
        </a:xfrm>
        <a:prstGeom prst="roundRect">
          <a:avLst/>
        </a:prstGeom>
        <a:solidFill>
          <a:schemeClr val="accent5">
            <a:hueOff val="4943373"/>
            <a:satOff val="-18349"/>
            <a:lumOff val="-2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Средства для мытья посуды</a:t>
          </a:r>
          <a:endParaRPr lang="ru-RU" sz="2100" b="1" kern="1200" dirty="0"/>
        </a:p>
      </dsp:txBody>
      <dsp:txXfrm>
        <a:off x="0" y="935731"/>
        <a:ext cx="6264695" cy="834228"/>
      </dsp:txXfrm>
    </dsp:sp>
    <dsp:sp modelId="{D1330E09-1CFB-45D3-B403-BF218AAC80F8}">
      <dsp:nvSpPr>
        <dsp:cNvPr id="0" name=""/>
        <dsp:cNvSpPr/>
      </dsp:nvSpPr>
      <dsp:spPr>
        <a:xfrm>
          <a:off x="0" y="1830439"/>
          <a:ext cx="6264695" cy="834228"/>
        </a:xfrm>
        <a:prstGeom prst="roundRect">
          <a:avLst/>
        </a:prstGeom>
        <a:solidFill>
          <a:schemeClr val="accent5">
            <a:hueOff val="9886747"/>
            <a:satOff val="-36698"/>
            <a:lumOff val="-5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Чистящие, дезинфицирующие и отбеливающие средства</a:t>
          </a:r>
          <a:endParaRPr lang="ru-RU" sz="2100" b="1" kern="1200" dirty="0"/>
        </a:p>
      </dsp:txBody>
      <dsp:txXfrm>
        <a:off x="0" y="1830439"/>
        <a:ext cx="6264695" cy="834228"/>
      </dsp:txXfrm>
    </dsp:sp>
    <dsp:sp modelId="{00C44970-8F2E-43E0-AD9E-3AA462C49B7D}">
      <dsp:nvSpPr>
        <dsp:cNvPr id="0" name=""/>
        <dsp:cNvSpPr/>
      </dsp:nvSpPr>
      <dsp:spPr>
        <a:xfrm>
          <a:off x="0" y="2725148"/>
          <a:ext cx="6264695" cy="834228"/>
        </a:xfrm>
        <a:prstGeom prst="roundRect">
          <a:avLst/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Стеклоомыватели для автомобилей</a:t>
          </a:r>
          <a:endParaRPr lang="ru-RU" sz="2100" b="1" kern="1200" dirty="0"/>
        </a:p>
      </dsp:txBody>
      <dsp:txXfrm>
        <a:off x="0" y="2725148"/>
        <a:ext cx="6264695" cy="83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5DAA-FB9A-4395-8B6F-0B689C8EBC4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1C64-4B3F-4FAD-8F57-5112EBBF4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17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1C64-4B3F-4FAD-8F57-5112EBBF473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50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Органические вещества</a:t>
            </a:r>
            <a:br>
              <a:rPr lang="ru-RU" dirty="0" smtClean="0"/>
            </a:br>
            <a:r>
              <a:rPr lang="ru-RU" dirty="0" smtClean="0"/>
              <a:t>в быту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4428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Стеклоомыватели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52736"/>
            <a:ext cx="8382000" cy="132959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Стеклоомыватель</a:t>
            </a:r>
            <a:r>
              <a:rPr lang="ru-RU" dirty="0" smtClean="0"/>
              <a:t>—</a:t>
            </a:r>
            <a:r>
              <a:rPr lang="ru-RU" dirty="0"/>
              <a:t> жидкость, предназначенная для удаления грязи </a:t>
            </a:r>
            <a:r>
              <a:rPr lang="ru-RU" dirty="0" smtClean="0"/>
              <a:t>со стекол </a:t>
            </a:r>
            <a:r>
              <a:rPr lang="ru-RU" dirty="0"/>
              <a:t>автомобиля.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4904"/>
            <a:ext cx="6096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4845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Лето / зима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382000" cy="41857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Летом в качестве основного компонента стеклоомывателя используется вода.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улучшения свойств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стеклоомывателя </a:t>
            </a:r>
            <a:r>
              <a:rPr lang="ru-RU" dirty="0"/>
              <a:t>в неё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добавляют</a:t>
            </a:r>
            <a:r>
              <a:rPr lang="ru-RU" dirty="0"/>
              <a:t> </a:t>
            </a:r>
            <a:r>
              <a:rPr lang="ru-RU" dirty="0" smtClean="0"/>
              <a:t>ПАВ, красители.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Зимой </a:t>
            </a:r>
            <a:r>
              <a:rPr lang="ru-RU" dirty="0"/>
              <a:t>используются смеси технического </a:t>
            </a:r>
            <a:r>
              <a:rPr lang="ru-RU" dirty="0" smtClean="0"/>
              <a:t>этилового, </a:t>
            </a:r>
            <a:br>
              <a:rPr lang="ru-RU" dirty="0" smtClean="0"/>
            </a:br>
            <a:r>
              <a:rPr lang="ru-RU" dirty="0" smtClean="0"/>
              <a:t>изопропилового спирта</a:t>
            </a:r>
            <a:r>
              <a:rPr lang="ru-RU" dirty="0"/>
              <a:t> с водой.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845970" cy="373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388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r>
              <a:rPr lang="ru-RU" dirty="0" smtClean="0"/>
              <a:t>Рекомендации по использованию бытовой химии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382000" cy="4456605"/>
          </a:xfrm>
        </p:spPr>
        <p:txBody>
          <a:bodyPr/>
          <a:lstStyle/>
          <a:p>
            <a:r>
              <a:rPr lang="ru-RU" sz="2800" dirty="0"/>
              <a:t>Избегайте чрезмерного использования средств бытовой химии, содержащих хлор, фенол, аммиак, формальдегид, ацетон и </a:t>
            </a:r>
            <a:r>
              <a:rPr lang="ru-RU" sz="2800" dirty="0" err="1" smtClean="0"/>
              <a:t>т.д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Пользуйтесь наиболее щадящими средствами (например, с пометкой «для чувствительной кожи</a:t>
            </a:r>
            <a:r>
              <a:rPr lang="ru-RU" sz="2800" dirty="0" smtClean="0"/>
              <a:t>»)</a:t>
            </a:r>
            <a:br>
              <a:rPr lang="ru-RU" sz="2800" dirty="0" smtClean="0"/>
            </a:br>
            <a:endParaRPr lang="ru-RU" sz="2800" dirty="0"/>
          </a:p>
          <a:p>
            <a:r>
              <a:rPr lang="ru-RU" sz="2800" dirty="0"/>
              <a:t>Обращайте внимание на то, что написано на этикетке и в инструкции, прилагающийся к чистящим </a:t>
            </a:r>
            <a:r>
              <a:rPr lang="ru-RU" sz="2800" dirty="0" smtClean="0"/>
              <a:t>средствам</a:t>
            </a:r>
            <a:endParaRPr lang="ru-RU" sz="28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82970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76672"/>
            <a:ext cx="8382000" cy="5423023"/>
          </a:xfrm>
        </p:spPr>
        <p:txBody>
          <a:bodyPr/>
          <a:lstStyle/>
          <a:p>
            <a:r>
              <a:rPr lang="ru-RU" sz="2800" dirty="0"/>
              <a:t>Храните средства бытовой химии в хорошо закрытых емкостях и в помещении, где обитатели дома бывают реже </a:t>
            </a:r>
            <a:r>
              <a:rPr lang="ru-RU" sz="2800" dirty="0" smtClean="0"/>
              <a:t>всего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Старайтесь применять не порошки, а гели, жидкие или гранулированные </a:t>
            </a:r>
            <a:r>
              <a:rPr lang="ru-RU" sz="2800" dirty="0" smtClean="0"/>
              <a:t>средства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Избегайте прямого контакта с агрессивными средствами: используйте хозяйственные перчатки и защитные </a:t>
            </a:r>
            <a:r>
              <a:rPr lang="ru-RU" sz="2800" dirty="0" smtClean="0"/>
              <a:t>крема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Систематически меняйте арсенал средств бытовой химии</a:t>
            </a:r>
          </a:p>
        </p:txBody>
      </p:sp>
    </p:spTree>
    <p:extLst>
      <p:ext uri="{BB962C8B-B14F-4D97-AF65-F5344CB8AC3E}">
        <p14:creationId xmlns:p14="http://schemas.microsoft.com/office/powerpoint/2010/main" xmlns="" val="2829113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82000" cy="187128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Бытовая химия</a:t>
            </a:r>
            <a:r>
              <a:rPr lang="ru-RU" dirty="0"/>
              <a:t> — это средства по уходу за собственностью: одеждой, помещениями, автомобилями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Категории: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29014619"/>
              </p:ext>
            </p:extLst>
          </p:nvPr>
        </p:nvGraphicFramePr>
        <p:xfrm>
          <a:off x="1475656" y="2204864"/>
          <a:ext cx="62646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966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Стиральные порошки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3131840" cy="31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52548"/>
            <a:ext cx="8382000" cy="34963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Стиральные порошки содержат 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поверхностно-активные </a:t>
            </a:r>
            <a:r>
              <a:rPr lang="ru-RU" dirty="0"/>
              <a:t>вещества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связывающие вещества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отбеливающие вещества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вспомогательные </a:t>
            </a:r>
            <a:r>
              <a:rPr lang="ru-RU" dirty="0" smtClean="0"/>
              <a:t>вещества</a:t>
            </a:r>
            <a:br>
              <a:rPr lang="ru-RU" dirty="0" smtClean="0"/>
            </a:br>
            <a:r>
              <a:rPr lang="ru-RU" dirty="0" smtClean="0"/>
              <a:t>(например</a:t>
            </a:r>
            <a:r>
              <a:rPr lang="ru-RU" dirty="0"/>
              <a:t>, ароматические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вещества)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2017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ru-RU" dirty="0">
                <a:effectLst/>
              </a:rPr>
              <a:t>Поверхностно-активные вещества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1857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ПАВ </a:t>
            </a:r>
            <a:r>
              <a:rPr lang="ru-RU" dirty="0"/>
              <a:t>снижают поверхностное натяжение воды, отделяют грязь от волокон, но их высокая моющая активность снижается в жесткой воде.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Примером </a:t>
            </a:r>
            <a:r>
              <a:rPr lang="ru-RU" dirty="0"/>
              <a:t>ПАВ могут служить обычное мыло </a:t>
            </a:r>
            <a:r>
              <a:rPr lang="ru-RU" dirty="0" smtClean="0"/>
              <a:t>и</a:t>
            </a:r>
            <a:r>
              <a:rPr lang="ru-RU" dirty="0"/>
              <a:t> СМС (синтетические моющие средства), а также спирты, карбоновые кислоты, амины и т. п.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4906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Связывающие вещества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7727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Связывающие вещества смягчают воду и устраняют образование накипи (выпадения кальция) на компонентах стиральных машин и на одежде.</a:t>
            </a:r>
          </a:p>
        </p:txBody>
      </p:sp>
    </p:spTree>
    <p:extLst>
      <p:ext uri="{BB962C8B-B14F-4D97-AF65-F5344CB8AC3E}">
        <p14:creationId xmlns:p14="http://schemas.microsoft.com/office/powerpoint/2010/main" xmlns="" val="1833735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Отбеливающие вещества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382000" cy="426578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Отбеливающие вещества важны для обработки пятен на белом, цветном белье, белье, подвергающемся кипячению, и тонком белье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этого в основном используют </a:t>
            </a:r>
            <a:r>
              <a:rPr lang="ru-RU" sz="2800" dirty="0" err="1"/>
              <a:t>перборат</a:t>
            </a:r>
            <a:r>
              <a:rPr lang="ru-RU" sz="2800" dirty="0"/>
              <a:t> натрия, который в процессе стирки при температурах выше </a:t>
            </a:r>
            <a:r>
              <a:rPr lang="ru-RU" sz="2800" dirty="0" smtClean="0"/>
              <a:t>60°C </a:t>
            </a:r>
            <a:r>
              <a:rPr lang="ru-RU" sz="2800" dirty="0"/>
              <a:t>выделяет отбеливающие вещества.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Активаторы </a:t>
            </a:r>
            <a:r>
              <a:rPr lang="ru-RU" sz="2800" dirty="0"/>
              <a:t>отбеливающего вещества, </a:t>
            </a:r>
            <a:r>
              <a:rPr lang="ru-RU" sz="2800" dirty="0" smtClean="0"/>
              <a:t>например, </a:t>
            </a:r>
            <a:r>
              <a:rPr lang="ru-RU" sz="2800" dirty="0" err="1"/>
              <a:t>тетраацетилендиамин</a:t>
            </a:r>
            <a:r>
              <a:rPr lang="ru-RU" sz="2800" dirty="0"/>
              <a:t>, активируют </a:t>
            </a:r>
            <a:r>
              <a:rPr lang="ru-RU" sz="2800" dirty="0" err="1"/>
              <a:t>перборат</a:t>
            </a:r>
            <a:r>
              <a:rPr lang="ru-RU" sz="2800" dirty="0"/>
              <a:t> при температуре ниже </a:t>
            </a:r>
            <a:r>
              <a:rPr lang="ru-RU" sz="2800" dirty="0" smtClean="0"/>
              <a:t>60</a:t>
            </a:r>
            <a:r>
              <a:rPr lang="ru-RU" sz="2800" dirty="0"/>
              <a:t>°</a:t>
            </a:r>
            <a:r>
              <a:rPr lang="ru-RU" sz="2800" dirty="0" smtClean="0"/>
              <a:t>C</a:t>
            </a:r>
            <a:r>
              <a:rPr lang="ru-RU" sz="2800" dirty="0"/>
              <a:t>, и отбеливание возможно уже в пределах </a:t>
            </a:r>
            <a:r>
              <a:rPr lang="ru-RU" sz="2800" dirty="0" smtClean="0"/>
              <a:t>40</a:t>
            </a:r>
            <a:r>
              <a:rPr lang="ru-RU" sz="2800" dirty="0"/>
              <a:t>°</a:t>
            </a:r>
            <a:r>
              <a:rPr lang="ru-RU" sz="2800" dirty="0" smtClean="0"/>
              <a:t>C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1554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200" y="1290376"/>
            <a:ext cx="7806240" cy="48690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altLang="ru-RU" sz="2800" dirty="0"/>
              <a:t>В настоящее время в Германии, Италии, Австрии, Норвегии, Швейцарии и Нидерландах стирают </a:t>
            </a:r>
            <a:r>
              <a:rPr lang="ru-RU" altLang="ru-RU" sz="2800" u="sng" dirty="0"/>
              <a:t>только</a:t>
            </a:r>
            <a:r>
              <a:rPr lang="ru-RU" altLang="ru-RU" sz="2800" dirty="0"/>
              <a:t> порошками без фосфатов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/>
          </a:p>
          <a:p>
            <a:pPr eaLnBrk="1" hangingPunct="1">
              <a:lnSpc>
                <a:spcPct val="75000"/>
              </a:lnSpc>
            </a:pPr>
            <a:r>
              <a:rPr lang="ru-RU" altLang="ru-RU" sz="2800" dirty="0"/>
              <a:t>Взамен фосфатов в стиральные порошки вводят биологически инертные, экологически безопасные вещества - </a:t>
            </a:r>
            <a:r>
              <a:rPr lang="ru-RU" altLang="ru-RU" sz="2800" u="sng" dirty="0"/>
              <a:t>цеолиты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/>
          </a:p>
          <a:p>
            <a:pPr eaLnBrk="1" hangingPunct="1">
              <a:lnSpc>
                <a:spcPct val="75000"/>
              </a:lnSpc>
            </a:pPr>
            <a:r>
              <a:rPr lang="ru-RU" altLang="ru-RU" sz="2800" dirty="0"/>
              <a:t>Однако в </a:t>
            </a:r>
            <a:r>
              <a:rPr lang="ru-RU" altLang="ru-RU" sz="2800" dirty="0" smtClean="0"/>
              <a:t>Украине популярны </a:t>
            </a:r>
            <a:r>
              <a:rPr lang="ru-RU" altLang="ru-RU" sz="2800" dirty="0"/>
              <a:t>"Ариэль", "</a:t>
            </a:r>
            <a:r>
              <a:rPr lang="ru-RU" altLang="ru-RU" sz="2800" dirty="0" err="1"/>
              <a:t>Тайд</a:t>
            </a:r>
            <a:r>
              <a:rPr lang="ru-RU" altLang="ru-RU" sz="2800" dirty="0" smtClean="0"/>
              <a:t>" </a:t>
            </a:r>
            <a:r>
              <a:rPr lang="ru-RU" altLang="ru-RU" sz="2800" u="sng" dirty="0"/>
              <a:t>с фосфатами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/>
          </a:p>
          <a:p>
            <a:pPr eaLnBrk="1" hangingPunct="1">
              <a:lnSpc>
                <a:spcPct val="75000"/>
              </a:lnSpc>
            </a:pPr>
            <a:r>
              <a:rPr lang="ru-RU" altLang="ru-RU" sz="2800" dirty="0"/>
              <a:t>себестоимость порошка с цеолитом вырастает примерно на 20 %</a:t>
            </a:r>
          </a:p>
          <a:p>
            <a:pPr eaLnBrk="1" hangingPunct="1">
              <a:lnSpc>
                <a:spcPct val="75000"/>
              </a:lnSpc>
            </a:pPr>
            <a:endParaRPr lang="ru-RU" altLang="ru-RU" sz="2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930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lvl="0"/>
            <a:r>
              <a:rPr lang="ru-RU" b="1" dirty="0"/>
              <a:t>Средства для мытья посуды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3748719"/>
          </a:xfrm>
        </p:spPr>
        <p:txBody>
          <a:bodyPr/>
          <a:lstStyle/>
          <a:p>
            <a:pPr indent="-220663">
              <a:buNone/>
            </a:pPr>
            <a:r>
              <a:rPr lang="ru-RU" sz="2800" dirty="0" smtClean="0"/>
              <a:t>Состоят из:</a:t>
            </a:r>
          </a:p>
          <a:p>
            <a:pPr indent="-220663">
              <a:buFont typeface="Arial" panose="020B0604020202020204" pitchFamily="34" charset="0"/>
              <a:buChar char="•"/>
            </a:pPr>
            <a:r>
              <a:rPr lang="ru-RU" sz="2800" dirty="0" smtClean="0"/>
              <a:t>ПАВ</a:t>
            </a:r>
          </a:p>
          <a:p>
            <a:pPr indent="-220663">
              <a:buFont typeface="Arial" panose="020B0604020202020204" pitchFamily="34" charset="0"/>
              <a:buChar char="•"/>
            </a:pPr>
            <a:r>
              <a:rPr lang="ru-RU" sz="2800" i="1" dirty="0" smtClean="0"/>
              <a:t>солей </a:t>
            </a:r>
            <a:r>
              <a:rPr lang="ru-RU" sz="2800" i="1" dirty="0"/>
              <a:t>слабых неорганических кислот</a:t>
            </a:r>
            <a:r>
              <a:rPr lang="ru-RU" sz="2800" dirty="0"/>
              <a:t> (карбонат и бикарбонат натрия, силикаты </a:t>
            </a:r>
            <a:r>
              <a:rPr lang="ru-RU" sz="2800" dirty="0" smtClean="0"/>
              <a:t>натрия) - применяются </a:t>
            </a:r>
            <a:r>
              <a:rPr lang="ru-RU" sz="2800" dirty="0"/>
              <a:t>для разложения полисахаридов, </a:t>
            </a:r>
            <a:r>
              <a:rPr lang="ru-RU" sz="2800" dirty="0" smtClean="0"/>
              <a:t>протеинов.</a:t>
            </a:r>
          </a:p>
          <a:p>
            <a:pPr indent="-220663">
              <a:buFont typeface="Arial" panose="020B0604020202020204" pitchFamily="34" charset="0"/>
              <a:buChar char="•"/>
            </a:pPr>
            <a:r>
              <a:rPr lang="ru-RU" sz="2800" i="1" dirty="0" smtClean="0"/>
              <a:t>нейтральных солей</a:t>
            </a:r>
            <a:r>
              <a:rPr lang="ru-RU" sz="2800" dirty="0"/>
              <a:t> (сульфаты,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хлориды) - хлорид </a:t>
            </a:r>
            <a:r>
              <a:rPr lang="ru-RU" sz="2800" dirty="0"/>
              <a:t>натрия чаще всего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используется </a:t>
            </a:r>
            <a:r>
              <a:rPr lang="ru-RU" sz="2800" dirty="0"/>
              <a:t>для </a:t>
            </a:r>
            <a:r>
              <a:rPr lang="ru-RU" sz="2800" dirty="0" err="1"/>
              <a:t>загущения</a:t>
            </a:r>
            <a:r>
              <a:rPr lang="ru-RU" sz="2800" dirty="0"/>
              <a:t> средств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мытья</a:t>
            </a:r>
            <a:r>
              <a:rPr lang="ru-RU" sz="2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99" y="3284984"/>
            <a:ext cx="2525266" cy="25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9242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82000" cy="4912114"/>
          </a:xfrm>
        </p:spPr>
        <p:txBody>
          <a:bodyPr/>
          <a:lstStyle/>
          <a:p>
            <a:pPr indent="-220663">
              <a:buFont typeface="Arial" panose="020B0604020202020204" pitchFamily="34" charset="0"/>
              <a:buChar char="•"/>
            </a:pPr>
            <a:r>
              <a:rPr lang="ru-RU" sz="2800" i="1" dirty="0"/>
              <a:t>отбеливающих реагентов </a:t>
            </a:r>
            <a:r>
              <a:rPr lang="ru-RU" sz="2800" dirty="0"/>
              <a:t>(</a:t>
            </a:r>
            <a:r>
              <a:rPr lang="ru-RU" sz="2800" dirty="0" err="1"/>
              <a:t>перборат</a:t>
            </a:r>
            <a:r>
              <a:rPr lang="ru-RU" sz="2800" dirty="0"/>
              <a:t> и </a:t>
            </a:r>
            <a:r>
              <a:rPr lang="ru-RU" sz="2800" dirty="0" err="1"/>
              <a:t>перкарбонат</a:t>
            </a:r>
            <a:r>
              <a:rPr lang="ru-RU" sz="2800" dirty="0"/>
              <a:t> натрия) — обладают отбеливающими и дезинфицирующими свойствами, применяются для разложения особо прочных окрашенных загрязнений.</a:t>
            </a:r>
          </a:p>
          <a:p>
            <a:pPr indent="-220663">
              <a:buFont typeface="Arial" panose="020B0604020202020204" pitchFamily="34" charset="0"/>
              <a:buChar char="•"/>
            </a:pPr>
            <a:r>
              <a:rPr lang="ru-RU" sz="2800" i="1" dirty="0" err="1"/>
              <a:t>Гидротропов</a:t>
            </a:r>
            <a:r>
              <a:rPr lang="ru-RU" sz="2800" dirty="0"/>
              <a:t> - увеличивают растворимость и ускоряют растворение ПАВ в воде.</a:t>
            </a:r>
          </a:p>
          <a:p>
            <a:pPr indent="-220663">
              <a:buFont typeface="Arial" panose="020B0604020202020204" pitchFamily="34" charset="0"/>
              <a:buChar char="•"/>
            </a:pPr>
            <a:r>
              <a:rPr lang="ru-RU" sz="2800" dirty="0"/>
              <a:t>Веществ, </a:t>
            </a:r>
            <a:r>
              <a:rPr lang="ru-RU" sz="2800" dirty="0" err="1"/>
              <a:t>смягчяющих</a:t>
            </a:r>
            <a:r>
              <a:rPr lang="ru-RU" sz="2800" dirty="0"/>
              <a:t> </a:t>
            </a:r>
            <a:r>
              <a:rPr lang="ru-RU" sz="2800" dirty="0" smtClean="0"/>
              <a:t>негативное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влияние на кожу рук (глицерин,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силикон</a:t>
            </a:r>
            <a:r>
              <a:rPr lang="ru-RU" sz="2800" dirty="0"/>
              <a:t>, </a:t>
            </a:r>
            <a:r>
              <a:rPr lang="ru-RU" sz="2800" dirty="0" err="1"/>
              <a:t>аллатоин</a:t>
            </a:r>
            <a:r>
              <a:rPr lang="ru-RU" sz="2800" dirty="0"/>
              <a:t>, растительные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экстракты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442" y="2924944"/>
            <a:ext cx="2982998" cy="30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776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TS010286789</Template>
  <TotalTime>168</TotalTime>
  <Words>211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1_White with Blue Bar Segoe Template_TP10286789</vt:lpstr>
      <vt:lpstr>Белый текст и шрифт Courier для слайдов с кодом</vt:lpstr>
      <vt:lpstr>Органические вещества в быту </vt:lpstr>
      <vt:lpstr>Слайд 2</vt:lpstr>
      <vt:lpstr>Стиральные порошки</vt:lpstr>
      <vt:lpstr>Поверхностно-активные вещества </vt:lpstr>
      <vt:lpstr>Связывающие вещества</vt:lpstr>
      <vt:lpstr>Отбеливающие вещества</vt:lpstr>
      <vt:lpstr>Факты</vt:lpstr>
      <vt:lpstr>Средства для мытья посуды </vt:lpstr>
      <vt:lpstr>Слайд 9</vt:lpstr>
      <vt:lpstr>Стеклоомыватели</vt:lpstr>
      <vt:lpstr>Лето / зима</vt:lpstr>
      <vt:lpstr>Рекомендации по использованию бытовой химии :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Органические вещества в быту </dc:title>
  <dc:creator>Катя</dc:creator>
  <cp:lastModifiedBy>User</cp:lastModifiedBy>
  <cp:revision>12</cp:revision>
  <cp:lastPrinted>2014-03-19T16:30:43Z</cp:lastPrinted>
  <dcterms:created xsi:type="dcterms:W3CDTF">2014-03-19T14:55:51Z</dcterms:created>
  <dcterms:modified xsi:type="dcterms:W3CDTF">2014-03-20T10:27:39Z</dcterms:modified>
</cp:coreProperties>
</file>