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5" r:id="rId14"/>
    <p:sldId id="288" r:id="rId15"/>
    <p:sldId id="271" r:id="rId16"/>
    <p:sldId id="272" r:id="rId17"/>
    <p:sldId id="273" r:id="rId18"/>
    <p:sldId id="277" r:id="rId19"/>
    <p:sldId id="278" r:id="rId20"/>
    <p:sldId id="279" r:id="rId21"/>
    <p:sldId id="280" r:id="rId22"/>
    <p:sldId id="281" r:id="rId23"/>
    <p:sldId id="285" r:id="rId24"/>
    <p:sldId id="282" r:id="rId25"/>
    <p:sldId id="286" r:id="rId26"/>
    <p:sldId id="283" r:id="rId27"/>
    <p:sldId id="287" r:id="rId28"/>
    <p:sldId id="284" r:id="rId29"/>
    <p:sldId id="276" r:id="rId30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95" y="20548"/>
            <a:ext cx="4664095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707" y="20548"/>
            <a:ext cx="749824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4" y="2818500"/>
            <a:ext cx="10223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4830" y="2819400"/>
            <a:ext cx="1948190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94" y="5089818"/>
            <a:ext cx="12129461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672121" y="2469776"/>
            <a:ext cx="406347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4578" y="1295400"/>
            <a:ext cx="6806314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4" y="4114800"/>
            <a:ext cx="975233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93581" y="4800600"/>
            <a:ext cx="649749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631" y="4800600"/>
            <a:ext cx="6411491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594" y="838200"/>
            <a:ext cx="6497490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1481" y="838200"/>
            <a:ext cx="3758711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0089" y="4800600"/>
            <a:ext cx="733344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562600"/>
            <a:ext cx="7314248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4727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9008" y="274639"/>
            <a:ext cx="2742843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6806314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884" y="1992354"/>
            <a:ext cx="7822182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35" y="5105401"/>
            <a:ext cx="10971373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015868" y="1946209"/>
            <a:ext cx="2742843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80892" y="5265376"/>
            <a:ext cx="609521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342929" y="1992354"/>
            <a:ext cx="2111021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98" y="76200"/>
            <a:ext cx="11202568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3" y="1"/>
            <a:ext cx="9422793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76402"/>
            <a:ext cx="5384099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76400"/>
            <a:ext cx="5384099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226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05" y="2077200"/>
            <a:ext cx="9345983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150" y="3081000"/>
            <a:ext cx="11580892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553" y="2424752"/>
            <a:ext cx="11590491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10057091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084" y="3200400"/>
            <a:ext cx="9345983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6793" y="664780"/>
            <a:ext cx="5587273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61" y="609600"/>
            <a:ext cx="4010562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873" y="609600"/>
            <a:ext cx="6814779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61" y="1435102"/>
            <a:ext cx="4010562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41" y="3362322"/>
            <a:ext cx="8431702" cy="995372"/>
          </a:xfrm>
        </p:spPr>
        <p:txBody>
          <a:bodyPr/>
          <a:lstStyle/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Пластмаси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6774" y="4509120"/>
            <a:ext cx="7496880" cy="2016224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0" u="sng" dirty="0" err="1" smtClean="0">
                <a:solidFill>
                  <a:srgbClr val="7030A0"/>
                </a:solidFill>
              </a:rPr>
              <a:t>Поліпропілен</a:t>
            </a:r>
            <a:r>
              <a:rPr lang="ru-RU" dirty="0" smtClean="0">
                <a:solidFill>
                  <a:srgbClr val="7030A0"/>
                </a:solidFill>
              </a:rPr>
              <a:t> — </a:t>
            </a:r>
            <a:r>
              <a:rPr lang="ru-RU" dirty="0" err="1" smtClean="0">
                <a:solidFill>
                  <a:srgbClr val="7030A0"/>
                </a:solidFill>
              </a:rPr>
              <a:t>полімер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білого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кольору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стійкий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щодо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лугів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кислот. </a:t>
            </a:r>
            <a:r>
              <a:rPr lang="ru-RU" dirty="0" err="1" smtClean="0">
                <a:solidFill>
                  <a:srgbClr val="7030A0"/>
                </a:solidFill>
              </a:rPr>
              <a:t>Вироби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нього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відзначаються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достатньою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міцністю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Із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поліпропілену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виготовляють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одноразові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шприци</a:t>
            </a:r>
            <a:r>
              <a:rPr lang="ru-RU" dirty="0" smtClean="0">
                <a:solidFill>
                  <a:srgbClr val="7030A0"/>
                </a:solidFill>
              </a:rPr>
              <a:t>, посуд, </a:t>
            </a:r>
            <a:r>
              <a:rPr lang="ru-RU" dirty="0" err="1" smtClean="0">
                <a:solidFill>
                  <a:srgbClr val="7030A0"/>
                </a:solidFill>
              </a:rPr>
              <a:t>пакувальну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плівку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стільці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столи</a:t>
            </a:r>
            <a:r>
              <a:rPr lang="ru-RU" dirty="0" smtClean="0">
                <a:solidFill>
                  <a:srgbClr val="7030A0"/>
                </a:solidFill>
              </a:rPr>
              <a:t>, труби, волокна.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Місце для зображення 6" descr="PILSA_trubu_i_fiting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02719" y="188640"/>
            <a:ext cx="8568952" cy="4258816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32656"/>
            <a:ext cx="4583037" cy="352839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u="sng" dirty="0" err="1" smtClean="0">
                <a:solidFill>
                  <a:srgbClr val="7030A0"/>
                </a:solidFill>
              </a:rPr>
              <a:t>Полівінілхлорид</a:t>
            </a:r>
            <a:r>
              <a:rPr lang="ru-RU" b="0" dirty="0" smtClean="0"/>
              <a:t> — </a:t>
            </a:r>
            <a:r>
              <a:rPr lang="ru-RU" b="0" dirty="0" err="1" smtClean="0"/>
              <a:t>найдешевший</a:t>
            </a:r>
            <a:r>
              <a:rPr lang="ru-RU" b="0" dirty="0" smtClean="0"/>
              <a:t> </a:t>
            </a:r>
            <a:r>
              <a:rPr lang="ru-RU" b="0" dirty="0" err="1" smtClean="0"/>
              <a:t>полімерний</a:t>
            </a:r>
            <a:r>
              <a:rPr lang="ru-RU" b="0" dirty="0" smtClean="0"/>
              <a:t> </a:t>
            </a:r>
            <a:r>
              <a:rPr lang="ru-RU" b="0" dirty="0" err="1" smtClean="0"/>
              <a:t>матеріал</a:t>
            </a:r>
            <a:r>
              <a:rPr lang="ru-RU" b="0" dirty="0" smtClean="0"/>
              <a:t>, </a:t>
            </a:r>
            <a:r>
              <a:rPr lang="ru-RU" b="0" dirty="0" err="1" smtClean="0"/>
              <a:t>стійкий</a:t>
            </a:r>
            <a:r>
              <a:rPr lang="ru-RU" b="0" dirty="0" smtClean="0"/>
              <a:t> </a:t>
            </a:r>
            <a:r>
              <a:rPr lang="ru-RU" b="0" dirty="0" err="1" smtClean="0"/>
              <a:t>щодо</a:t>
            </a:r>
            <a:r>
              <a:rPr lang="ru-RU" b="0" dirty="0" smtClean="0"/>
              <a:t> води, </a:t>
            </a:r>
            <a:r>
              <a:rPr lang="ru-RU" b="0" dirty="0" err="1" smtClean="0"/>
              <a:t>слабких</a:t>
            </a:r>
            <a:r>
              <a:rPr lang="ru-RU" b="0" dirty="0" smtClean="0"/>
              <a:t> основ </a:t>
            </a:r>
            <a:r>
              <a:rPr lang="ru-RU" b="0" dirty="0" err="1" smtClean="0"/>
              <a:t>і</a:t>
            </a:r>
            <a:r>
              <a:rPr lang="ru-RU" b="0" dirty="0" smtClean="0"/>
              <a:t> кислот, </a:t>
            </a:r>
            <a:r>
              <a:rPr lang="ru-RU" b="0" dirty="0" err="1" smtClean="0"/>
              <a:t>рідких</a:t>
            </a:r>
            <a:r>
              <a:rPr lang="ru-RU" b="0" dirty="0" smtClean="0"/>
              <a:t> </a:t>
            </a:r>
            <a:r>
              <a:rPr lang="ru-RU" b="0" dirty="0" err="1" smtClean="0"/>
              <a:t>вуглеводнів</a:t>
            </a:r>
            <a:r>
              <a:rPr lang="ru-RU" b="0" dirty="0" smtClean="0"/>
              <a:t>. </a:t>
            </a:r>
            <a:r>
              <a:rPr lang="ru-RU" b="0" dirty="0" err="1" smtClean="0"/>
              <a:t>Термопластичний</a:t>
            </a:r>
            <a:r>
              <a:rPr lang="ru-RU" b="0" dirty="0" smtClean="0"/>
              <a:t> </a:t>
            </a:r>
            <a:r>
              <a:rPr lang="ru-RU" b="0" dirty="0" err="1" smtClean="0"/>
              <a:t>полімер</a:t>
            </a:r>
            <a:r>
              <a:rPr lang="ru-RU" b="0" dirty="0" smtClean="0"/>
              <a:t>; </a:t>
            </a:r>
            <a:r>
              <a:rPr lang="ru-RU" b="0" dirty="0" err="1" smtClean="0"/>
              <a:t>його</a:t>
            </a:r>
            <a:r>
              <a:rPr lang="ru-RU" b="0" dirty="0" smtClean="0"/>
              <a:t> </a:t>
            </a:r>
            <a:r>
              <a:rPr lang="ru-RU" b="0" dirty="0" err="1" smtClean="0"/>
              <a:t>властивості</a:t>
            </a:r>
            <a:r>
              <a:rPr lang="ru-RU" b="0" dirty="0" smtClean="0"/>
              <a:t> </a:t>
            </a:r>
            <a:r>
              <a:rPr lang="ru-RU" b="0" dirty="0" err="1" smtClean="0"/>
              <a:t>визначаються</a:t>
            </a:r>
            <a:r>
              <a:rPr lang="ru-RU" b="0" dirty="0" smtClean="0"/>
              <a:t> добавками. </a:t>
            </a:r>
            <a:r>
              <a:rPr lang="ru-RU" b="0" dirty="0" err="1" smtClean="0"/>
              <a:t>Має</a:t>
            </a:r>
            <a:r>
              <a:rPr lang="ru-RU" b="0" dirty="0" smtClean="0"/>
              <a:t> </a:t>
            </a:r>
            <a:r>
              <a:rPr lang="ru-RU" b="0" dirty="0" err="1" smtClean="0"/>
              <a:t>невисоку</a:t>
            </a:r>
            <a:r>
              <a:rPr lang="ru-RU" b="0" dirty="0" smtClean="0"/>
              <a:t> </a:t>
            </a:r>
            <a:r>
              <a:rPr lang="ru-RU" b="0" dirty="0" err="1" smtClean="0"/>
              <a:t>термічну</a:t>
            </a:r>
            <a:r>
              <a:rPr lang="ru-RU" b="0" dirty="0" smtClean="0"/>
              <a:t> </a:t>
            </a:r>
            <a:r>
              <a:rPr lang="ru-RU" b="0" dirty="0" err="1" smtClean="0"/>
              <a:t>стійкість</a:t>
            </a:r>
            <a:r>
              <a:rPr lang="ru-RU" b="0" dirty="0" smtClean="0"/>
              <a:t>, при </a:t>
            </a:r>
            <a:r>
              <a:rPr lang="ru-RU" b="0" dirty="0" err="1" smtClean="0"/>
              <a:t>нагріванні</a:t>
            </a:r>
            <a:r>
              <a:rPr lang="ru-RU" b="0" dirty="0" smtClean="0"/>
              <a:t> </a:t>
            </a:r>
            <a:r>
              <a:rPr lang="ru-RU" b="0" dirty="0" err="1" smtClean="0"/>
              <a:t>розкладається</a:t>
            </a:r>
            <a:r>
              <a:rPr lang="ru-RU" b="0" dirty="0" smtClean="0"/>
              <a:t> </a:t>
            </a:r>
            <a:r>
              <a:rPr lang="ru-RU" b="0" dirty="0" err="1" smtClean="0"/>
              <a:t>з</a:t>
            </a:r>
            <a:r>
              <a:rPr lang="ru-RU" b="0" dirty="0" smtClean="0"/>
              <a:t> </a:t>
            </a:r>
            <a:r>
              <a:rPr lang="ru-RU" b="0" dirty="0" err="1" smtClean="0"/>
              <a:t>виділенням</a:t>
            </a:r>
            <a:r>
              <a:rPr lang="ru-RU" b="0" dirty="0" smtClean="0"/>
              <a:t> </a:t>
            </a:r>
            <a:r>
              <a:rPr lang="ru-RU" b="0" dirty="0" err="1" smtClean="0"/>
              <a:t>хлороводню</a:t>
            </a:r>
            <a:r>
              <a:rPr lang="ru-RU" b="0" dirty="0" smtClean="0"/>
              <a:t>, </a:t>
            </a:r>
            <a:r>
              <a:rPr lang="ru-RU" b="0" dirty="0" err="1" smtClean="0"/>
              <a:t>але</a:t>
            </a:r>
            <a:r>
              <a:rPr lang="ru-RU" b="0" dirty="0" smtClean="0"/>
              <a:t> </a:t>
            </a:r>
            <a:r>
              <a:rPr lang="ru-RU" b="0" dirty="0" err="1" smtClean="0"/>
              <a:t>незаймистий</a:t>
            </a:r>
            <a:r>
              <a:rPr lang="ru-RU" b="0" dirty="0" smtClean="0"/>
              <a:t>.</a:t>
            </a:r>
            <a:r>
              <a:rPr lang="ru-RU" b="0" dirty="0" smtClean="0">
                <a:solidFill>
                  <a:schemeClr val="bg1"/>
                </a:solidFill>
              </a:rPr>
              <a:t/>
            </a:r>
            <a:br>
              <a:rPr lang="ru-RU" b="0" dirty="0" smtClean="0">
                <a:solidFill>
                  <a:schemeClr val="bg1"/>
                </a:solidFill>
              </a:rPr>
            </a:b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7" name="Місце для зображення 6" descr="tipy-linoleu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1070" y="188640"/>
            <a:ext cx="4608512" cy="3272408"/>
          </a:xfrm>
        </p:spPr>
      </p:pic>
      <p:sp>
        <p:nvSpPr>
          <p:cNvPr id="9" name="Прямокутник 8"/>
          <p:cNvSpPr/>
          <p:nvPr/>
        </p:nvSpPr>
        <p:spPr>
          <a:xfrm>
            <a:off x="4799062" y="3573016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bg1"/>
                </a:solidFill>
              </a:rPr>
              <a:t>Із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полівінілхлориду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виготовляють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лінолеум</a:t>
            </a:r>
            <a:r>
              <a:rPr lang="ru-RU" sz="2800" dirty="0" smtClean="0">
                <a:solidFill>
                  <a:schemeClr val="bg1"/>
                </a:solidFill>
              </a:rPr>
              <a:t>, плитку для </a:t>
            </a:r>
            <a:r>
              <a:rPr lang="ru-RU" sz="2800" dirty="0" err="1" smtClean="0">
                <a:solidFill>
                  <a:schemeClr val="bg1"/>
                </a:solidFill>
              </a:rPr>
              <a:t>підлоги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bg1"/>
                </a:solidFill>
              </a:rPr>
              <a:t>Він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слугує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ізоляційним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матеріалом</a:t>
            </a:r>
            <a:r>
              <a:rPr lang="ru-RU" sz="2800" dirty="0" smtClean="0">
                <a:solidFill>
                  <a:schemeClr val="bg1"/>
                </a:solidFill>
              </a:rPr>
              <a:t> для </a:t>
            </a:r>
            <a:r>
              <a:rPr lang="ru-RU" sz="2800" dirty="0" err="1" smtClean="0">
                <a:solidFill>
                  <a:schemeClr val="bg1"/>
                </a:solidFill>
              </a:rPr>
              <a:t>дротів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кабелю.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Прозорі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гнучкі</a:t>
            </a:r>
            <a:r>
              <a:rPr lang="ru-RU" sz="2800" dirty="0" smtClean="0">
                <a:solidFill>
                  <a:schemeClr val="bg1"/>
                </a:solidFill>
              </a:rPr>
              <a:t> трубки </a:t>
            </a:r>
            <a:r>
              <a:rPr lang="ru-RU" sz="2800" dirty="0" err="1" smtClean="0">
                <a:solidFill>
                  <a:schemeClr val="bg1"/>
                </a:solidFill>
              </a:rPr>
              <a:t>із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цього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полімеру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використовують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медицині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системи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переливання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крові</a:t>
            </a:r>
            <a:r>
              <a:rPr lang="ru-RU" sz="2800" dirty="0" smtClean="0">
                <a:solidFill>
                  <a:schemeClr val="bg1"/>
                </a:solidFill>
              </a:rPr>
              <a:t>).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g4ydzvf1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1190" y="0"/>
            <a:ext cx="4572000" cy="417195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87094" y="4526360"/>
            <a:ext cx="4874658" cy="233164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Тефлон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є</a:t>
            </a:r>
            <a:r>
              <a:rPr lang="ru-RU" sz="2000" dirty="0" smtClean="0">
                <a:solidFill>
                  <a:schemeClr val="tx1"/>
                </a:solidFill>
              </a:rPr>
              <a:t> основою </a:t>
            </a:r>
            <a:r>
              <a:rPr lang="ru-RU" sz="2000" dirty="0" err="1" smtClean="0">
                <a:solidFill>
                  <a:schemeClr val="tx1"/>
                </a:solidFill>
              </a:rPr>
              <a:t>хімічно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термічно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стійких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пластмас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використовують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</a:rPr>
              <a:t>протезуванні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для </a:t>
            </a:r>
            <a:r>
              <a:rPr lang="ru-RU" sz="2000" dirty="0" err="1" smtClean="0">
                <a:solidFill>
                  <a:schemeClr val="tx1"/>
                </a:solidFill>
              </a:rPr>
              <a:t>покриття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поверхніпосуду,призначеного</a:t>
            </a:r>
            <a:r>
              <a:rPr lang="ru-RU" sz="2000" dirty="0" smtClean="0">
                <a:solidFill>
                  <a:schemeClr val="tx1"/>
                </a:solidFill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</a:rPr>
              <a:t>нагрівання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332656"/>
            <a:ext cx="4333557" cy="4176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Політетрафлуоретен</a:t>
            </a:r>
            <a:r>
              <a:rPr kumimoji="0" lang="ru-RU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тефлон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—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полімер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зовні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схожий 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поліетилен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високу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хімічну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термічну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стійкість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негорючий. Не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руйнується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навіть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концентрованими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кислотами, не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розчиняється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набухає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жодному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розчинників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Вироби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тефлону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використовувати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інтервалі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температур 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-260 до +260 °С.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367332369_epoksidka-1_650x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03118" y="0"/>
            <a:ext cx="6191250" cy="4648200"/>
          </a:xfrm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375126" y="5051525"/>
            <a:ext cx="6264696" cy="82574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 err="1" smtClean="0">
                <a:solidFill>
                  <a:schemeClr val="tx1"/>
                </a:solidFill>
              </a:rPr>
              <a:t>основі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епоксидних</a:t>
            </a:r>
            <a:r>
              <a:rPr lang="ru-RU" sz="2000" dirty="0" smtClean="0">
                <a:solidFill>
                  <a:schemeClr val="tx1"/>
                </a:solidFill>
              </a:rPr>
              <a:t> смол </a:t>
            </a:r>
            <a:r>
              <a:rPr lang="ru-RU" sz="2000" dirty="0" err="1" smtClean="0">
                <a:solidFill>
                  <a:schemeClr val="tx1"/>
                </a:solidFill>
              </a:rPr>
              <a:t>виробляють</a:t>
            </a:r>
            <a:r>
              <a:rPr lang="ru-RU" sz="2000" dirty="0" smtClean="0">
                <a:solidFill>
                  <a:schemeClr val="tx1"/>
                </a:solidFill>
              </a:rPr>
              <a:t> лаки, </a:t>
            </a:r>
            <a:r>
              <a:rPr lang="ru-RU" sz="2000" dirty="0" err="1" smtClean="0">
                <a:solidFill>
                  <a:schemeClr val="tx1"/>
                </a:solidFill>
              </a:rPr>
              <a:t>клеї</a:t>
            </a:r>
            <a:r>
              <a:rPr lang="ru-RU" sz="2000" dirty="0" smtClean="0">
                <a:solidFill>
                  <a:schemeClr val="tx1"/>
                </a:solidFill>
              </a:rPr>
              <a:t>, герметики </a:t>
            </a:r>
            <a:r>
              <a:rPr lang="ru-RU" sz="2000" dirty="0" err="1" smtClean="0">
                <a:solidFill>
                  <a:schemeClr val="tx1"/>
                </a:solidFill>
              </a:rPr>
              <a:t>тощо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" y="188640"/>
            <a:ext cx="4655046" cy="5040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Епоксидні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смоли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—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полімери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невисокою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молекулярною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масою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здебільшого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300-3500),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містять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групи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атомів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Тверднуть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при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змішуванні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фенолоформальдегідними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смолами,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багатоосновними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карбоновими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кислотами,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деякими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сполуками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результаті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взаємодії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ними (при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цьому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утворюється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сітчаста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структура).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5"/>
          <p:cNvSpPr>
            <a:spLocks noGrp="1"/>
          </p:cNvSpPr>
          <p:nvPr>
            <p:ph type="body" sz="quarter" idx="14"/>
          </p:nvPr>
        </p:nvSpPr>
        <p:spPr>
          <a:xfrm>
            <a:off x="622599" y="260648"/>
            <a:ext cx="11161468" cy="78513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Контрольні запитання :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62558" y="1196753"/>
            <a:ext cx="11318335" cy="49294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Назвіть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властивості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полімерних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матеріалів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dirty="0" err="1" smtClean="0">
                <a:solidFill>
                  <a:schemeClr val="bg1"/>
                </a:solidFill>
              </a:rPr>
              <a:t>Які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полімери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назвиються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термопластичними</a:t>
            </a:r>
            <a:r>
              <a:rPr lang="ru-RU" sz="3200" dirty="0" smtClean="0">
                <a:solidFill>
                  <a:schemeClr val="bg1"/>
                </a:solidFill>
              </a:rPr>
              <a:t> та </a:t>
            </a:r>
            <a:r>
              <a:rPr lang="ru-RU" sz="3200" dirty="0" err="1" smtClean="0">
                <a:solidFill>
                  <a:schemeClr val="bg1"/>
                </a:solidFill>
              </a:rPr>
              <a:t>термореактивними</a:t>
            </a:r>
            <a:r>
              <a:rPr lang="ru-RU" sz="3200" dirty="0" smtClean="0">
                <a:solidFill>
                  <a:schemeClr val="bg1"/>
                </a:solidFill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err="1" smtClean="0">
                <a:solidFill>
                  <a:schemeClr val="bg1"/>
                </a:solidFill>
              </a:rPr>
              <a:t>таке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пластмаси</a:t>
            </a:r>
            <a:r>
              <a:rPr lang="ru-RU" sz="3200" dirty="0" smtClean="0">
                <a:solidFill>
                  <a:schemeClr val="bg1"/>
                </a:solidFill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dirty="0" err="1" smtClean="0">
                <a:solidFill>
                  <a:schemeClr val="bg1"/>
                </a:solidFill>
              </a:rPr>
              <a:t>Які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полімери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входять</a:t>
            </a:r>
            <a:r>
              <a:rPr lang="ru-RU" sz="3200" dirty="0" smtClean="0">
                <a:solidFill>
                  <a:schemeClr val="bg1"/>
                </a:solidFill>
              </a:rPr>
              <a:t> до складу </a:t>
            </a:r>
            <a:r>
              <a:rPr lang="ru-RU" sz="3200" dirty="0" err="1" smtClean="0">
                <a:solidFill>
                  <a:schemeClr val="bg1"/>
                </a:solidFill>
              </a:rPr>
              <a:t>найважливіших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пластмас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розкажіть</a:t>
            </a:r>
            <a:r>
              <a:rPr lang="ru-RU" sz="3200" dirty="0" smtClean="0">
                <a:solidFill>
                  <a:schemeClr val="bg1"/>
                </a:solidFill>
              </a:rPr>
              <a:t> про них?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172474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Каучуки —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полімерні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матеріали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рослинного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синтетичного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походження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виготовляють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гуму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гумові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вироби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Вони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важливі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людства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хоча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б тому,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без шин не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функціонувати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автомобільний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повітряний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транспорт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990750" y="188640"/>
            <a:ext cx="7940170" cy="446692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558" y="908721"/>
            <a:ext cx="11318335" cy="5217444"/>
          </a:xfrm>
        </p:spPr>
        <p:txBody>
          <a:bodyPr/>
          <a:lstStyle/>
          <a:p>
            <a:r>
              <a:rPr lang="ru-RU" dirty="0" err="1" smtClean="0"/>
              <a:t>Найхарактерніша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 </a:t>
            </a:r>
            <a:r>
              <a:rPr lang="ru-RU" dirty="0" err="1" smtClean="0"/>
              <a:t>еластичність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деформації</a:t>
            </a:r>
            <a:r>
              <a:rPr lang="ru-RU" dirty="0" smtClean="0"/>
              <a:t> </a:t>
            </a:r>
            <a:r>
              <a:rPr lang="ru-RU" dirty="0" err="1" smtClean="0"/>
              <a:t>відновлювати</a:t>
            </a:r>
            <a:r>
              <a:rPr lang="ru-RU" dirty="0" smtClean="0"/>
              <a:t> свою форму. Але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охолодженні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втрачається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 та </a:t>
            </a:r>
            <a:r>
              <a:rPr lang="ru-RU" dirty="0" err="1" smtClean="0"/>
              <a:t>зносостійкістю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полімери </a:t>
            </a:r>
            <a:r>
              <a:rPr lang="ru-RU" dirty="0" err="1" smtClean="0"/>
              <a:t>дієнових</a:t>
            </a:r>
            <a:r>
              <a:rPr lang="ru-RU" dirty="0" smtClean="0"/>
              <a:t> </a:t>
            </a:r>
            <a:r>
              <a:rPr lang="ru-RU" dirty="0" err="1" smtClean="0"/>
              <a:t>вуглеводнів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похідних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052737"/>
            <a:ext cx="10971372" cy="507342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Синтетичні</a:t>
            </a:r>
            <a:r>
              <a:rPr lang="ru-RU" b="1" dirty="0" smtClean="0"/>
              <a:t> каучуки</a:t>
            </a:r>
            <a:r>
              <a:rPr lang="ru-RU" dirty="0" smtClean="0"/>
              <a:t> 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замінниками</a:t>
            </a:r>
            <a:r>
              <a:rPr lang="ru-RU" dirty="0" smtClean="0"/>
              <a:t> натурального,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широкого </a:t>
            </a:r>
            <a:r>
              <a:rPr lang="ru-RU" dirty="0" err="1" smtClean="0"/>
              <a:t>застосування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мономера (</a:t>
            </a:r>
            <a:r>
              <a:rPr lang="ru-RU" dirty="0" err="1" smtClean="0"/>
              <a:t>мономерів</a:t>
            </a:r>
            <a:r>
              <a:rPr lang="ru-RU" dirty="0" smtClean="0"/>
              <a:t>)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бутадієновий</a:t>
            </a:r>
            <a:r>
              <a:rPr lang="ru-RU" dirty="0" smtClean="0"/>
              <a:t>, </a:t>
            </a:r>
            <a:r>
              <a:rPr lang="ru-RU" dirty="0" err="1" smtClean="0"/>
              <a:t>бутадієн-стирольний</a:t>
            </a:r>
            <a:r>
              <a:rPr lang="ru-RU" dirty="0" smtClean="0"/>
              <a:t>, </a:t>
            </a:r>
            <a:r>
              <a:rPr lang="ru-RU" dirty="0" err="1" smtClean="0"/>
              <a:t>ізопреновии</a:t>
            </a:r>
            <a:r>
              <a:rPr lang="ru-RU" dirty="0" smtClean="0"/>
              <a:t> (аналог природного), </a:t>
            </a:r>
            <a:r>
              <a:rPr lang="ru-RU" dirty="0" err="1" smtClean="0"/>
              <a:t>хлоропреновий</a:t>
            </a:r>
            <a:r>
              <a:rPr lang="ru-RU" dirty="0" smtClean="0"/>
              <a:t> каучуки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каучуки почали </a:t>
            </a:r>
            <a:r>
              <a:rPr lang="ru-RU" dirty="0" err="1" smtClean="0"/>
              <a:t>виробляти</a:t>
            </a:r>
            <a:r>
              <a:rPr lang="ru-RU" dirty="0" smtClean="0"/>
              <a:t> в </a:t>
            </a:r>
            <a:r>
              <a:rPr lang="ru-RU" dirty="0" err="1" smtClean="0"/>
              <a:t>Радянському</a:t>
            </a:r>
            <a:r>
              <a:rPr lang="ru-RU" dirty="0" smtClean="0"/>
              <a:t> Союзі в 1932 р. за </a:t>
            </a:r>
            <a:r>
              <a:rPr lang="ru-RU" dirty="0" err="1" smtClean="0"/>
              <a:t>технологією</a:t>
            </a:r>
            <a:r>
              <a:rPr lang="ru-RU" dirty="0" smtClean="0"/>
              <a:t>, </a:t>
            </a:r>
            <a:r>
              <a:rPr lang="ru-RU" dirty="0" err="1" smtClean="0"/>
              <a:t>розробленою</a:t>
            </a:r>
            <a:r>
              <a:rPr lang="ru-RU" dirty="0" smtClean="0"/>
              <a:t> </a:t>
            </a:r>
            <a:r>
              <a:rPr lang="ru-RU" dirty="0" err="1" smtClean="0"/>
              <a:t>академіком</a:t>
            </a:r>
            <a:r>
              <a:rPr lang="ru-RU" dirty="0" smtClean="0"/>
              <a:t> С. В. </a:t>
            </a:r>
            <a:r>
              <a:rPr lang="ru-RU" dirty="0" err="1" smtClean="0"/>
              <a:t>Лебєдєвим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синтезують</a:t>
            </a:r>
            <a:r>
              <a:rPr lang="ru-RU" dirty="0" smtClean="0"/>
              <a:t> за </a:t>
            </a:r>
            <a:r>
              <a:rPr lang="ru-RU" dirty="0" err="1" smtClean="0"/>
              <a:t>реакціями</a:t>
            </a:r>
            <a:r>
              <a:rPr lang="ru-RU" dirty="0" smtClean="0"/>
              <a:t> </a:t>
            </a:r>
            <a:r>
              <a:rPr lang="ru-RU" dirty="0" err="1" smtClean="0"/>
              <a:t>полімеризації</a:t>
            </a:r>
            <a:r>
              <a:rPr lang="ru-RU" dirty="0" smtClean="0"/>
              <a:t> 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каталізаторів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908721"/>
            <a:ext cx="10971372" cy="52174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Каучуки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сировиною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гуми</a:t>
            </a:r>
            <a:r>
              <a:rPr lang="ru-RU" dirty="0" smtClean="0"/>
              <a:t>. Основу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становить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вулканізації</a:t>
            </a:r>
            <a:r>
              <a:rPr lang="ru-RU" dirty="0" smtClean="0"/>
              <a:t> — </a:t>
            </a:r>
            <a:r>
              <a:rPr lang="ru-RU" dirty="0" err="1" smtClean="0"/>
              <a:t>нагрівання</a:t>
            </a:r>
            <a:r>
              <a:rPr lang="ru-RU" dirty="0" smtClean="0"/>
              <a:t> каучуку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сіркою</a:t>
            </a:r>
            <a:r>
              <a:rPr lang="ru-RU" dirty="0" smtClean="0"/>
              <a:t>. Каучук </a:t>
            </a:r>
            <a:r>
              <a:rPr lang="ru-RU" dirty="0" err="1" smtClean="0"/>
              <a:t>змішують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наповнювачами</a:t>
            </a:r>
            <a:r>
              <a:rPr lang="ru-RU" dirty="0" smtClean="0"/>
              <a:t> (глиною, сажею, </a:t>
            </a:r>
            <a:r>
              <a:rPr lang="ru-RU" dirty="0" err="1" smtClean="0"/>
              <a:t>крейдою</a:t>
            </a:r>
            <a:r>
              <a:rPr lang="ru-RU" dirty="0" smtClean="0"/>
              <a:t>, кремнеземом), </a:t>
            </a:r>
            <a:r>
              <a:rPr lang="ru-RU" dirty="0" err="1" smtClean="0"/>
              <a:t>барвниками</a:t>
            </a:r>
            <a:r>
              <a:rPr lang="ru-RU" dirty="0" smtClean="0"/>
              <a:t>, </a:t>
            </a:r>
            <a:r>
              <a:rPr lang="ru-RU" dirty="0" err="1" smtClean="0"/>
              <a:t>речовинами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подовжують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еластичності</a:t>
            </a:r>
            <a:r>
              <a:rPr lang="ru-RU" dirty="0" smtClean="0"/>
              <a:t> </a:t>
            </a:r>
            <a:r>
              <a:rPr lang="ru-RU" dirty="0" err="1" smtClean="0"/>
              <a:t>гуми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до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добавляють</a:t>
            </a:r>
            <a:r>
              <a:rPr lang="ru-RU" dirty="0" smtClean="0"/>
              <a:t> </a:t>
            </a:r>
            <a:r>
              <a:rPr lang="ru-RU" dirty="0" err="1" smtClean="0"/>
              <a:t>сірку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каучуку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сіркою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зшивання</a:t>
            </a:r>
            <a:r>
              <a:rPr lang="ru-RU" dirty="0" smtClean="0"/>
              <a:t> </a:t>
            </a:r>
            <a:r>
              <a:rPr lang="ru-RU" dirty="0" err="1" smtClean="0"/>
              <a:t>карбонових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сульфідних</a:t>
            </a:r>
            <a:r>
              <a:rPr lang="ru-RU" dirty="0" smtClean="0"/>
              <a:t> «</a:t>
            </a:r>
            <a:r>
              <a:rPr lang="ru-RU" dirty="0" err="1" smtClean="0"/>
              <a:t>містків</a:t>
            </a:r>
            <a:r>
              <a:rPr lang="ru-RU" dirty="0" smtClean="0"/>
              <a:t>» </a:t>
            </a:r>
            <a:r>
              <a:rPr lang="en-US" dirty="0" smtClean="0"/>
              <a:t>S – S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утворенням</a:t>
            </a:r>
            <a:r>
              <a:rPr lang="ru-RU" dirty="0" smtClean="0"/>
              <a:t> </a:t>
            </a:r>
            <a:r>
              <a:rPr lang="ru-RU" dirty="0" err="1" smtClean="0"/>
              <a:t>просторової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 Але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подвійних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</a:t>
            </a:r>
            <a:r>
              <a:rPr lang="ru-RU" dirty="0" err="1" smtClean="0"/>
              <a:t>надлишок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, то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подвійні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«</a:t>
            </a:r>
            <a:r>
              <a:rPr lang="ru-RU" dirty="0" err="1" smtClean="0"/>
              <a:t>витрачені</a:t>
            </a:r>
            <a:r>
              <a:rPr lang="ru-RU" dirty="0" smtClean="0"/>
              <a:t>» на </a:t>
            </a:r>
            <a:r>
              <a:rPr lang="ru-RU" dirty="0" err="1" smtClean="0"/>
              <a:t>зшивання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утвориться</a:t>
            </a:r>
            <a:r>
              <a:rPr lang="ru-RU" dirty="0" smtClean="0"/>
              <a:t> </a:t>
            </a:r>
            <a:r>
              <a:rPr lang="ru-RU" dirty="0" err="1" smtClean="0"/>
              <a:t>твердий</a:t>
            </a:r>
            <a:r>
              <a:rPr lang="ru-RU" dirty="0" smtClean="0"/>
              <a:t> </a:t>
            </a:r>
            <a:r>
              <a:rPr lang="ru-RU" dirty="0" err="1" smtClean="0"/>
              <a:t>термореактивний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— </a:t>
            </a:r>
            <a:r>
              <a:rPr lang="ru-RU" dirty="0" err="1" smtClean="0"/>
              <a:t>ебоніт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електротехнічних</a:t>
            </a:r>
            <a:r>
              <a:rPr lang="ru-RU" dirty="0" smtClean="0"/>
              <a:t> деталей,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апаратури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сфер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 виробництво на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клеїв</a:t>
            </a:r>
            <a:r>
              <a:rPr lang="ru-RU" dirty="0" smtClean="0"/>
              <a:t>,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, </a:t>
            </a:r>
            <a:r>
              <a:rPr lang="ru-RU" dirty="0" err="1" smtClean="0"/>
              <a:t>штучної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взуття</a:t>
            </a:r>
            <a:r>
              <a:rPr lang="ru-RU" dirty="0" smtClean="0"/>
              <a:t>, плитки для </a:t>
            </a:r>
            <a:r>
              <a:rPr lang="ru-RU" dirty="0" err="1" smtClean="0"/>
              <a:t>підлоги</a:t>
            </a:r>
            <a:r>
              <a:rPr lang="ru-RU" dirty="0" smtClean="0"/>
              <a:t>, </a:t>
            </a:r>
            <a:r>
              <a:rPr lang="ru-RU" dirty="0" err="1" smtClean="0"/>
              <a:t>електроізоляційних</a:t>
            </a:r>
            <a:r>
              <a:rPr lang="ru-RU" dirty="0" smtClean="0"/>
              <a:t> </a:t>
            </a:r>
            <a:r>
              <a:rPr lang="ru-RU" dirty="0" err="1" smtClean="0"/>
              <a:t>оболонок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50" y="1052736"/>
            <a:ext cx="11737304" cy="5400599"/>
          </a:xfrm>
        </p:spPr>
        <p:txBody>
          <a:bodyPr/>
          <a:lstStyle/>
          <a:p>
            <a:r>
              <a:rPr lang="ru-RU" b="0" dirty="0" smtClean="0"/>
              <a:t>Потреби </a:t>
            </a:r>
            <a:r>
              <a:rPr lang="ru-RU" b="0" dirty="0" err="1" smtClean="0"/>
              <a:t>людини</a:t>
            </a:r>
            <a:r>
              <a:rPr lang="ru-RU" b="0" dirty="0" smtClean="0"/>
              <a:t> в </a:t>
            </a:r>
            <a:r>
              <a:rPr lang="ru-RU" b="0" dirty="0" err="1" smtClean="0"/>
              <a:t>різних</a:t>
            </a:r>
            <a:r>
              <a:rPr lang="ru-RU" b="0" dirty="0" smtClean="0"/>
              <a:t> </a:t>
            </a:r>
            <a:r>
              <a:rPr lang="ru-RU" b="0" dirty="0" err="1" smtClean="0"/>
              <a:t>матеріалах</a:t>
            </a:r>
            <a:r>
              <a:rPr lang="ru-RU" b="0" dirty="0" smtClean="0"/>
              <a:t> </a:t>
            </a:r>
            <a:r>
              <a:rPr lang="ru-RU" b="0" dirty="0" err="1" smtClean="0"/>
              <a:t>постійно</a:t>
            </a:r>
            <a:r>
              <a:rPr lang="ru-RU" b="0" dirty="0" smtClean="0"/>
              <a:t> </a:t>
            </a:r>
            <a:r>
              <a:rPr lang="ru-RU" b="0" dirty="0" err="1" smtClean="0"/>
              <a:t>зростають</a:t>
            </a:r>
            <a:r>
              <a:rPr lang="ru-RU" b="0" dirty="0" smtClean="0"/>
              <a:t>, </a:t>
            </a:r>
            <a:r>
              <a:rPr lang="ru-RU" b="0" dirty="0" err="1" smtClean="0"/>
              <a:t>але</a:t>
            </a:r>
            <a:r>
              <a:rPr lang="ru-RU" b="0" dirty="0" smtClean="0"/>
              <a:t> </a:t>
            </a:r>
            <a:r>
              <a:rPr lang="ru-RU" b="0" dirty="0" err="1" smtClean="0"/>
              <a:t>ресурси</a:t>
            </a:r>
            <a:r>
              <a:rPr lang="ru-RU" b="0" dirty="0" smtClean="0"/>
              <a:t> </a:t>
            </a:r>
            <a:r>
              <a:rPr lang="ru-RU" b="0" dirty="0" err="1" smtClean="0"/>
              <a:t>природних</a:t>
            </a:r>
            <a:r>
              <a:rPr lang="ru-RU" b="0" dirty="0" smtClean="0"/>
              <a:t> </a:t>
            </a:r>
            <a:r>
              <a:rPr lang="ru-RU" b="0" dirty="0" err="1" smtClean="0"/>
              <a:t>матеріалів</a:t>
            </a:r>
            <a:r>
              <a:rPr lang="ru-RU" b="0" dirty="0" smtClean="0"/>
              <a:t> на </a:t>
            </a:r>
            <a:r>
              <a:rPr lang="ru-RU" b="0" dirty="0" err="1" smtClean="0"/>
              <a:t>планеті</a:t>
            </a:r>
            <a:r>
              <a:rPr lang="ru-RU" b="0" dirty="0" smtClean="0"/>
              <a:t> </a:t>
            </a:r>
            <a:r>
              <a:rPr lang="ru-RU" b="0" dirty="0" err="1" smtClean="0"/>
              <a:t>обмежені</a:t>
            </a:r>
            <a:r>
              <a:rPr lang="ru-RU" b="0" dirty="0" smtClean="0"/>
              <a:t>. Друга половина </a:t>
            </a:r>
            <a:r>
              <a:rPr lang="en-US" b="0" dirty="0" smtClean="0"/>
              <a:t>XX </a:t>
            </a:r>
            <a:r>
              <a:rPr lang="ru-RU" b="0" dirty="0" smtClean="0"/>
              <a:t>ст. стала </a:t>
            </a:r>
            <a:r>
              <a:rPr lang="ru-RU" b="0" dirty="0" err="1" smtClean="0"/>
              <a:t>періодом</a:t>
            </a:r>
            <a:r>
              <a:rPr lang="ru-RU" b="0" dirty="0" smtClean="0"/>
              <a:t> </a:t>
            </a:r>
            <a:r>
              <a:rPr lang="ru-RU" b="0" dirty="0" err="1" smtClean="0"/>
              <a:t>інтенсивного</a:t>
            </a:r>
            <a:r>
              <a:rPr lang="ru-RU" b="0" dirty="0" smtClean="0"/>
              <a:t> </a:t>
            </a:r>
            <a:r>
              <a:rPr lang="ru-RU" b="0" dirty="0" err="1" smtClean="0"/>
              <a:t>пошуку</a:t>
            </a:r>
            <a:r>
              <a:rPr lang="ru-RU" b="0" dirty="0" smtClean="0"/>
              <a:t>, </a:t>
            </a:r>
            <a:r>
              <a:rPr lang="ru-RU" b="0" dirty="0" err="1" smtClean="0"/>
              <a:t>дослідження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виробництва</a:t>
            </a:r>
            <a:r>
              <a:rPr lang="ru-RU" b="0" dirty="0" smtClean="0"/>
              <a:t> полімерів. За </a:t>
            </a:r>
            <a:r>
              <a:rPr lang="ru-RU" b="0" dirty="0" err="1" smtClean="0"/>
              <a:t>своїми</a:t>
            </a:r>
            <a:r>
              <a:rPr lang="ru-RU" b="0" dirty="0" smtClean="0"/>
              <a:t> </a:t>
            </a:r>
            <a:r>
              <a:rPr lang="ru-RU" b="0" dirty="0" err="1" smtClean="0"/>
              <a:t>властивостями</a:t>
            </a:r>
            <a:r>
              <a:rPr lang="ru-RU" b="0" dirty="0" smtClean="0"/>
              <a:t> </a:t>
            </a:r>
            <a:r>
              <a:rPr lang="ru-RU" b="0" dirty="0" err="1" smtClean="0"/>
              <a:t>полімерні</a:t>
            </a:r>
            <a:r>
              <a:rPr lang="ru-RU" b="0" dirty="0" smtClean="0"/>
              <a:t> </a:t>
            </a:r>
            <a:r>
              <a:rPr lang="ru-RU" b="0" dirty="0" err="1" smtClean="0"/>
              <a:t>матеріали</a:t>
            </a:r>
            <a:r>
              <a:rPr lang="ru-RU" b="0" dirty="0" smtClean="0"/>
              <a:t> </a:t>
            </a:r>
            <a:r>
              <a:rPr lang="ru-RU" b="0" dirty="0" err="1" smtClean="0"/>
              <a:t>вигідно</a:t>
            </a:r>
            <a:r>
              <a:rPr lang="ru-RU" b="0" dirty="0" smtClean="0"/>
              <a:t> </a:t>
            </a:r>
            <a:r>
              <a:rPr lang="ru-RU" b="0" dirty="0" err="1" smtClean="0"/>
              <a:t>відрізняються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</a:t>
            </a:r>
            <a:r>
              <a:rPr lang="ru-RU" b="0" dirty="0" err="1" smtClean="0"/>
              <a:t>природних</a:t>
            </a:r>
            <a:r>
              <a:rPr lang="ru-RU" b="0" dirty="0" smtClean="0"/>
              <a:t>. Вони </a:t>
            </a:r>
            <a:r>
              <a:rPr lang="ru-RU" b="0" dirty="0" err="1" smtClean="0"/>
              <a:t>довговічніші</a:t>
            </a:r>
            <a:r>
              <a:rPr lang="ru-RU" b="0" dirty="0" smtClean="0"/>
              <a:t>, не </a:t>
            </a:r>
            <a:r>
              <a:rPr lang="ru-RU" b="0" dirty="0" err="1" smtClean="0"/>
              <a:t>зазнають</a:t>
            </a:r>
            <a:r>
              <a:rPr lang="ru-RU" b="0" dirty="0" smtClean="0"/>
              <a:t> </a:t>
            </a:r>
            <a:r>
              <a:rPr lang="ru-RU" b="0" dirty="0" err="1" smtClean="0"/>
              <a:t>корозії</a:t>
            </a:r>
            <a:r>
              <a:rPr lang="ru-RU" b="0" dirty="0" smtClean="0"/>
              <a:t>, </a:t>
            </a:r>
            <a:r>
              <a:rPr lang="ru-RU" b="0" dirty="0" err="1" smtClean="0"/>
              <a:t>мають</a:t>
            </a:r>
            <a:r>
              <a:rPr lang="ru-RU" b="0" dirty="0" smtClean="0"/>
              <a:t> </a:t>
            </a:r>
            <a:r>
              <a:rPr lang="ru-RU" b="0" dirty="0" err="1" smtClean="0"/>
              <a:t>невелику</a:t>
            </a:r>
            <a:r>
              <a:rPr lang="ru-RU" b="0" dirty="0" smtClean="0"/>
              <a:t> густину, </a:t>
            </a:r>
            <a:r>
              <a:rPr lang="ru-RU" b="0" dirty="0" err="1" smtClean="0"/>
              <a:t>досить</a:t>
            </a:r>
            <a:r>
              <a:rPr lang="ru-RU" b="0" dirty="0" smtClean="0"/>
              <a:t> </a:t>
            </a:r>
            <a:r>
              <a:rPr lang="ru-RU" b="0" dirty="0" err="1" smtClean="0"/>
              <a:t>міцні</a:t>
            </a:r>
            <a:r>
              <a:rPr lang="ru-RU" b="0" dirty="0" smtClean="0"/>
              <a:t>; </a:t>
            </a:r>
            <a:r>
              <a:rPr lang="ru-RU" b="0" dirty="0" err="1" smtClean="0"/>
              <a:t>їх</a:t>
            </a:r>
            <a:r>
              <a:rPr lang="ru-RU" b="0" dirty="0" smtClean="0"/>
              <a:t> легко </a:t>
            </a:r>
            <a:r>
              <a:rPr lang="ru-RU" b="0" dirty="0" err="1" smtClean="0"/>
              <a:t>формувати</a:t>
            </a:r>
            <a:r>
              <a:rPr lang="ru-RU" b="0" dirty="0" smtClean="0"/>
              <a:t>, </a:t>
            </a:r>
            <a:r>
              <a:rPr lang="ru-RU" b="0" dirty="0" err="1" smtClean="0"/>
              <a:t>обробляти</a:t>
            </a:r>
            <a:r>
              <a:rPr lang="ru-RU" b="0" dirty="0" smtClean="0"/>
              <a:t>, </a:t>
            </a:r>
            <a:r>
              <a:rPr lang="ru-RU" b="0" dirty="0" err="1" smtClean="0"/>
              <a:t>забарвлювати</a:t>
            </a:r>
            <a:r>
              <a:rPr lang="ru-RU" b="0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566" y="980729"/>
            <a:ext cx="11246327" cy="514543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/>
              <a:t>Волокна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гнучкі</a:t>
            </a:r>
            <a:r>
              <a:rPr lang="ru-RU" dirty="0" smtClean="0"/>
              <a:t> нитки,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полімерів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пряжі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текстильних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натуральні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волокна.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las_volok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8582" y="980728"/>
            <a:ext cx="11305256" cy="5328591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Природні</a:t>
            </a:r>
            <a:r>
              <a:rPr lang="ru-RU" b="1" dirty="0" smtClean="0"/>
              <a:t> волокна.</a:t>
            </a:r>
            <a:r>
              <a:rPr lang="ru-RU" dirty="0" smtClean="0"/>
              <a:t> </a:t>
            </a:r>
            <a:r>
              <a:rPr lang="ru-RU" dirty="0" err="1" smtClean="0"/>
              <a:t>Рослинні</a:t>
            </a:r>
            <a:r>
              <a:rPr lang="ru-RU" dirty="0" smtClean="0"/>
              <a:t> волокна </a:t>
            </a:r>
            <a:r>
              <a:rPr lang="ru-RU" dirty="0" err="1" smtClean="0"/>
              <a:t>формуються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(</a:t>
            </a:r>
            <a:r>
              <a:rPr lang="ru-RU" dirty="0" err="1" smtClean="0"/>
              <a:t>бавовна</a:t>
            </a:r>
            <a:r>
              <a:rPr lang="ru-RU" dirty="0" smtClean="0"/>
              <a:t>), у стеблах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листі</a:t>
            </a:r>
            <a:r>
              <a:rPr lang="ru-RU" dirty="0" smtClean="0"/>
              <a:t> (</a:t>
            </a:r>
            <a:r>
              <a:rPr lang="ru-RU" dirty="0" err="1" smtClean="0"/>
              <a:t>коноплі</a:t>
            </a:r>
            <a:r>
              <a:rPr lang="ru-RU" dirty="0" smtClean="0"/>
              <a:t>, </a:t>
            </a:r>
            <a:r>
              <a:rPr lang="ru-RU" dirty="0" err="1" smtClean="0"/>
              <a:t>льон</a:t>
            </a:r>
            <a:r>
              <a:rPr lang="ru-RU" dirty="0" smtClean="0"/>
              <a:t>). </a:t>
            </a:r>
            <a:r>
              <a:rPr lang="ru-RU" dirty="0" err="1" smtClean="0"/>
              <a:t>їхня</a:t>
            </a:r>
            <a:r>
              <a:rPr lang="ru-RU" dirty="0" smtClean="0"/>
              <a:t> основа — </a:t>
            </a:r>
            <a:r>
              <a:rPr lang="ru-RU" dirty="0" err="1" smtClean="0"/>
              <a:t>целюлоза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Тваринні</a:t>
            </a:r>
            <a:r>
              <a:rPr lang="ru-RU" dirty="0" smtClean="0"/>
              <a:t> волокна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білковими</a:t>
            </a:r>
            <a:r>
              <a:rPr lang="ru-RU" dirty="0" smtClean="0"/>
              <a:t> </a:t>
            </a:r>
            <a:r>
              <a:rPr lang="ru-RU" dirty="0" err="1" smtClean="0"/>
              <a:t>полімерами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вовни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шерсті</a:t>
            </a:r>
            <a:r>
              <a:rPr lang="ru-RU" dirty="0" smtClean="0"/>
              <a:t> </a:t>
            </a:r>
            <a:r>
              <a:rPr lang="ru-RU" dirty="0" err="1" smtClean="0"/>
              <a:t>овець</a:t>
            </a:r>
            <a:r>
              <a:rPr lang="ru-RU" dirty="0" smtClean="0"/>
              <a:t>. </a:t>
            </a:r>
            <a:r>
              <a:rPr lang="ru-RU" dirty="0" err="1" smtClean="0"/>
              <a:t>Шовк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, яку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 тутового </a:t>
            </a:r>
            <a:r>
              <a:rPr lang="ru-RU" dirty="0" err="1" smtClean="0"/>
              <a:t>шовкопряда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Бавовна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термічною</a:t>
            </a:r>
            <a:r>
              <a:rPr lang="ru-RU" dirty="0" smtClean="0"/>
              <a:t> </a:t>
            </a:r>
            <a:r>
              <a:rPr lang="ru-RU" dirty="0" err="1" smtClean="0"/>
              <a:t>стійкістю</a:t>
            </a:r>
            <a:r>
              <a:rPr lang="ru-RU" dirty="0" smtClean="0"/>
              <a:t>, </a:t>
            </a:r>
            <a:r>
              <a:rPr lang="ru-RU" dirty="0" err="1" smtClean="0"/>
              <a:t>вовна</a:t>
            </a:r>
            <a:r>
              <a:rPr lang="ru-RU" dirty="0" smtClean="0"/>
              <a:t> — </a:t>
            </a:r>
            <a:r>
              <a:rPr lang="ru-RU" dirty="0" err="1" smtClean="0"/>
              <a:t>еластичністю</a:t>
            </a:r>
            <a:r>
              <a:rPr lang="ru-RU" dirty="0" smtClean="0"/>
              <a:t>, а </a:t>
            </a:r>
            <a:r>
              <a:rPr lang="ru-RU" dirty="0" err="1" smtClean="0"/>
              <a:t>шовк</a:t>
            </a:r>
            <a:r>
              <a:rPr lang="ru-RU" dirty="0" smtClean="0"/>
              <a:t> —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характерним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марина\Рабочий стол\хімія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052737"/>
            <a:ext cx="10971372" cy="507342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err="1" smtClean="0"/>
              <a:t>Хімічні</a:t>
            </a:r>
            <a:r>
              <a:rPr lang="ru-RU" b="1" dirty="0" smtClean="0"/>
              <a:t> волокна</a:t>
            </a:r>
            <a:r>
              <a:rPr lang="ru-RU" dirty="0" smtClean="0"/>
              <a:t> 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полімерів </a:t>
            </a:r>
            <a:r>
              <a:rPr lang="ru-RU" dirty="0" err="1" smtClean="0"/>
              <a:t>лінійної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. Полімери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розплавляють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розчиняють</a:t>
            </a:r>
            <a:r>
              <a:rPr lang="ru-RU" dirty="0" smtClean="0"/>
              <a:t> в </a:t>
            </a:r>
            <a:r>
              <a:rPr lang="ru-RU" dirty="0" err="1" smtClean="0"/>
              <a:t>органічному</a:t>
            </a:r>
            <a:r>
              <a:rPr lang="ru-RU" dirty="0" smtClean="0"/>
              <a:t> розчиннику,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розплав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пропускають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отвори.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тонкі</a:t>
            </a:r>
            <a:r>
              <a:rPr lang="ru-RU" dirty="0" smtClean="0"/>
              <a:t> нитки.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r>
              <a:rPr lang="ru-RU" dirty="0" err="1" smtClean="0"/>
              <a:t>Хімічні</a:t>
            </a:r>
            <a:r>
              <a:rPr lang="ru-RU" dirty="0" smtClean="0"/>
              <a:t> волокна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Documents and Settings\марина\Рабочий стол\хімі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0413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124745"/>
            <a:ext cx="10971372" cy="500142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err="1" smtClean="0"/>
              <a:t>Штучні</a:t>
            </a:r>
            <a:r>
              <a:rPr lang="ru-RU" b="1" dirty="0" smtClean="0"/>
              <a:t> волокна</a:t>
            </a:r>
            <a:r>
              <a:rPr lang="ru-RU" dirty="0" smtClean="0"/>
              <a:t> </a:t>
            </a:r>
            <a:r>
              <a:rPr lang="ru-RU" dirty="0" err="1" smtClean="0"/>
              <a:t>добувають</a:t>
            </a:r>
            <a:r>
              <a:rPr lang="ru-RU" dirty="0" smtClean="0"/>
              <a:t> </a:t>
            </a:r>
            <a:r>
              <a:rPr lang="ru-RU" dirty="0" err="1" smtClean="0"/>
              <a:t>переробкою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полімерів,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целюлози</a:t>
            </a:r>
            <a:r>
              <a:rPr lang="ru-RU" dirty="0" smtClean="0"/>
              <a:t>. Вони </a:t>
            </a:r>
            <a:r>
              <a:rPr lang="ru-RU" dirty="0" err="1" smtClean="0"/>
              <a:t>мають</a:t>
            </a:r>
            <a:r>
              <a:rPr lang="ru-RU" dirty="0" smtClean="0"/>
              <a:t> низку </a:t>
            </a:r>
            <a:r>
              <a:rPr lang="ru-RU" dirty="0" err="1" smtClean="0"/>
              <a:t>переваг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стосуються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волокон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них.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Найважливішими</a:t>
            </a:r>
            <a:r>
              <a:rPr lang="ru-RU" dirty="0" smtClean="0"/>
              <a:t> </a:t>
            </a:r>
            <a:r>
              <a:rPr lang="ru-RU" dirty="0" err="1" smtClean="0"/>
              <a:t>штучними</a:t>
            </a:r>
            <a:r>
              <a:rPr lang="ru-RU" dirty="0" smtClean="0"/>
              <a:t> волокнами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віскозне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ацетатне</a:t>
            </a:r>
            <a:r>
              <a:rPr lang="ru-RU" dirty="0" smtClean="0"/>
              <a:t>. Основу </a:t>
            </a:r>
            <a:r>
              <a:rPr lang="ru-RU" dirty="0" err="1" smtClean="0"/>
              <a:t>першого</a:t>
            </a:r>
            <a:r>
              <a:rPr lang="ru-RU" dirty="0" smtClean="0"/>
              <a:t> становить </a:t>
            </a:r>
            <a:r>
              <a:rPr lang="ru-RU" dirty="0" err="1" smtClean="0"/>
              <a:t>целюлоза</a:t>
            </a:r>
            <a:r>
              <a:rPr lang="ru-RU" dirty="0" smtClean="0"/>
              <a:t> [С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7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(ОН)</a:t>
            </a:r>
            <a:r>
              <a:rPr lang="ru-RU" baseline="-25000" dirty="0" smtClean="0"/>
              <a:t>3</a:t>
            </a:r>
            <a:r>
              <a:rPr lang="ru-RU" dirty="0" smtClean="0"/>
              <a:t>]</a:t>
            </a:r>
            <a:r>
              <a:rPr lang="en-US" dirty="0" smtClean="0"/>
              <a:t>n, </a:t>
            </a:r>
            <a:r>
              <a:rPr lang="ru-RU" dirty="0" smtClean="0"/>
              <a:t>а другого —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ацетатні</a:t>
            </a:r>
            <a:r>
              <a:rPr lang="ru-RU" dirty="0" smtClean="0"/>
              <a:t> </a:t>
            </a:r>
            <a:r>
              <a:rPr lang="ru-RU" dirty="0" err="1" smtClean="0"/>
              <a:t>естери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триацетат 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7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(ОСОСН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smtClean="0"/>
              <a:t>3</a:t>
            </a:r>
            <a:r>
              <a:rPr lang="ru-RU" dirty="0" smtClean="0"/>
              <a:t>]</a:t>
            </a:r>
            <a:r>
              <a:rPr lang="en-US" baseline="-25000" dirty="0" smtClean="0"/>
              <a:t>n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марина\Рабочий стол\хімія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50" y="980729"/>
            <a:ext cx="11809311" cy="514543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Синтетичні</a:t>
            </a:r>
            <a:r>
              <a:rPr lang="ru-RU" b="1" dirty="0" smtClean="0"/>
              <a:t> волокна</a:t>
            </a:r>
            <a:r>
              <a:rPr lang="ru-RU" dirty="0" smtClean="0"/>
              <a:t> 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, </a:t>
            </a:r>
            <a:r>
              <a:rPr lang="ru-RU" dirty="0" err="1" smtClean="0"/>
              <a:t>здійснюючи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. До волокон </a:t>
            </a:r>
            <a:r>
              <a:rPr lang="ru-RU" dirty="0" err="1" smtClean="0"/>
              <a:t>цього</a:t>
            </a:r>
            <a:r>
              <a:rPr lang="ru-RU" dirty="0" smtClean="0"/>
              <a:t> типу належать капрон, </a:t>
            </a:r>
            <a:r>
              <a:rPr lang="ru-RU" dirty="0" err="1" smtClean="0"/>
              <a:t>найлон</a:t>
            </a:r>
            <a:r>
              <a:rPr lang="ru-RU" dirty="0" smtClean="0"/>
              <a:t>, </a:t>
            </a:r>
            <a:r>
              <a:rPr lang="ru-RU" dirty="0" err="1" smtClean="0"/>
              <a:t>енант</a:t>
            </a:r>
            <a:r>
              <a:rPr lang="ru-RU" dirty="0" smtClean="0"/>
              <a:t>, </a:t>
            </a:r>
            <a:r>
              <a:rPr lang="ru-RU" dirty="0" err="1" smtClean="0"/>
              <a:t>нітрон</a:t>
            </a:r>
            <a:r>
              <a:rPr lang="ru-RU" dirty="0" smtClean="0"/>
              <a:t>, лавсан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Синтетичні</a:t>
            </a:r>
            <a:r>
              <a:rPr lang="ru-RU" dirty="0" smtClean="0"/>
              <a:t> </a:t>
            </a:r>
            <a:r>
              <a:rPr lang="ru-RU" b="1" dirty="0" smtClean="0"/>
              <a:t>волокна</a:t>
            </a:r>
            <a:r>
              <a:rPr lang="ru-RU" dirty="0" smtClean="0"/>
              <a:t> </a:t>
            </a:r>
            <a:r>
              <a:rPr lang="ru-RU" dirty="0" err="1" smtClean="0"/>
              <a:t>міцніші</a:t>
            </a:r>
            <a:r>
              <a:rPr lang="ru-RU" dirty="0" smtClean="0"/>
              <a:t>, </a:t>
            </a:r>
            <a:r>
              <a:rPr lang="ru-RU" dirty="0" err="1" smtClean="0"/>
              <a:t>еластичніші</a:t>
            </a:r>
            <a:r>
              <a:rPr lang="ru-RU" dirty="0" smtClean="0"/>
              <a:t>, </a:t>
            </a:r>
            <a:r>
              <a:rPr lang="ru-RU" dirty="0" err="1" smtClean="0"/>
              <a:t>довговічніші</a:t>
            </a:r>
            <a:r>
              <a:rPr lang="ru-RU" dirty="0" smtClean="0"/>
              <a:t> за </a:t>
            </a:r>
            <a:r>
              <a:rPr lang="ru-RU" dirty="0" err="1" smtClean="0"/>
              <a:t>природні</a:t>
            </a:r>
            <a:r>
              <a:rPr lang="ru-RU" dirty="0" smtClean="0"/>
              <a:t>.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 — малу </a:t>
            </a:r>
            <a:r>
              <a:rPr lang="ru-RU" dirty="0" err="1" smtClean="0"/>
              <a:t>гігроскопічність</a:t>
            </a:r>
            <a:r>
              <a:rPr lang="ru-RU" dirty="0" smtClean="0"/>
              <a:t>,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електризації</a:t>
            </a:r>
            <a:r>
              <a:rPr lang="ru-RU" dirty="0" smtClean="0"/>
              <a:t>. Тому до </a:t>
            </a:r>
            <a:r>
              <a:rPr lang="ru-RU" dirty="0" err="1" smtClean="0"/>
              <a:t>синтетичних</a:t>
            </a:r>
            <a:r>
              <a:rPr lang="ru-RU" dirty="0" smtClean="0"/>
              <a:t> волокон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волокна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- антистатики.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smtClean="0"/>
              <a:t>Капрон, </a:t>
            </a:r>
            <a:r>
              <a:rPr lang="ru-RU" dirty="0" err="1" smtClean="0"/>
              <a:t>найлон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енант</a:t>
            </a:r>
            <a:r>
              <a:rPr lang="ru-RU" dirty="0" smtClean="0"/>
              <a:t> — </a:t>
            </a:r>
            <a:r>
              <a:rPr lang="ru-RU" dirty="0" err="1" smtClean="0"/>
              <a:t>поліамідні</a:t>
            </a:r>
            <a:r>
              <a:rPr lang="ru-RU" dirty="0" smtClean="0"/>
              <a:t> волокна. </a:t>
            </a:r>
            <a:r>
              <a:rPr lang="ru-RU" dirty="0" err="1" smtClean="0"/>
              <a:t>Зовні</a:t>
            </a:r>
            <a:r>
              <a:rPr lang="ru-RU" dirty="0" smtClean="0"/>
              <a:t> </a:t>
            </a:r>
            <a:r>
              <a:rPr lang="ru-RU" dirty="0" err="1" smtClean="0"/>
              <a:t>капронове</a:t>
            </a:r>
            <a:r>
              <a:rPr lang="ru-RU" dirty="0" smtClean="0"/>
              <a:t> волокно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натуральний</a:t>
            </a:r>
            <a:r>
              <a:rPr lang="ru-RU" dirty="0" smtClean="0"/>
              <a:t> </a:t>
            </a:r>
            <a:r>
              <a:rPr lang="ru-RU" dirty="0" err="1" smtClean="0"/>
              <a:t>шовк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міцнішим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канати</a:t>
            </a:r>
            <a:r>
              <a:rPr lang="ru-RU" dirty="0" smtClean="0"/>
              <a:t>, </a:t>
            </a:r>
            <a:r>
              <a:rPr lang="ru-RU" dirty="0" err="1" smtClean="0"/>
              <a:t>риболовні</a:t>
            </a:r>
            <a:r>
              <a:rPr lang="ru-RU" dirty="0" smtClean="0"/>
              <a:t> </a:t>
            </a:r>
            <a:r>
              <a:rPr lang="ru-RU" dirty="0" err="1" smtClean="0"/>
              <a:t>сітки</a:t>
            </a:r>
            <a:r>
              <a:rPr lang="ru-RU" dirty="0" smtClean="0"/>
              <a:t>, волокон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трикотажні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Дякуємо </a:t>
            </a:r>
            <a:r>
              <a:rPr lang="uk-UA" dirty="0" smtClean="0"/>
              <a:t>за увагу!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260648"/>
            <a:ext cx="12190413" cy="6597352"/>
          </a:xfrm>
        </p:spPr>
        <p:txBody>
          <a:bodyPr>
            <a:normAutofit/>
          </a:bodyPr>
          <a:lstStyle/>
          <a:p>
            <a:r>
              <a:rPr lang="ru-RU" dirty="0" err="1" smtClean="0"/>
              <a:t>Чимало</a:t>
            </a:r>
            <a:r>
              <a:rPr lang="ru-RU" dirty="0" smtClean="0"/>
              <a:t> полімерів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b="1" u="sng" dirty="0" err="1" smtClean="0"/>
              <a:t>хімічно</a:t>
            </a:r>
            <a:r>
              <a:rPr lang="ru-RU" b="1" u="sng" dirty="0" smtClean="0"/>
              <a:t> не </a:t>
            </a:r>
            <a:r>
              <a:rPr lang="ru-RU" b="1" u="sng" dirty="0" err="1" smtClean="0"/>
              <a:t>змінюються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зберігають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свої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фізичні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властивості</a:t>
            </a:r>
            <a:r>
              <a:rPr lang="ru-RU" dirty="0" smtClean="0"/>
              <a:t>. У </a:t>
            </a:r>
            <a:r>
              <a:rPr lang="ru-RU" dirty="0" err="1" smtClean="0"/>
              <a:t>розплавленому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заливають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де при </a:t>
            </a:r>
            <a:r>
              <a:rPr lang="ru-RU" dirty="0" err="1" smtClean="0"/>
              <a:t>охолодженні</a:t>
            </a:r>
            <a:r>
              <a:rPr lang="ru-RU" dirty="0" smtClean="0"/>
              <a:t> вони </a:t>
            </a:r>
            <a:r>
              <a:rPr lang="ru-RU" dirty="0" err="1" smtClean="0"/>
              <a:t>тверднуть</a:t>
            </a:r>
            <a:r>
              <a:rPr lang="ru-RU" dirty="0" smtClean="0"/>
              <a:t>.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операцію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повторювати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 полімери 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u="sng" dirty="0" err="1" smtClean="0"/>
              <a:t>термопластичними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До них належать 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</a:rPr>
              <a:t>поліетилен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</a:rPr>
              <a:t>поліпропілен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полістирен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тефлон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поліметилметакрилат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ін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9"/>
            <a:ext cx="11999862" cy="5145436"/>
          </a:xfrm>
        </p:spPr>
        <p:txBody>
          <a:bodyPr/>
          <a:lstStyle/>
          <a:p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b="1" u="sng" dirty="0" err="1" smtClean="0"/>
              <a:t>термореактивні</a:t>
            </a:r>
            <a:r>
              <a:rPr lang="ru-RU" b="1" u="sng" dirty="0" smtClean="0"/>
              <a:t> полімери</a:t>
            </a:r>
            <a:r>
              <a:rPr lang="ru-RU" dirty="0" smtClean="0"/>
              <a:t>. </a:t>
            </a:r>
            <a:r>
              <a:rPr lang="ru-RU" i="1" u="sng" dirty="0" err="1" smtClean="0"/>
              <a:t>Під</a:t>
            </a:r>
            <a:r>
              <a:rPr lang="ru-RU" i="1" u="sng" dirty="0" smtClean="0"/>
              <a:t> час </a:t>
            </a:r>
            <a:r>
              <a:rPr lang="ru-RU" i="1" u="sng" dirty="0" err="1" smtClean="0"/>
              <a:t>нагрівання</a:t>
            </a:r>
            <a:r>
              <a:rPr lang="ru-RU" i="1" u="sng" dirty="0" smtClean="0"/>
              <a:t> вони </a:t>
            </a:r>
            <a:r>
              <a:rPr lang="ru-RU" i="1" u="sng" dirty="0" err="1" smtClean="0"/>
              <a:t>втрачають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пластичність</a:t>
            </a:r>
            <a:r>
              <a:rPr lang="ru-RU" i="1" u="sng" dirty="0" smtClean="0"/>
              <a:t>, а </a:t>
            </a:r>
            <a:r>
              <a:rPr lang="ru-RU" i="1" u="sng" dirty="0" err="1" smtClean="0"/>
              <a:t>також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здатність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плавитися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і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розчинятися</a:t>
            </a:r>
            <a:r>
              <a:rPr lang="ru-RU" i="1" u="sng" dirty="0" smtClean="0"/>
              <a:t>.</a:t>
            </a:r>
            <a:r>
              <a:rPr lang="ru-RU" i="1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— результат </a:t>
            </a:r>
            <a:r>
              <a:rPr lang="ru-RU" dirty="0" err="1" smtClean="0"/>
              <a:t>необоротних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у </a:t>
            </a:r>
            <a:r>
              <a:rPr lang="ru-RU" dirty="0" err="1" smtClean="0"/>
              <a:t>полімерах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утворенням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ковалентних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формуванням</a:t>
            </a:r>
            <a:r>
              <a:rPr lang="ru-RU" dirty="0" smtClean="0"/>
              <a:t> </a:t>
            </a:r>
            <a:r>
              <a:rPr lang="ru-RU" dirty="0" err="1" smtClean="0"/>
              <a:t>сітчастої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Термореактивними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полімерами</a:t>
            </a:r>
            <a:r>
              <a:rPr lang="ru-RU" dirty="0" smtClean="0">
                <a:solidFill>
                  <a:srgbClr val="002060"/>
                </a:solidFill>
              </a:rPr>
              <a:t> є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фенолоформальдегідні</a:t>
            </a:r>
            <a:r>
              <a:rPr lang="ru-RU" dirty="0" smtClean="0"/>
              <a:t> смоли;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епоксидні</a:t>
            </a:r>
            <a:r>
              <a:rPr lang="ru-RU" dirty="0" smtClean="0"/>
              <a:t> смоли.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que-sabes-de-los-plasticos-var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0475" y="692696"/>
            <a:ext cx="6815138" cy="54006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761" y="980728"/>
            <a:ext cx="4010562" cy="230425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Велика </a:t>
            </a:r>
            <a:r>
              <a:rPr lang="ru-RU" sz="2800" dirty="0" err="1" smtClean="0">
                <a:solidFill>
                  <a:schemeClr val="tx1"/>
                </a:solidFill>
              </a:rPr>
              <a:t>кількість</a:t>
            </a:r>
            <a:r>
              <a:rPr lang="ru-RU" sz="2800" dirty="0" smtClean="0">
                <a:solidFill>
                  <a:schemeClr val="tx1"/>
                </a:solidFill>
              </a:rPr>
              <a:t> полімерів становить основу </a:t>
            </a:r>
            <a:r>
              <a:rPr lang="ru-RU" sz="2800" b="1" u="sng" dirty="0" err="1" smtClean="0">
                <a:solidFill>
                  <a:schemeClr val="tx1"/>
                </a:solidFill>
              </a:rPr>
              <a:t>пластичних</a:t>
            </a:r>
            <a:r>
              <a:rPr lang="ru-RU" sz="2800" b="1" u="sng" dirty="0" smtClean="0">
                <a:solidFill>
                  <a:schemeClr val="tx1"/>
                </a:solidFill>
              </a:rPr>
              <a:t> </a:t>
            </a:r>
            <a:r>
              <a:rPr lang="ru-RU" sz="2800" b="1" u="sng" dirty="0" err="1" smtClean="0">
                <a:solidFill>
                  <a:schemeClr val="tx1"/>
                </a:solidFill>
              </a:rPr>
              <a:t>мас</a:t>
            </a:r>
            <a:r>
              <a:rPr lang="ru-RU" sz="2800" b="1" u="sng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</a:rPr>
              <a:t>скорочена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назва</a:t>
            </a:r>
            <a:r>
              <a:rPr lang="ru-RU" sz="2800" dirty="0" smtClean="0">
                <a:solidFill>
                  <a:schemeClr val="tx1"/>
                </a:solidFill>
              </a:rPr>
              <a:t> — </a:t>
            </a:r>
            <a:r>
              <a:rPr lang="ru-RU" sz="2800" b="1" u="sng" dirty="0" err="1" smtClean="0">
                <a:solidFill>
                  <a:schemeClr val="tx1"/>
                </a:solidFill>
              </a:rPr>
              <a:t>пластмаси</a:t>
            </a:r>
            <a:r>
              <a:rPr lang="ru-RU" sz="28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ru-RU" sz="18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11486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Пластмаси</a:t>
            </a:r>
            <a:r>
              <a:rPr lang="ru-RU" dirty="0" smtClean="0">
                <a:solidFill>
                  <a:srgbClr val="002060"/>
                </a:solidFill>
              </a:rPr>
              <a:t> —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матеріали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створені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основі</a:t>
            </a:r>
            <a:r>
              <a:rPr lang="ru-RU" dirty="0" smtClean="0">
                <a:solidFill>
                  <a:srgbClr val="002060"/>
                </a:solidFill>
              </a:rPr>
              <a:t> полімерів,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здатні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впливом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температури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тиску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набувати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певної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форми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зберігати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Місце для зображення 6" descr="1-lityo-plastmassy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098" b="6098"/>
          <a:stretch>
            <a:fillRect/>
          </a:stretch>
        </p:blipFill>
        <p:spPr>
          <a:xfrm>
            <a:off x="1702718" y="332656"/>
            <a:ext cx="8496944" cy="4394919"/>
          </a:xfrm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278782" y="5733256"/>
            <a:ext cx="7314248" cy="609600"/>
          </a:xfrm>
        </p:spPr>
        <p:txBody>
          <a:bodyPr/>
          <a:lstStyle/>
          <a:p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12190413" cy="561662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Пластмаси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полімерів,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b="1" u="sng" dirty="0" smtClean="0"/>
              <a:t>добавки</a:t>
            </a:r>
            <a:r>
              <a:rPr lang="ru-RU" dirty="0" smtClean="0"/>
              <a:t>, </a:t>
            </a:r>
            <a:r>
              <a:rPr lang="ru-RU" i="1" u="sng" dirty="0" err="1" smtClean="0"/>
              <a:t>які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покращують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їхні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властивості</a:t>
            </a:r>
            <a:r>
              <a:rPr lang="ru-RU" i="1" u="sng" dirty="0" smtClean="0"/>
              <a:t>, </a:t>
            </a:r>
            <a:r>
              <a:rPr lang="ru-RU" i="1" u="sng" dirty="0" err="1" smtClean="0"/>
              <a:t>підвищують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стійкість</a:t>
            </a:r>
            <a:r>
              <a:rPr lang="ru-RU" i="1" u="sng" dirty="0" smtClean="0"/>
              <a:t> до </a:t>
            </a:r>
            <a:r>
              <a:rPr lang="ru-RU" i="1" u="sng" dirty="0" err="1" smtClean="0"/>
              <a:t>хімічно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агресивного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середовища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і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зміни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зовнішніх</a:t>
            </a:r>
            <a:r>
              <a:rPr lang="ru-RU" i="1" u="sng" dirty="0" smtClean="0"/>
              <a:t> умов</a:t>
            </a:r>
            <a:r>
              <a:rPr lang="ru-RU" u="sng" dirty="0" smtClean="0"/>
              <a:t>.</a:t>
            </a:r>
          </a:p>
          <a:p>
            <a:pPr algn="ctr">
              <a:buNone/>
            </a:pPr>
            <a:r>
              <a:rPr lang="ru-RU" u="sng" dirty="0" smtClean="0"/>
              <a:t> </a:t>
            </a:r>
            <a:r>
              <a:rPr lang="ru-RU" u="sng" dirty="0" smtClean="0">
                <a:solidFill>
                  <a:srgbClr val="002060"/>
                </a:solidFill>
              </a:rPr>
              <a:t>Добавками </a:t>
            </a:r>
            <a:r>
              <a:rPr lang="ru-RU" u="sng" dirty="0" err="1" smtClean="0">
                <a:solidFill>
                  <a:srgbClr val="002060"/>
                </a:solidFill>
              </a:rPr>
              <a:t>слугують</a:t>
            </a:r>
            <a:r>
              <a:rPr lang="ru-RU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розмелена</a:t>
            </a:r>
            <a:r>
              <a:rPr lang="ru-RU" dirty="0" smtClean="0"/>
              <a:t> деревина;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крейда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графіт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волокна. </a:t>
            </a:r>
          </a:p>
          <a:p>
            <a:r>
              <a:rPr lang="ru-RU" dirty="0" err="1" smtClean="0"/>
              <a:t>Полімери</a:t>
            </a:r>
            <a:r>
              <a:rPr lang="ru-RU" dirty="0" smtClean="0"/>
              <a:t> в таких </a:t>
            </a:r>
            <a:r>
              <a:rPr lang="ru-RU" dirty="0" err="1" smtClean="0"/>
              <a:t>пластмасах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зв’язуючими</a:t>
            </a:r>
            <a:r>
              <a:rPr lang="ru-RU" dirty="0" smtClean="0"/>
              <a:t> компонентами. </a:t>
            </a:r>
            <a:r>
              <a:rPr lang="ru-RU" dirty="0" err="1" smtClean="0"/>
              <a:t>Якщо</a:t>
            </a:r>
            <a:r>
              <a:rPr lang="ru-RU" dirty="0" smtClean="0"/>
              <a:t> до мономера добавлено </a:t>
            </a:r>
            <a:r>
              <a:rPr lang="ru-RU" dirty="0" err="1" smtClean="0"/>
              <a:t>сполуку</a:t>
            </a:r>
            <a:r>
              <a:rPr lang="ru-RU" dirty="0" smtClean="0"/>
              <a:t>, яка </a:t>
            </a:r>
            <a:r>
              <a:rPr lang="ru-RU" dirty="0" err="1" smtClean="0"/>
              <a:t>розкладається</a:t>
            </a:r>
            <a:r>
              <a:rPr lang="ru-RU" dirty="0" smtClean="0"/>
              <a:t>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виділенням</a:t>
            </a:r>
            <a:r>
              <a:rPr lang="ru-RU" dirty="0" smtClean="0"/>
              <a:t> газів, то </a:t>
            </a:r>
            <a:r>
              <a:rPr lang="ru-RU" dirty="0" err="1" smtClean="0"/>
              <a:t>добутий</a:t>
            </a:r>
            <a:r>
              <a:rPr lang="ru-RU" dirty="0" smtClean="0"/>
              <a:t> </a:t>
            </a:r>
            <a:r>
              <a:rPr lang="ru-RU" dirty="0" err="1" smtClean="0"/>
              <a:t>полімер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застиглої</a:t>
            </a:r>
            <a:r>
              <a:rPr lang="ru-RU" dirty="0" smtClean="0"/>
              <a:t> </a:t>
            </a:r>
            <a:r>
              <a:rPr lang="ru-RU" dirty="0" err="1" smtClean="0"/>
              <a:t>піни</a:t>
            </a:r>
            <a:r>
              <a:rPr lang="ru-RU" dirty="0" smtClean="0"/>
              <a:t> (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пінопластом</a:t>
            </a:r>
            <a:r>
              <a:rPr lang="ru-RU" dirty="0" smtClean="0"/>
              <a:t>). </a:t>
            </a:r>
            <a:r>
              <a:rPr lang="ru-RU" dirty="0" err="1" smtClean="0"/>
              <a:t>Добавки-пластифікатори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полімерному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еластичності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07174" y="2314557"/>
            <a:ext cx="6143668" cy="4543443"/>
          </a:xfrm>
        </p:spPr>
        <p:txBody>
          <a:bodyPr/>
          <a:lstStyle/>
          <a:p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полімерів,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до складу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нефтехимия молеку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5663158" cy="535782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4511030" cy="28083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u="sng" dirty="0" err="1" smtClean="0"/>
              <a:t>Поліетилен</a:t>
            </a:r>
            <a:r>
              <a:rPr lang="ru-RU" b="0" dirty="0" smtClean="0"/>
              <a:t> — </a:t>
            </a:r>
            <a:r>
              <a:rPr lang="ru-RU" b="0" dirty="0" err="1" smtClean="0"/>
              <a:t>безбарвний</a:t>
            </a:r>
            <a:r>
              <a:rPr lang="ru-RU" b="0" dirty="0" smtClean="0"/>
              <a:t> </a:t>
            </a:r>
            <a:r>
              <a:rPr lang="ru-RU" b="0" dirty="0" err="1" smtClean="0"/>
              <a:t>прозорий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білий</a:t>
            </a:r>
            <a:r>
              <a:rPr lang="ru-RU" b="0" dirty="0" smtClean="0"/>
              <a:t> </a:t>
            </a:r>
            <a:r>
              <a:rPr lang="ru-RU" b="0" dirty="0" err="1" smtClean="0"/>
              <a:t>напівпрозорий</a:t>
            </a:r>
            <a:r>
              <a:rPr lang="ru-RU" b="0" dirty="0" smtClean="0"/>
              <a:t> </a:t>
            </a:r>
            <a:r>
              <a:rPr lang="ru-RU" b="0" dirty="0" err="1" smtClean="0"/>
              <a:t>еластичний</a:t>
            </a:r>
            <a:r>
              <a:rPr lang="ru-RU" b="0" dirty="0" smtClean="0"/>
              <a:t> </a:t>
            </a:r>
            <a:r>
              <a:rPr lang="ru-RU" b="0" dirty="0" err="1" smtClean="0"/>
              <a:t>матеріал</a:t>
            </a:r>
            <a:r>
              <a:rPr lang="ru-RU" b="0" dirty="0" smtClean="0"/>
              <a:t>, </a:t>
            </a:r>
            <a:r>
              <a:rPr lang="ru-RU" b="0" dirty="0" err="1" smtClean="0"/>
              <a:t>який</a:t>
            </a:r>
            <a:r>
              <a:rPr lang="ru-RU" b="0" dirty="0" smtClean="0"/>
              <a:t> на </a:t>
            </a:r>
            <a:r>
              <a:rPr lang="ru-RU" b="0" dirty="0" err="1" smtClean="0"/>
              <a:t>дотик</a:t>
            </a:r>
            <a:r>
              <a:rPr lang="ru-RU" b="0" dirty="0" smtClean="0"/>
              <a:t> </a:t>
            </a:r>
            <a:r>
              <a:rPr lang="ru-RU" b="0" dirty="0" err="1" smtClean="0"/>
              <a:t>нагадує</a:t>
            </a:r>
            <a:r>
              <a:rPr lang="ru-RU" b="0" dirty="0" smtClean="0"/>
              <a:t> </a:t>
            </a:r>
            <a:r>
              <a:rPr lang="ru-RU" b="0" dirty="0" err="1" smtClean="0"/>
              <a:t>парафін</a:t>
            </a:r>
            <a:r>
              <a:rPr lang="ru-RU" b="0" dirty="0" smtClean="0"/>
              <a:t>.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термопластичний</a:t>
            </a:r>
            <a:r>
              <a:rPr lang="ru-RU" b="0" dirty="0" smtClean="0"/>
              <a:t> </a:t>
            </a:r>
            <a:r>
              <a:rPr lang="ru-RU" b="0" dirty="0" err="1" smtClean="0"/>
              <a:t>полімер</a:t>
            </a:r>
            <a:r>
              <a:rPr lang="ru-RU" b="0" dirty="0" smtClean="0"/>
              <a:t>; </a:t>
            </a:r>
            <a:r>
              <a:rPr lang="ru-RU" b="0" dirty="0" err="1" smtClean="0"/>
              <a:t>його</a:t>
            </a:r>
            <a:r>
              <a:rPr lang="ru-RU" b="0" dirty="0" smtClean="0"/>
              <a:t> </a:t>
            </a:r>
            <a:r>
              <a:rPr lang="ru-RU" b="0" dirty="0" err="1" smtClean="0"/>
              <a:t>властивості</a:t>
            </a:r>
            <a:r>
              <a:rPr lang="ru-RU" b="0" dirty="0" smtClean="0"/>
              <a:t> </a:t>
            </a:r>
            <a:r>
              <a:rPr lang="ru-RU" b="0" dirty="0" err="1" smtClean="0"/>
              <a:t>залежать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умов </a:t>
            </a:r>
            <a:r>
              <a:rPr lang="ru-RU" b="0" dirty="0" err="1" smtClean="0"/>
              <a:t>перебігу</a:t>
            </a:r>
            <a:r>
              <a:rPr lang="ru-RU" b="0" dirty="0" smtClean="0"/>
              <a:t> </a:t>
            </a:r>
            <a:r>
              <a:rPr lang="ru-RU" b="0" dirty="0" err="1" smtClean="0"/>
              <a:t>реакції</a:t>
            </a:r>
            <a:r>
              <a:rPr lang="ru-RU" b="0" dirty="0" smtClean="0"/>
              <a:t> </a:t>
            </a:r>
            <a:r>
              <a:rPr lang="ru-RU" b="0" dirty="0" err="1" smtClean="0"/>
              <a:t>полімеризації</a:t>
            </a:r>
            <a:r>
              <a:rPr lang="ru-RU" b="0" dirty="0" smtClean="0"/>
              <a:t>. </a:t>
            </a:r>
            <a:br>
              <a:rPr lang="ru-RU" b="0" dirty="0" smtClean="0"/>
            </a:br>
            <a:endParaRPr lang="ru-RU" b="0" dirty="0"/>
          </a:p>
        </p:txBody>
      </p:sp>
      <p:pic>
        <p:nvPicPr>
          <p:cNvPr id="7" name="Місце для зображення 6" descr="670915_364444_1324720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9142" y="0"/>
            <a:ext cx="5534025" cy="3429000"/>
          </a:xfr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90550" y="3212976"/>
            <a:ext cx="4248472" cy="328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поліетилен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діють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-вода;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кислоти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крім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нітратної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луги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жири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масла.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871070" y="3573016"/>
            <a:ext cx="6814779" cy="309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нестійкий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щодо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галогенів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органічних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розчинників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горючий;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виробляють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пакувальну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плівку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плівку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теплиць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водопровідні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каналізаційні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труби,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електроізоляцію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побуту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Поліетиленові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вироби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морозостійкими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витримують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нагрівання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вище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60-100 °С.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211</TotalTime>
  <Words>572</Words>
  <Application>Microsoft Office PowerPoint</Application>
  <PresentationFormat>Довільний</PresentationFormat>
  <Paragraphs>68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Introducing PowerPoint 2010</vt:lpstr>
      <vt:lpstr>Пластмаси</vt:lpstr>
      <vt:lpstr>Слайд 2</vt:lpstr>
      <vt:lpstr>Слайд 3</vt:lpstr>
      <vt:lpstr>Слайд 4</vt:lpstr>
      <vt:lpstr>Слайд 5</vt:lpstr>
      <vt:lpstr>Пластмаси — це матеріали, створені на основі полімерів, які здатні під впливом температури і тиску набувати певної форми і зберігати її</vt:lpstr>
      <vt:lpstr>Слайд 7</vt:lpstr>
      <vt:lpstr>Слайд 8</vt:lpstr>
      <vt:lpstr>Поліетилен — безбарвний прозорий або білий напівпрозорий еластичний матеріал, який на дотик нагадує парафін. Це термопластичний полімер; його властивості залежать від умов перебігу реакції полімеризації.  </vt:lpstr>
      <vt:lpstr>Поліпропілен — полімер білого кольору, стійкий щодо лугів і кислот. Вироби з нього відзначаються достатньою міцністю. Із поліпропілену виготовляють одноразові шприци, посуд, пакувальну плівку, стільці, столи, труби, волокна. </vt:lpstr>
      <vt:lpstr>Полівінілхлорид — найдешевший полімерний матеріал, стійкий щодо води, слабких основ і кислот, рідких вуглеводнів. Термопластичний полімер; його властивості визначаються добавками. Має невисоку термічну стійкість, при нагріванні розкладається з виділенням хлороводню, але незаймистий. </vt:lpstr>
      <vt:lpstr>Слайд 12</vt:lpstr>
      <vt:lpstr>Слайд 13</vt:lpstr>
      <vt:lpstr>Слайд 14</vt:lpstr>
      <vt:lpstr>Каучуки — полімерні матеріали рослинного або синтетичного походження, з яких виготовляють гуму та гумові вироби. Вони дуже важливі для людства, хоча б тому, що без шин не можуть функціонувати ні автомобільний, ні повітряний транспорт.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Пластмаси, синтетичні каучуки</dc:title>
  <dc:creator>AKSEL_ZT.UA</dc:creator>
  <cp:lastModifiedBy>AKSEL_ZT.UA</cp:lastModifiedBy>
  <cp:revision>24</cp:revision>
  <dcterms:modified xsi:type="dcterms:W3CDTF">2014-02-06T17:39:44Z</dcterms:modified>
</cp:coreProperties>
</file>