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9" r:id="rId11"/>
    <p:sldId id="270" r:id="rId12"/>
    <p:sldId id="265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213C5F-5FCA-483D-A556-58A2245BDD25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72D5AE-D6DF-4E54-8C12-11C2B2E73BA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213C5F-5FCA-483D-A556-58A2245BDD25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72D5AE-D6DF-4E54-8C12-11C2B2E73B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213C5F-5FCA-483D-A556-58A2245BDD25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72D5AE-D6DF-4E54-8C12-11C2B2E73B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213C5F-5FCA-483D-A556-58A2245BDD25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72D5AE-D6DF-4E54-8C12-11C2B2E73B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213C5F-5FCA-483D-A556-58A2245BDD25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72D5AE-D6DF-4E54-8C12-11C2B2E73BA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213C5F-5FCA-483D-A556-58A2245BDD25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72D5AE-D6DF-4E54-8C12-11C2B2E73B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213C5F-5FCA-483D-A556-58A2245BDD25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72D5AE-D6DF-4E54-8C12-11C2B2E73B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213C5F-5FCA-483D-A556-58A2245BDD25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72D5AE-D6DF-4E54-8C12-11C2B2E73B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213C5F-5FCA-483D-A556-58A2245BDD25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72D5AE-D6DF-4E54-8C12-11C2B2E73BA7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213C5F-5FCA-483D-A556-58A2245BDD25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72D5AE-D6DF-4E54-8C12-11C2B2E73B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213C5F-5FCA-483D-A556-58A2245BDD25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72D5AE-D6DF-4E54-8C12-11C2B2E73BA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B213C5F-5FCA-483D-A556-58A2245BDD25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072D5AE-D6DF-4E54-8C12-11C2B2E73BA7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5.xml"/><Relationship Id="rId1" Type="http://schemas.openxmlformats.org/officeDocument/2006/relationships/slideLayout" Target="../slideLayouts/slideLayout3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357166"/>
            <a:ext cx="7620954" cy="2900944"/>
          </a:xfrm>
        </p:spPr>
        <p:txBody>
          <a:bodyPr>
            <a:normAutofit/>
          </a:bodyPr>
          <a:lstStyle/>
          <a:p>
            <a:r>
              <a:rPr lang="ru-RU" sz="4800" i="1" dirty="0" smtClean="0">
                <a:solidFill>
                  <a:schemeClr val="tx1"/>
                </a:solidFill>
              </a:rPr>
              <a:t>«П</a:t>
            </a:r>
            <a:r>
              <a:rPr lang="uk-UA" sz="4800" i="1" dirty="0" smtClean="0">
                <a:solidFill>
                  <a:schemeClr val="tx1"/>
                </a:solidFill>
              </a:rPr>
              <a:t>РИРОДНІ </a:t>
            </a:r>
            <a:r>
              <a:rPr lang="en-US" sz="4800" i="1" dirty="0" smtClean="0">
                <a:solidFill>
                  <a:schemeClr val="tx1"/>
                </a:solidFill>
              </a:rPr>
              <a:t> </a:t>
            </a:r>
            <a:r>
              <a:rPr lang="uk-UA" sz="4800" i="1" dirty="0" smtClean="0">
                <a:solidFill>
                  <a:schemeClr val="tx1"/>
                </a:solidFill>
              </a:rPr>
              <a:t>ДЖЕРЕЛА ВУГЛЕВОДНІВ ТА </a:t>
            </a:r>
            <a:r>
              <a:rPr lang="uk-UA" sz="4800" i="1" dirty="0" smtClean="0">
                <a:solidFill>
                  <a:schemeClr val="tx1"/>
                </a:solidFill>
              </a:rPr>
              <a:t>ЇХ ПЕРЕРОБКА</a:t>
            </a:r>
            <a:r>
              <a:rPr lang="ru-RU" sz="4800" i="1" dirty="0" smtClean="0">
                <a:solidFill>
                  <a:schemeClr val="tx1"/>
                </a:solidFill>
              </a:rPr>
              <a:t>»</a:t>
            </a:r>
            <a:endParaRPr lang="ru-RU" sz="4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1736" y="285728"/>
            <a:ext cx="6400800" cy="1042989"/>
          </a:xfrm>
        </p:spPr>
        <p:txBody>
          <a:bodyPr/>
          <a:lstStyle/>
          <a:p>
            <a:pPr algn="ctr"/>
            <a:r>
              <a:rPr lang="ru-RU" dirty="0" err="1" smtClean="0"/>
              <a:t>Ароматизація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714612" y="1000108"/>
            <a:ext cx="607221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i="1" dirty="0" err="1">
                <a:solidFill>
                  <a:srgbClr val="000000"/>
                </a:solidFill>
              </a:rPr>
              <a:t>Піроліз</a:t>
            </a:r>
            <a:r>
              <a:rPr lang="ru-RU" sz="2400" b="1" i="1" dirty="0">
                <a:solidFill>
                  <a:srgbClr val="000000"/>
                </a:solidFill>
              </a:rPr>
              <a:t> </a:t>
            </a:r>
            <a:r>
              <a:rPr lang="ru-RU" sz="2400" b="1" i="1" dirty="0" err="1">
                <a:solidFill>
                  <a:srgbClr val="000000"/>
                </a:solidFill>
              </a:rPr>
              <a:t>нафти</a:t>
            </a:r>
            <a:r>
              <a:rPr lang="ru-RU" sz="2400" b="1" i="1" dirty="0">
                <a:solidFill>
                  <a:srgbClr val="000000"/>
                </a:solidFill>
              </a:rPr>
              <a:t>, </a:t>
            </a:r>
            <a:r>
              <a:rPr lang="ru-RU" sz="2400" b="1" i="1" dirty="0" err="1">
                <a:solidFill>
                  <a:srgbClr val="000000"/>
                </a:solidFill>
              </a:rPr>
              <a:t>риформінг</a:t>
            </a:r>
            <a:r>
              <a:rPr lang="ru-RU" sz="2400" b="1" i="1" dirty="0">
                <a:solidFill>
                  <a:srgbClr val="000000"/>
                </a:solidFill>
              </a:rPr>
              <a:t>,  </a:t>
            </a:r>
            <a:r>
              <a:rPr lang="ru-RU" sz="2400" b="1" i="1" dirty="0" err="1">
                <a:solidFill>
                  <a:srgbClr val="000000"/>
                </a:solidFill>
              </a:rPr>
              <a:t>покращення</a:t>
            </a:r>
            <a:r>
              <a:rPr lang="ru-RU" sz="2400" b="1" i="1" dirty="0">
                <a:solidFill>
                  <a:srgbClr val="000000"/>
                </a:solidFill>
              </a:rPr>
              <a:t> </a:t>
            </a:r>
            <a:r>
              <a:rPr lang="ru-RU" sz="2400" b="1" i="1" dirty="0" err="1">
                <a:solidFill>
                  <a:srgbClr val="000000"/>
                </a:solidFill>
              </a:rPr>
              <a:t>якості</a:t>
            </a:r>
            <a:r>
              <a:rPr lang="ru-RU" sz="2400" b="1" i="1" dirty="0">
                <a:solidFill>
                  <a:srgbClr val="000000"/>
                </a:solidFill>
              </a:rPr>
              <a:t> бензину</a:t>
            </a:r>
            <a:endParaRPr lang="ru-RU" sz="2400" b="1" i="1" dirty="0">
              <a:solidFill>
                <a:srgbClr val="0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86000" y="2260988"/>
            <a:ext cx="642940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90000"/>
              </a:lnSpc>
            </a:pPr>
            <a:r>
              <a:rPr lang="ru-RU" sz="2400" dirty="0" smtClean="0">
                <a:effectLst/>
              </a:rPr>
              <a:t>         Непряма </a:t>
            </a:r>
            <a:r>
              <a:rPr lang="ru-RU" sz="2400" dirty="0" err="1" smtClean="0">
                <a:effectLst/>
              </a:rPr>
              <a:t>хімічна</a:t>
            </a:r>
            <a:r>
              <a:rPr lang="ru-RU" sz="2400" dirty="0"/>
              <a:t> </a:t>
            </a:r>
            <a:r>
              <a:rPr lang="ru-RU" sz="2400" dirty="0" err="1" smtClean="0">
                <a:effectLst/>
              </a:rPr>
              <a:t>переробка</a:t>
            </a:r>
            <a:r>
              <a:rPr lang="ru-RU" sz="2400" dirty="0" smtClean="0">
                <a:effectLst/>
              </a:rPr>
              <a:t> </a:t>
            </a:r>
            <a:r>
              <a:rPr lang="ru-RU" sz="2400" dirty="0" err="1" smtClean="0">
                <a:effectLst/>
              </a:rPr>
              <a:t>бензинових</a:t>
            </a:r>
            <a:r>
              <a:rPr lang="ru-RU" sz="2400" dirty="0" smtClean="0">
                <a:effectLst/>
              </a:rPr>
              <a:t>  </a:t>
            </a:r>
            <a:r>
              <a:rPr lang="ru-RU" sz="2400" dirty="0" err="1" smtClean="0">
                <a:effectLst/>
              </a:rPr>
              <a:t>і</a:t>
            </a:r>
            <a:endParaRPr lang="ru-RU" sz="2400" dirty="0" smtClean="0">
              <a:effectLst/>
            </a:endParaRPr>
          </a:p>
          <a:p>
            <a:pPr marL="533400" indent="-533400">
              <a:lnSpc>
                <a:spcPct val="90000"/>
              </a:lnSpc>
            </a:pPr>
            <a:r>
              <a:rPr lang="ru-RU" sz="2400" dirty="0" smtClean="0">
                <a:effectLst/>
              </a:rPr>
              <a:t>         </a:t>
            </a:r>
            <a:r>
              <a:rPr lang="ru-RU" sz="2400" dirty="0" err="1" smtClean="0">
                <a:effectLst/>
              </a:rPr>
              <a:t>лігроїнових</a:t>
            </a:r>
            <a:r>
              <a:rPr lang="ru-RU" sz="2400" dirty="0" smtClean="0">
                <a:effectLst/>
              </a:rPr>
              <a:t>  </a:t>
            </a:r>
            <a:r>
              <a:rPr lang="ru-RU" sz="2400" dirty="0" err="1" smtClean="0">
                <a:effectLst/>
              </a:rPr>
              <a:t>фракцій</a:t>
            </a:r>
            <a:r>
              <a:rPr lang="ru-RU" sz="2400" dirty="0" smtClean="0">
                <a:effectLst/>
              </a:rPr>
              <a:t> при </a:t>
            </a:r>
            <a:r>
              <a:rPr lang="en-US" sz="2400" b="1" dirty="0" smtClean="0">
                <a:effectLst/>
              </a:rPr>
              <a:t>t =</a:t>
            </a:r>
            <a:r>
              <a:rPr lang="ru-RU" sz="2400" b="1" dirty="0" smtClean="0">
                <a:effectLst/>
              </a:rPr>
              <a:t>500-540</a:t>
            </a:r>
            <a:r>
              <a:rPr lang="ru-RU" sz="2400" b="1" baseline="30000" dirty="0" smtClean="0">
                <a:effectLst/>
              </a:rPr>
              <a:t>0</a:t>
            </a:r>
            <a:r>
              <a:rPr lang="ru-RU" sz="2400" b="1" dirty="0" smtClean="0">
                <a:effectLst/>
              </a:rPr>
              <a:t>С, </a:t>
            </a:r>
            <a:r>
              <a:rPr lang="ru-RU" sz="2400" b="1" dirty="0" err="1" smtClean="0">
                <a:effectLst/>
              </a:rPr>
              <a:t>ка</a:t>
            </a:r>
            <a:r>
              <a:rPr lang="en-US" sz="2400" b="1" dirty="0" smtClean="0">
                <a:effectLst/>
              </a:rPr>
              <a:t>t</a:t>
            </a:r>
            <a:r>
              <a:rPr lang="ru-RU" sz="2400" b="1" dirty="0" smtClean="0">
                <a:effectLst/>
              </a:rPr>
              <a:t>., </a:t>
            </a:r>
            <a:r>
              <a:rPr lang="en-US" sz="2400" b="1" dirty="0" smtClean="0">
                <a:effectLst/>
              </a:rPr>
              <a:t>p</a:t>
            </a:r>
            <a:r>
              <a:rPr lang="en-US" sz="2400" dirty="0" smtClean="0">
                <a:effectLst/>
              </a:rPr>
              <a:t> </a:t>
            </a:r>
            <a:r>
              <a:rPr lang="uk-UA" sz="2400" b="1" i="1" dirty="0" smtClean="0">
                <a:effectLst/>
              </a:rPr>
              <a:t>з</a:t>
            </a:r>
            <a:r>
              <a:rPr lang="ru-RU" sz="2400" b="1" i="1" dirty="0" smtClean="0">
                <a:effectLst/>
              </a:rPr>
              <a:t> метою</a:t>
            </a:r>
            <a:r>
              <a:rPr lang="ru-RU" sz="2400" dirty="0" smtClean="0">
                <a:effectLst/>
              </a:rPr>
              <a:t> </a:t>
            </a:r>
            <a:r>
              <a:rPr lang="ru-RU" sz="2400" dirty="0" err="1" smtClean="0">
                <a:effectLst/>
              </a:rPr>
              <a:t>одержання</a:t>
            </a:r>
            <a:r>
              <a:rPr lang="ru-RU" sz="2400" dirty="0" smtClean="0">
                <a:effectLst/>
              </a:rPr>
              <a:t> </a:t>
            </a:r>
            <a:r>
              <a:rPr lang="ru-RU" sz="2400" dirty="0" err="1" smtClean="0">
                <a:effectLst/>
              </a:rPr>
              <a:t>високооктанових</a:t>
            </a:r>
            <a:r>
              <a:rPr lang="ru-RU" sz="2400" dirty="0" smtClean="0">
                <a:effectLst/>
              </a:rPr>
              <a:t> </a:t>
            </a:r>
            <a:r>
              <a:rPr lang="ru-RU" sz="2400" dirty="0" err="1" smtClean="0">
                <a:effectLst/>
              </a:rPr>
              <a:t>бензинів</a:t>
            </a:r>
            <a:r>
              <a:rPr lang="ru-RU" sz="2400" dirty="0" smtClean="0">
                <a:effectLst/>
              </a:rPr>
              <a:t>.</a:t>
            </a:r>
          </a:p>
          <a:p>
            <a:pPr marL="533400" indent="-533400">
              <a:lnSpc>
                <a:spcPct val="90000"/>
              </a:lnSpc>
            </a:pPr>
            <a:endParaRPr lang="uk-UA" sz="2400" dirty="0"/>
          </a:p>
          <a:p>
            <a:pPr marL="533400" indent="-533400">
              <a:lnSpc>
                <a:spcPct val="90000"/>
              </a:lnSpc>
            </a:pPr>
            <a:endParaRPr lang="ru-RU" sz="2400" dirty="0" smtClean="0">
              <a:effectLst/>
            </a:endParaRPr>
          </a:p>
          <a:p>
            <a:pPr marL="533400" indent="-533400">
              <a:lnSpc>
                <a:spcPct val="90000"/>
              </a:lnSpc>
            </a:pPr>
            <a:endParaRPr lang="en-US" sz="2400" dirty="0" smtClean="0">
              <a:effectLst/>
            </a:endParaRPr>
          </a:p>
          <a:p>
            <a:pPr marL="533400" indent="-533400">
              <a:lnSpc>
                <a:spcPct val="90000"/>
              </a:lnSpc>
            </a:pPr>
            <a:r>
              <a:rPr lang="ru-RU" sz="2400" b="1" dirty="0" smtClean="0">
                <a:effectLst/>
              </a:rPr>
              <a:t>         Результат:</a:t>
            </a:r>
            <a:r>
              <a:rPr lang="ru-RU" sz="2400" dirty="0" smtClean="0">
                <a:effectLst/>
              </a:rPr>
              <a:t> </a:t>
            </a:r>
          </a:p>
          <a:p>
            <a:pPr marL="533400" indent="-533400">
              <a:lnSpc>
                <a:spcPct val="90000"/>
              </a:lnSpc>
            </a:pPr>
            <a:r>
              <a:rPr lang="ru-RU" sz="2400" dirty="0" smtClean="0">
                <a:effectLst/>
              </a:rPr>
              <a:t>          </a:t>
            </a:r>
            <a:r>
              <a:rPr lang="ru-RU" sz="2400" dirty="0" err="1" smtClean="0">
                <a:effectLst/>
              </a:rPr>
              <a:t>Алкани</a:t>
            </a:r>
            <a:r>
              <a:rPr lang="ru-RU" sz="2400" dirty="0" smtClean="0">
                <a:effectLst/>
              </a:rPr>
              <a:t> – </a:t>
            </a:r>
            <a:r>
              <a:rPr lang="ru-RU" sz="2400" dirty="0" err="1" smtClean="0">
                <a:effectLst/>
              </a:rPr>
              <a:t>циклоалкани</a:t>
            </a:r>
            <a:r>
              <a:rPr lang="ru-RU" sz="2400" dirty="0" smtClean="0">
                <a:effectLst/>
              </a:rPr>
              <a:t> – </a:t>
            </a:r>
            <a:r>
              <a:rPr lang="ru-RU" sz="2400" dirty="0" err="1" smtClean="0">
                <a:effectLst/>
              </a:rPr>
              <a:t>ароматичні</a:t>
            </a:r>
            <a:r>
              <a:rPr lang="ru-RU" sz="2400" dirty="0"/>
              <a:t> </a:t>
            </a:r>
            <a:r>
              <a:rPr lang="ru-RU" sz="2400" dirty="0" smtClean="0"/>
              <a:t>-  </a:t>
            </a:r>
            <a:r>
              <a:rPr lang="ru-RU" sz="2400" dirty="0" err="1" smtClean="0">
                <a:effectLst/>
              </a:rPr>
              <a:t>підвищення</a:t>
            </a:r>
            <a:r>
              <a:rPr lang="ru-RU" sz="2400" dirty="0" smtClean="0">
                <a:effectLst/>
              </a:rPr>
              <a:t> октанового числа бензину.</a:t>
            </a:r>
            <a:endParaRPr lang="ru-RU" sz="2400" dirty="0" smtClean="0">
              <a:effectLst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0298" y="214290"/>
            <a:ext cx="6400800" cy="1042989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Алкілірування</a:t>
            </a:r>
            <a:r>
              <a:rPr lang="ru-R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786050" y="1142984"/>
            <a:ext cx="57150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i="1" dirty="0" err="1">
                <a:solidFill>
                  <a:srgbClr val="000000"/>
                </a:solidFill>
              </a:rPr>
              <a:t>Процес</a:t>
            </a:r>
            <a:r>
              <a:rPr lang="ru-RU" sz="2400" b="1" i="1" dirty="0">
                <a:solidFill>
                  <a:srgbClr val="000000"/>
                </a:solidFill>
              </a:rPr>
              <a:t> </a:t>
            </a:r>
            <a:r>
              <a:rPr lang="ru-RU" sz="2400" b="1" i="1" dirty="0" err="1">
                <a:solidFill>
                  <a:srgbClr val="000000"/>
                </a:solidFill>
              </a:rPr>
              <a:t>введення</a:t>
            </a:r>
            <a:r>
              <a:rPr lang="ru-RU" sz="2400" b="1" i="1" dirty="0">
                <a:solidFill>
                  <a:srgbClr val="000000"/>
                </a:solidFill>
              </a:rPr>
              <a:t> в </a:t>
            </a:r>
            <a:r>
              <a:rPr lang="ru-RU" sz="2400" b="1" i="1" dirty="0" err="1">
                <a:solidFill>
                  <a:srgbClr val="000000"/>
                </a:solidFill>
              </a:rPr>
              <a:t>молекули</a:t>
            </a:r>
            <a:r>
              <a:rPr lang="ru-RU" sz="2400" b="1" i="1" dirty="0">
                <a:solidFill>
                  <a:srgbClr val="000000"/>
                </a:solidFill>
              </a:rPr>
              <a:t> </a:t>
            </a:r>
            <a:r>
              <a:rPr lang="ru-RU" sz="2400" b="1" i="1" dirty="0" err="1">
                <a:solidFill>
                  <a:srgbClr val="000000"/>
                </a:solidFill>
              </a:rPr>
              <a:t>вільних</a:t>
            </a:r>
            <a:r>
              <a:rPr lang="ru-RU" sz="2400" b="1" i="1" dirty="0">
                <a:solidFill>
                  <a:srgbClr val="000000"/>
                </a:solidFill>
              </a:rPr>
              <a:t> </a:t>
            </a:r>
            <a:r>
              <a:rPr lang="ru-RU" sz="2400" b="1" i="1" dirty="0" err="1">
                <a:solidFill>
                  <a:srgbClr val="000000"/>
                </a:solidFill>
              </a:rPr>
              <a:t>радикалів</a:t>
            </a:r>
            <a:r>
              <a:rPr lang="ru-RU" sz="2400" b="1" i="1" dirty="0">
                <a:solidFill>
                  <a:srgbClr val="000000"/>
                </a:solidFill>
              </a:rPr>
              <a:t> </a:t>
            </a:r>
            <a:r>
              <a:rPr lang="en-US" sz="2400" b="1" i="1" dirty="0">
                <a:solidFill>
                  <a:srgbClr val="000000"/>
                </a:solidFill>
              </a:rPr>
              <a:t>CH</a:t>
            </a:r>
            <a:r>
              <a:rPr lang="en-US" sz="2400" b="1" i="1" baseline="-25000" dirty="0">
                <a:solidFill>
                  <a:srgbClr val="000000"/>
                </a:solidFill>
              </a:rPr>
              <a:t>3</a:t>
            </a:r>
            <a:r>
              <a:rPr lang="en-US" sz="2400" b="1" i="1" dirty="0">
                <a:solidFill>
                  <a:srgbClr val="000000"/>
                </a:solidFill>
              </a:rPr>
              <a:t>,  C</a:t>
            </a:r>
            <a:r>
              <a:rPr lang="en-US" sz="2400" b="1" i="1" baseline="-25000" dirty="0">
                <a:solidFill>
                  <a:srgbClr val="000000"/>
                </a:solidFill>
              </a:rPr>
              <a:t>2</a:t>
            </a:r>
            <a:r>
              <a:rPr lang="en-US" sz="2400" b="1" i="1" dirty="0">
                <a:solidFill>
                  <a:srgbClr val="000000"/>
                </a:solidFill>
              </a:rPr>
              <a:t>H</a:t>
            </a:r>
            <a:r>
              <a:rPr lang="en-US" sz="2400" b="1" i="1" baseline="-25000" dirty="0">
                <a:solidFill>
                  <a:srgbClr val="000000"/>
                </a:solidFill>
              </a:rPr>
              <a:t>5</a:t>
            </a:r>
            <a:endParaRPr lang="ru-RU" sz="2400" b="1" i="1" baseline="-25000" dirty="0">
              <a:solidFill>
                <a:srgbClr val="0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71736" y="2500306"/>
            <a:ext cx="5572148" cy="108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2400" dirty="0" err="1" smtClean="0">
                <a:effectLst/>
              </a:rPr>
              <a:t>Використовується</a:t>
            </a:r>
            <a:r>
              <a:rPr lang="ru-RU" sz="2400" dirty="0" smtClean="0">
                <a:effectLst/>
              </a:rPr>
              <a:t> для </a:t>
            </a:r>
            <a:r>
              <a:rPr lang="ru-RU" sz="2400" dirty="0" err="1" smtClean="0">
                <a:effectLst/>
              </a:rPr>
              <a:t>одержання</a:t>
            </a:r>
            <a:r>
              <a:rPr lang="ru-RU" sz="2400" dirty="0" smtClean="0">
                <a:effectLst/>
              </a:rPr>
              <a:t> </a:t>
            </a:r>
            <a:r>
              <a:rPr lang="ru-RU" sz="2400" dirty="0" err="1" smtClean="0">
                <a:effectLst/>
              </a:rPr>
              <a:t>високооктанового</a:t>
            </a:r>
            <a:r>
              <a:rPr lang="ru-RU" sz="2400" dirty="0" smtClean="0">
                <a:effectLst/>
              </a:rPr>
              <a:t> </a:t>
            </a:r>
            <a:r>
              <a:rPr lang="ru-RU" sz="2400" dirty="0" err="1" smtClean="0">
                <a:effectLst/>
              </a:rPr>
              <a:t>палива</a:t>
            </a:r>
            <a:r>
              <a:rPr lang="ru-RU" sz="2400" dirty="0" smtClean="0">
                <a:effectLst/>
              </a:rPr>
              <a:t>, ПАВ, </a:t>
            </a:r>
            <a:r>
              <a:rPr lang="ru-RU" sz="2400" dirty="0" err="1" smtClean="0">
                <a:effectLst/>
              </a:rPr>
              <a:t>інсектицидів</a:t>
            </a:r>
            <a:r>
              <a:rPr lang="ru-RU" sz="2400" dirty="0" smtClean="0">
                <a:effectLst/>
              </a:rPr>
              <a:t>, </a:t>
            </a:r>
            <a:r>
              <a:rPr lang="ru-RU" sz="2400" dirty="0" err="1" smtClean="0">
                <a:effectLst/>
              </a:rPr>
              <a:t>антиокислювачів</a:t>
            </a:r>
            <a:r>
              <a:rPr lang="ru-RU" sz="2400" dirty="0" smtClean="0">
                <a:effectLst/>
              </a:rPr>
              <a:t>.</a:t>
            </a:r>
            <a:endParaRPr lang="ru-RU" sz="2400" dirty="0" smtClean="0">
              <a:effectLst/>
            </a:endParaRPr>
          </a:p>
        </p:txBody>
      </p:sp>
      <p:pic>
        <p:nvPicPr>
          <p:cNvPr id="6" name="Picture 12" descr="animation5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94736" y="4000504"/>
            <a:ext cx="4167217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8992" y="285728"/>
            <a:ext cx="4978696" cy="971551"/>
          </a:xfrm>
        </p:spPr>
        <p:txBody>
          <a:bodyPr/>
          <a:lstStyle/>
          <a:p>
            <a:r>
              <a:rPr lang="ru-RU" dirty="0" err="1" smtClean="0"/>
              <a:t>Кам</a:t>
            </a:r>
            <a:r>
              <a:rPr lang="ru-RU" dirty="0" err="1" smtClean="0">
                <a:latin typeface="Times New Roman"/>
                <a:cs typeface="Times New Roman"/>
              </a:rPr>
              <a:t>’</a:t>
            </a:r>
            <a:r>
              <a:rPr lang="ru-RU" dirty="0" err="1" smtClean="0"/>
              <a:t>яне</a:t>
            </a:r>
            <a:r>
              <a:rPr lang="ru-RU" dirty="0" smtClean="0"/>
              <a:t> </a:t>
            </a:r>
            <a:r>
              <a:rPr lang="ru-RU" dirty="0" err="1" smtClean="0"/>
              <a:t>вугілля</a:t>
            </a:r>
            <a:endParaRPr lang="ru-RU" dirty="0"/>
          </a:p>
        </p:txBody>
      </p:sp>
      <p:sp>
        <p:nvSpPr>
          <p:cNvPr id="4" name="Cloud"/>
          <p:cNvSpPr>
            <a:spLocks noChangeAspect="1" noEditPoints="1" noChangeArrowheads="1"/>
          </p:cNvSpPr>
          <p:nvPr/>
        </p:nvSpPr>
        <p:spPr bwMode="auto">
          <a:xfrm rot="16200000">
            <a:off x="1441426" y="701658"/>
            <a:ext cx="2592388" cy="3189288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eaVert"/>
          <a:lstStyle/>
          <a:p>
            <a:pPr>
              <a:defRPr/>
            </a:pPr>
            <a:r>
              <a:rPr lang="ru-RU" sz="2000" b="1" i="1" u="sng" dirty="0" err="1">
                <a:solidFill>
                  <a:srgbClr val="000000"/>
                </a:solidFill>
              </a:rPr>
              <a:t>Походження</a:t>
            </a:r>
            <a:endParaRPr lang="ru-RU" sz="2000" b="1" i="1" u="sng" dirty="0">
              <a:solidFill>
                <a:srgbClr val="000000"/>
              </a:solidFill>
            </a:endParaRPr>
          </a:p>
          <a:p>
            <a:pPr algn="ctr">
              <a:defRPr/>
            </a:pPr>
            <a:r>
              <a:rPr lang="ru-RU" sz="2000" dirty="0" err="1">
                <a:solidFill>
                  <a:srgbClr val="000000"/>
                </a:solidFill>
              </a:rPr>
              <a:t>Гірська</a:t>
            </a:r>
            <a:r>
              <a:rPr lang="ru-RU" sz="2000" dirty="0">
                <a:solidFill>
                  <a:srgbClr val="000000"/>
                </a:solidFill>
              </a:rPr>
              <a:t> порода </a:t>
            </a:r>
            <a:r>
              <a:rPr lang="ru-RU" sz="2000" dirty="0" err="1">
                <a:solidFill>
                  <a:srgbClr val="000000"/>
                </a:solidFill>
              </a:rPr>
              <a:t>осадкового</a:t>
            </a:r>
            <a:r>
              <a:rPr lang="ru-RU" sz="2000" dirty="0">
                <a:solidFill>
                  <a:srgbClr val="000000"/>
                </a:solidFill>
              </a:rPr>
              <a:t> </a:t>
            </a:r>
            <a:r>
              <a:rPr lang="ru-RU" sz="2000" dirty="0" err="1">
                <a:solidFill>
                  <a:srgbClr val="000000"/>
                </a:solidFill>
              </a:rPr>
              <a:t>походження</a:t>
            </a:r>
            <a:r>
              <a:rPr lang="ru-RU" sz="2000" dirty="0">
                <a:solidFill>
                  <a:srgbClr val="000000"/>
                </a:solidFill>
              </a:rPr>
              <a:t> </a:t>
            </a:r>
            <a:r>
              <a:rPr lang="ru-RU" sz="2000" dirty="0">
                <a:solidFill>
                  <a:srgbClr val="000000"/>
                </a:solidFill>
              </a:rPr>
              <a:t>(</a:t>
            </a:r>
            <a:r>
              <a:rPr lang="ru-RU" sz="2000" dirty="0" err="1">
                <a:solidFill>
                  <a:srgbClr val="000000"/>
                </a:solidFill>
              </a:rPr>
              <a:t>кам</a:t>
            </a:r>
            <a:r>
              <a:rPr lang="ru-RU" sz="2000" dirty="0" err="1">
                <a:solidFill>
                  <a:srgbClr val="000000"/>
                </a:solidFill>
                <a:latin typeface="Times New Roman"/>
                <a:cs typeface="Times New Roman"/>
              </a:rPr>
              <a:t>’</a:t>
            </a:r>
            <a:r>
              <a:rPr lang="ru-RU" sz="2000" dirty="0" err="1">
                <a:solidFill>
                  <a:srgbClr val="000000"/>
                </a:solidFill>
              </a:rPr>
              <a:t>яновугільний</a:t>
            </a:r>
            <a:r>
              <a:rPr lang="ru-RU" sz="2000" dirty="0">
                <a:solidFill>
                  <a:srgbClr val="000000"/>
                </a:solidFill>
              </a:rPr>
              <a:t> </a:t>
            </a:r>
            <a:r>
              <a:rPr lang="ru-RU" sz="2000" dirty="0" err="1">
                <a:solidFill>
                  <a:srgbClr val="000000"/>
                </a:solidFill>
              </a:rPr>
              <a:t>період</a:t>
            </a:r>
            <a:r>
              <a:rPr lang="ru-RU" sz="2000" dirty="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5" name="Cloud"/>
          <p:cNvSpPr>
            <a:spLocks noChangeAspect="1" noEditPoints="1" noChangeArrowheads="1"/>
          </p:cNvSpPr>
          <p:nvPr/>
        </p:nvSpPr>
        <p:spPr bwMode="auto">
          <a:xfrm rot="16200000">
            <a:off x="4133064" y="2867806"/>
            <a:ext cx="2592387" cy="3857652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eaVert"/>
          <a:lstStyle/>
          <a:p>
            <a:pPr>
              <a:defRPr/>
            </a:pPr>
            <a:r>
              <a:rPr lang="ru-RU" sz="2000" b="1" dirty="0" err="1">
                <a:solidFill>
                  <a:srgbClr val="000000"/>
                </a:solidFill>
              </a:rPr>
              <a:t>Коксування</a:t>
            </a:r>
            <a:r>
              <a:rPr lang="ru-RU" sz="2000" b="1" dirty="0">
                <a:solidFill>
                  <a:srgbClr val="000000"/>
                </a:solidFill>
              </a:rPr>
              <a:t> (</a:t>
            </a:r>
            <a:r>
              <a:rPr lang="ru-RU" sz="2000" b="1" dirty="0" err="1">
                <a:solidFill>
                  <a:srgbClr val="000000"/>
                </a:solidFill>
              </a:rPr>
              <a:t>піроліз</a:t>
            </a:r>
            <a:r>
              <a:rPr lang="ru-RU" sz="2000" b="1" dirty="0">
                <a:solidFill>
                  <a:srgbClr val="000000"/>
                </a:solidFill>
              </a:rPr>
              <a:t>) –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розклад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речовин</a:t>
            </a:r>
            <a:r>
              <a:rPr lang="ru-RU" dirty="0">
                <a:solidFill>
                  <a:srgbClr val="000000"/>
                </a:solidFill>
              </a:rPr>
              <a:t> без доступу </a:t>
            </a:r>
            <a:r>
              <a:rPr lang="ru-RU" dirty="0" err="1">
                <a:solidFill>
                  <a:srgbClr val="000000"/>
                </a:solidFill>
              </a:rPr>
              <a:t>кисню</a:t>
            </a:r>
            <a:r>
              <a:rPr lang="ru-RU" dirty="0">
                <a:solidFill>
                  <a:srgbClr val="000000"/>
                </a:solidFill>
              </a:rPr>
              <a:t> при </a:t>
            </a:r>
            <a:r>
              <a:rPr lang="ru-RU" dirty="0" err="1">
                <a:solidFill>
                  <a:srgbClr val="000000"/>
                </a:solidFill>
              </a:rPr>
              <a:t>високій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температурі</a:t>
            </a:r>
            <a:r>
              <a:rPr lang="ru-RU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6" name="Cloud"/>
          <p:cNvSpPr>
            <a:spLocks noChangeAspect="1" noEditPoints="1" noChangeArrowheads="1"/>
          </p:cNvSpPr>
          <p:nvPr/>
        </p:nvSpPr>
        <p:spPr bwMode="auto">
          <a:xfrm rot="16200000">
            <a:off x="5912078" y="517286"/>
            <a:ext cx="2522535" cy="3488179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eaVert"/>
          <a:lstStyle/>
          <a:p>
            <a:pPr>
              <a:defRPr/>
            </a:pPr>
            <a:r>
              <a:rPr lang="ru-RU" sz="2000" b="1" i="1" u="sng" dirty="0">
                <a:solidFill>
                  <a:srgbClr val="000000"/>
                </a:solidFill>
              </a:rPr>
              <a:t>Склад</a:t>
            </a:r>
          </a:p>
          <a:p>
            <a:pPr algn="ctr">
              <a:defRPr/>
            </a:pPr>
            <a:r>
              <a:rPr lang="ru-RU" dirty="0">
                <a:solidFill>
                  <a:srgbClr val="000000"/>
                </a:solidFill>
              </a:rPr>
              <a:t>Складна </a:t>
            </a:r>
            <a:r>
              <a:rPr lang="ru-RU" dirty="0" err="1">
                <a:solidFill>
                  <a:srgbClr val="000000"/>
                </a:solidFill>
              </a:rPr>
              <a:t>суміш</a:t>
            </a:r>
            <a:r>
              <a:rPr lang="ru-RU" dirty="0">
                <a:solidFill>
                  <a:srgbClr val="000000"/>
                </a:solidFill>
              </a:rPr>
              <a:t> ВМС- </a:t>
            </a:r>
            <a:r>
              <a:rPr lang="ru-RU" sz="2400" dirty="0">
                <a:solidFill>
                  <a:srgbClr val="000000"/>
                </a:solidFill>
              </a:rPr>
              <a:t>С, Н</a:t>
            </a:r>
            <a:r>
              <a:rPr lang="ru-RU" sz="2400" baseline="-25000" dirty="0">
                <a:solidFill>
                  <a:srgbClr val="000000"/>
                </a:solidFill>
              </a:rPr>
              <a:t>2, </a:t>
            </a:r>
            <a:r>
              <a:rPr lang="en-US" sz="2400" baseline="-25000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00"/>
                </a:solidFill>
              </a:rPr>
              <a:t>N</a:t>
            </a:r>
            <a:r>
              <a:rPr lang="en-US" sz="2400" baseline="-25000" dirty="0">
                <a:solidFill>
                  <a:srgbClr val="000000"/>
                </a:solidFill>
              </a:rPr>
              <a:t>2</a:t>
            </a:r>
            <a:r>
              <a:rPr lang="ru-RU" sz="2400" baseline="-25000" dirty="0">
                <a:solidFill>
                  <a:srgbClr val="000000"/>
                </a:solidFill>
              </a:rPr>
              <a:t>,</a:t>
            </a:r>
            <a:r>
              <a:rPr lang="en-US" sz="2400" baseline="-25000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00"/>
                </a:solidFill>
              </a:rPr>
              <a:t>O</a:t>
            </a:r>
            <a:r>
              <a:rPr lang="en-US" sz="2400" baseline="-25000" dirty="0">
                <a:solidFill>
                  <a:srgbClr val="000000"/>
                </a:solidFill>
              </a:rPr>
              <a:t>2 </a:t>
            </a:r>
            <a:r>
              <a:rPr lang="ru-RU" sz="2400" baseline="-25000" dirty="0">
                <a:solidFill>
                  <a:srgbClr val="000000"/>
                </a:solidFill>
              </a:rPr>
              <a:t>,</a:t>
            </a:r>
            <a:r>
              <a:rPr lang="en-US" sz="2400" dirty="0">
                <a:solidFill>
                  <a:srgbClr val="000000"/>
                </a:solidFill>
              </a:rPr>
              <a:t>S</a:t>
            </a:r>
            <a:endParaRPr lang="ru-RU" sz="2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28860" y="571480"/>
            <a:ext cx="6400800" cy="1143008"/>
          </a:xfrm>
        </p:spPr>
        <p:txBody>
          <a:bodyPr/>
          <a:lstStyle/>
          <a:p>
            <a:r>
              <a:rPr lang="uk-UA" dirty="0" smtClean="0"/>
              <a:t>Продукти коксування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428860" y="2143116"/>
            <a:ext cx="571504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arenR"/>
              <a:defRPr/>
            </a:pPr>
            <a:r>
              <a:rPr lang="ru-RU" sz="2400" dirty="0" err="1">
                <a:solidFill>
                  <a:srgbClr val="000000"/>
                </a:solidFill>
              </a:rPr>
              <a:t>Камяновугільна</a:t>
            </a:r>
            <a:r>
              <a:rPr lang="ru-RU" sz="2400" dirty="0">
                <a:solidFill>
                  <a:srgbClr val="000000"/>
                </a:solidFill>
              </a:rPr>
              <a:t> смола</a:t>
            </a:r>
          </a:p>
          <a:p>
            <a:pPr marL="457200" indent="-457200">
              <a:buFont typeface="+mj-lt"/>
              <a:buAutoNum type="arabicParenR"/>
              <a:defRPr/>
            </a:pPr>
            <a:r>
              <a:rPr lang="en-US" sz="2400" dirty="0">
                <a:solidFill>
                  <a:srgbClr val="000000"/>
                </a:solidFill>
              </a:rPr>
              <a:t>C</a:t>
            </a:r>
            <a:r>
              <a:rPr lang="en-US" sz="2400" baseline="-25000" dirty="0">
                <a:solidFill>
                  <a:srgbClr val="000000"/>
                </a:solidFill>
              </a:rPr>
              <a:t>6</a:t>
            </a:r>
            <a:r>
              <a:rPr lang="en-US" sz="2400" dirty="0">
                <a:solidFill>
                  <a:srgbClr val="000000"/>
                </a:solidFill>
              </a:rPr>
              <a:t>H</a:t>
            </a:r>
            <a:r>
              <a:rPr lang="ru-RU" sz="2400" baseline="-25000" dirty="0">
                <a:solidFill>
                  <a:srgbClr val="000000"/>
                </a:solidFill>
              </a:rPr>
              <a:t>6 </a:t>
            </a:r>
            <a:r>
              <a:rPr lang="ru-RU" sz="2400" dirty="0">
                <a:solidFill>
                  <a:srgbClr val="000000"/>
                </a:solidFill>
              </a:rPr>
              <a:t> </a:t>
            </a:r>
            <a:r>
              <a:rPr lang="ru-RU" sz="2400" dirty="0" err="1">
                <a:solidFill>
                  <a:srgbClr val="000000"/>
                </a:solidFill>
              </a:rPr>
              <a:t>і</a:t>
            </a:r>
            <a:r>
              <a:rPr lang="ru-RU" sz="2400" dirty="0">
                <a:solidFill>
                  <a:srgbClr val="000000"/>
                </a:solidFill>
              </a:rPr>
              <a:t> </a:t>
            </a:r>
            <a:r>
              <a:rPr lang="ru-RU" sz="2400" dirty="0" err="1">
                <a:solidFill>
                  <a:srgbClr val="000000"/>
                </a:solidFill>
              </a:rPr>
              <a:t>її</a:t>
            </a:r>
            <a:r>
              <a:rPr lang="ru-RU" sz="2400" dirty="0">
                <a:solidFill>
                  <a:srgbClr val="000000"/>
                </a:solidFill>
              </a:rPr>
              <a:t> гомологи</a:t>
            </a:r>
          </a:p>
          <a:p>
            <a:pPr marL="457200" indent="-457200">
              <a:buFont typeface="+mj-lt"/>
              <a:buAutoNum type="arabicParenR"/>
              <a:defRPr/>
            </a:pPr>
            <a:r>
              <a:rPr lang="en-US" sz="2400" dirty="0">
                <a:solidFill>
                  <a:srgbClr val="000000"/>
                </a:solidFill>
              </a:rPr>
              <a:t>C</a:t>
            </a:r>
            <a:r>
              <a:rPr lang="en-US" sz="2400" baseline="-25000" dirty="0">
                <a:solidFill>
                  <a:srgbClr val="000000"/>
                </a:solidFill>
              </a:rPr>
              <a:t>6</a:t>
            </a:r>
            <a:r>
              <a:rPr lang="en-US" sz="2400" dirty="0">
                <a:solidFill>
                  <a:srgbClr val="000000"/>
                </a:solidFill>
              </a:rPr>
              <a:t>H</a:t>
            </a:r>
            <a:r>
              <a:rPr lang="en-US" sz="2400" baseline="-25000" dirty="0">
                <a:solidFill>
                  <a:srgbClr val="000000"/>
                </a:solidFill>
              </a:rPr>
              <a:t>5</a:t>
            </a:r>
            <a:r>
              <a:rPr lang="en-US" sz="2400" dirty="0">
                <a:solidFill>
                  <a:srgbClr val="000000"/>
                </a:solidFill>
              </a:rPr>
              <a:t>OH</a:t>
            </a:r>
            <a:r>
              <a:rPr lang="ru-RU" sz="2400" dirty="0">
                <a:solidFill>
                  <a:srgbClr val="000000"/>
                </a:solidFill>
              </a:rPr>
              <a:t>, </a:t>
            </a:r>
            <a:r>
              <a:rPr lang="ru-RU" sz="2400" dirty="0" err="1" smtClean="0">
                <a:solidFill>
                  <a:srgbClr val="000000"/>
                </a:solidFill>
              </a:rPr>
              <a:t>гетероциклічні</a:t>
            </a:r>
            <a:endParaRPr lang="ru-RU" sz="2400" dirty="0" smtClean="0">
              <a:solidFill>
                <a:srgbClr val="000000"/>
              </a:solidFill>
            </a:endParaRPr>
          </a:p>
          <a:p>
            <a:pPr marL="457200" indent="-457200">
              <a:buFont typeface="+mj-lt"/>
              <a:buAutoNum type="arabicParenR"/>
              <a:defRPr/>
            </a:pPr>
            <a:r>
              <a:rPr lang="ru-RU" sz="2400" dirty="0" err="1">
                <a:solidFill>
                  <a:srgbClr val="000000"/>
                </a:solidFill>
              </a:rPr>
              <a:t>Коксовий</a:t>
            </a:r>
            <a:r>
              <a:rPr lang="ru-RU" sz="2400" dirty="0">
                <a:solidFill>
                  <a:srgbClr val="000000"/>
                </a:solidFill>
              </a:rPr>
              <a:t> газ</a:t>
            </a:r>
          </a:p>
          <a:p>
            <a:pPr marL="457200" indent="-457200">
              <a:buFont typeface="+mj-lt"/>
              <a:buAutoNum type="arabicParenR"/>
              <a:defRPr/>
            </a:pPr>
            <a:r>
              <a:rPr lang="ru-RU" sz="2400" dirty="0">
                <a:solidFill>
                  <a:srgbClr val="000000"/>
                </a:solidFill>
              </a:rPr>
              <a:t>СН</a:t>
            </a:r>
            <a:r>
              <a:rPr lang="ru-RU" sz="2400" baseline="-25000" dirty="0">
                <a:solidFill>
                  <a:srgbClr val="000000"/>
                </a:solidFill>
              </a:rPr>
              <a:t>4,</a:t>
            </a:r>
            <a:r>
              <a:rPr lang="en-US" sz="2400" baseline="-25000" dirty="0">
                <a:solidFill>
                  <a:srgbClr val="000000"/>
                </a:solidFill>
              </a:rPr>
              <a:t> </a:t>
            </a:r>
            <a:r>
              <a:rPr lang="ru-RU" sz="2400" baseline="-25000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00"/>
                </a:solidFill>
              </a:rPr>
              <a:t>N</a:t>
            </a:r>
            <a:r>
              <a:rPr lang="en-US" sz="2400" baseline="-25000" dirty="0">
                <a:solidFill>
                  <a:srgbClr val="000000"/>
                </a:solidFill>
              </a:rPr>
              <a:t>2</a:t>
            </a:r>
            <a:r>
              <a:rPr lang="en-US" sz="2400" dirty="0">
                <a:solidFill>
                  <a:srgbClr val="000000"/>
                </a:solidFill>
              </a:rPr>
              <a:t>, CO</a:t>
            </a:r>
            <a:r>
              <a:rPr lang="en-US" sz="2400" baseline="-25000" dirty="0">
                <a:solidFill>
                  <a:srgbClr val="000000"/>
                </a:solidFill>
              </a:rPr>
              <a:t>2</a:t>
            </a:r>
            <a:r>
              <a:rPr lang="en-US" sz="2400" dirty="0">
                <a:solidFill>
                  <a:srgbClr val="000000"/>
                </a:solidFill>
              </a:rPr>
              <a:t>, CO, </a:t>
            </a:r>
            <a:r>
              <a:rPr lang="ru-RU" sz="2400" dirty="0">
                <a:solidFill>
                  <a:srgbClr val="000000"/>
                </a:solidFill>
              </a:rPr>
              <a:t>Н</a:t>
            </a:r>
            <a:r>
              <a:rPr lang="ru-RU" sz="2400" baseline="-25000" dirty="0">
                <a:solidFill>
                  <a:srgbClr val="000000"/>
                </a:solidFill>
              </a:rPr>
              <a:t>2</a:t>
            </a:r>
            <a:r>
              <a:rPr lang="ru-RU" sz="2400" dirty="0">
                <a:solidFill>
                  <a:srgbClr val="000000"/>
                </a:solidFill>
              </a:rPr>
              <a:t>,</a:t>
            </a:r>
            <a:r>
              <a:rPr lang="en-US" sz="2400" dirty="0">
                <a:solidFill>
                  <a:srgbClr val="000000"/>
                </a:solidFill>
              </a:rPr>
              <a:t> N</a:t>
            </a:r>
            <a:r>
              <a:rPr lang="ru-RU" sz="2400" dirty="0">
                <a:solidFill>
                  <a:srgbClr val="000000"/>
                </a:solidFill>
              </a:rPr>
              <a:t>Н</a:t>
            </a:r>
            <a:r>
              <a:rPr lang="ru-RU" sz="2400" baseline="-25000" dirty="0">
                <a:solidFill>
                  <a:srgbClr val="000000"/>
                </a:solidFill>
              </a:rPr>
              <a:t>3</a:t>
            </a:r>
          </a:p>
          <a:p>
            <a:pPr marL="457200" indent="-457200">
              <a:buFont typeface="+mj-lt"/>
              <a:buAutoNum type="arabicParenR"/>
              <a:defRPr/>
            </a:pPr>
            <a:r>
              <a:rPr lang="ru-RU" sz="2400" dirty="0" err="1">
                <a:solidFill>
                  <a:srgbClr val="000000"/>
                </a:solidFill>
              </a:rPr>
              <a:t>Аміачна</a:t>
            </a:r>
            <a:r>
              <a:rPr lang="ru-RU" sz="2400" dirty="0">
                <a:solidFill>
                  <a:srgbClr val="000000"/>
                </a:solidFill>
              </a:rPr>
              <a:t> вода</a:t>
            </a:r>
          </a:p>
          <a:p>
            <a:pPr marL="457200" indent="-457200">
              <a:buFont typeface="+mj-lt"/>
              <a:buAutoNum type="arabicParenR"/>
              <a:defRPr/>
            </a:pPr>
            <a:r>
              <a:rPr lang="en-US" sz="2400" dirty="0">
                <a:solidFill>
                  <a:srgbClr val="000000"/>
                </a:solidFill>
              </a:rPr>
              <a:t>NH</a:t>
            </a:r>
            <a:r>
              <a:rPr lang="en-US" sz="2400" baseline="-25000" dirty="0">
                <a:solidFill>
                  <a:srgbClr val="000000"/>
                </a:solidFill>
              </a:rPr>
              <a:t>4</a:t>
            </a:r>
            <a:r>
              <a:rPr lang="en-US" sz="2400" dirty="0">
                <a:solidFill>
                  <a:srgbClr val="000000"/>
                </a:solidFill>
              </a:rPr>
              <a:t>OH, C</a:t>
            </a:r>
            <a:r>
              <a:rPr lang="en-US" sz="2400" baseline="-25000" dirty="0">
                <a:solidFill>
                  <a:srgbClr val="000000"/>
                </a:solidFill>
              </a:rPr>
              <a:t>6</a:t>
            </a:r>
            <a:r>
              <a:rPr lang="en-US" sz="2400" dirty="0">
                <a:solidFill>
                  <a:srgbClr val="000000"/>
                </a:solidFill>
              </a:rPr>
              <a:t>H</a:t>
            </a:r>
            <a:r>
              <a:rPr lang="en-US" sz="2400" baseline="-25000" dirty="0">
                <a:solidFill>
                  <a:srgbClr val="000000"/>
                </a:solidFill>
              </a:rPr>
              <a:t>5</a:t>
            </a:r>
            <a:r>
              <a:rPr lang="en-US" sz="2400" dirty="0">
                <a:solidFill>
                  <a:srgbClr val="000000"/>
                </a:solidFill>
              </a:rPr>
              <a:t>OH, H</a:t>
            </a:r>
            <a:r>
              <a:rPr lang="en-US" sz="2400" baseline="-25000" dirty="0">
                <a:solidFill>
                  <a:srgbClr val="000000"/>
                </a:solidFill>
              </a:rPr>
              <a:t>2</a:t>
            </a:r>
            <a:r>
              <a:rPr lang="en-US" sz="2400" dirty="0">
                <a:solidFill>
                  <a:srgbClr val="000000"/>
                </a:solidFill>
              </a:rPr>
              <a:t>S</a:t>
            </a:r>
            <a:endParaRPr lang="ru-RU" sz="2400" dirty="0">
              <a:solidFill>
                <a:srgbClr val="000000"/>
              </a:solidFill>
            </a:endParaRPr>
          </a:p>
          <a:p>
            <a:pPr marL="457200" indent="-457200">
              <a:buFont typeface="+mj-lt"/>
              <a:buAutoNum type="arabicParenR"/>
              <a:defRPr/>
            </a:pPr>
            <a:r>
              <a:rPr lang="ru-RU" sz="2400" dirty="0">
                <a:solidFill>
                  <a:srgbClr val="000000"/>
                </a:solidFill>
              </a:rPr>
              <a:t>Кокс</a:t>
            </a:r>
          </a:p>
          <a:p>
            <a:pPr marL="457200" indent="-457200">
              <a:buFont typeface="+mj-lt"/>
              <a:buAutoNum type="arabicParenR"/>
              <a:defRPr/>
            </a:pPr>
            <a:r>
              <a:rPr lang="ru-RU" sz="2400" dirty="0" err="1">
                <a:solidFill>
                  <a:srgbClr val="000000"/>
                </a:solidFill>
              </a:rPr>
              <a:t>Чисте</a:t>
            </a:r>
            <a:r>
              <a:rPr lang="ru-RU" sz="2400" dirty="0">
                <a:solidFill>
                  <a:srgbClr val="000000"/>
                </a:solidFill>
              </a:rPr>
              <a:t> </a:t>
            </a:r>
            <a:r>
              <a:rPr lang="ru-RU" sz="2400" dirty="0" err="1">
                <a:solidFill>
                  <a:srgbClr val="000000"/>
                </a:solidFill>
              </a:rPr>
              <a:t>вугілля</a:t>
            </a:r>
            <a:r>
              <a:rPr lang="ru-RU" sz="2400" dirty="0">
                <a:solidFill>
                  <a:srgbClr val="000000"/>
                </a:solidFill>
              </a:rPr>
              <a:t> </a:t>
            </a:r>
            <a:r>
              <a:rPr lang="ru-RU" sz="2400" b="1" dirty="0">
                <a:solidFill>
                  <a:srgbClr val="000000"/>
                </a:solidFill>
              </a:rPr>
              <a:t>С</a:t>
            </a:r>
          </a:p>
          <a:p>
            <a:pPr algn="ctr">
              <a:defRPr/>
            </a:pPr>
            <a:endParaRPr lang="ru-RU" b="1" dirty="0">
              <a:solidFill>
                <a:srgbClr val="000000"/>
              </a:solidFill>
            </a:endParaRPr>
          </a:p>
          <a:p>
            <a:pPr algn="ctr">
              <a:defRPr/>
            </a:pPr>
            <a:endParaRPr lang="ru-RU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1736" y="357166"/>
            <a:ext cx="6400800" cy="971551"/>
          </a:xfrm>
        </p:spPr>
        <p:txBody>
          <a:bodyPr/>
          <a:lstStyle/>
          <a:p>
            <a:pPr algn="ctr"/>
            <a:r>
              <a:rPr lang="uk-UA" dirty="0" smtClean="0"/>
              <a:t>Цікаво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428860" y="1428736"/>
            <a:ext cx="6215106" cy="374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90000"/>
              </a:lnSpc>
              <a:buFont typeface="+mj-lt"/>
              <a:buAutoNum type="arabicParenR"/>
              <a:defRPr/>
            </a:pPr>
            <a:r>
              <a:rPr lang="ru-RU" sz="2400" dirty="0" smtClean="0"/>
              <a:t>При </a:t>
            </a:r>
            <a:r>
              <a:rPr lang="ru-RU" sz="2400" dirty="0" err="1"/>
              <a:t>загруженні</a:t>
            </a:r>
            <a:r>
              <a:rPr lang="ru-RU" sz="2400" dirty="0"/>
              <a:t> </a:t>
            </a:r>
            <a:r>
              <a:rPr lang="ru-RU" sz="2400" dirty="0" err="1"/>
              <a:t>шахти</a:t>
            </a:r>
            <a:r>
              <a:rPr lang="ru-RU" sz="2400" dirty="0"/>
              <a:t> </a:t>
            </a:r>
            <a:r>
              <a:rPr lang="ru-RU" sz="2400" dirty="0" err="1"/>
              <a:t>і</a:t>
            </a:r>
            <a:r>
              <a:rPr lang="ru-RU" sz="2400" dirty="0"/>
              <a:t> </a:t>
            </a:r>
            <a:r>
              <a:rPr lang="ru-RU" sz="2400" dirty="0" err="1"/>
              <a:t>видачі</a:t>
            </a:r>
            <a:r>
              <a:rPr lang="ru-RU" sz="2400" dirty="0"/>
              <a:t> 1 т </a:t>
            </a:r>
            <a:r>
              <a:rPr lang="ru-RU" sz="2400" dirty="0" err="1"/>
              <a:t>вугілля</a:t>
            </a:r>
            <a:r>
              <a:rPr lang="ru-RU" sz="2400" dirty="0"/>
              <a:t> </a:t>
            </a:r>
            <a:r>
              <a:rPr lang="ru-RU" sz="2400" dirty="0" err="1"/>
              <a:t>викидається</a:t>
            </a:r>
            <a:r>
              <a:rPr lang="ru-RU" sz="2400" dirty="0"/>
              <a:t> 0,75кг пилу, 0,55кг </a:t>
            </a:r>
            <a:r>
              <a:rPr lang="ru-RU" sz="2400" dirty="0" err="1"/>
              <a:t>сірководню</a:t>
            </a:r>
            <a:r>
              <a:rPr lang="ru-RU" sz="2400" dirty="0"/>
              <a:t>, 0,07кг </a:t>
            </a:r>
            <a:r>
              <a:rPr lang="ru-RU" sz="2400" dirty="0" err="1"/>
              <a:t>аміаку</a:t>
            </a:r>
            <a:r>
              <a:rPr lang="ru-RU" sz="2400" dirty="0"/>
              <a:t>, 0,0004кг </a:t>
            </a:r>
            <a:r>
              <a:rPr lang="ru-RU" sz="2400" dirty="0" err="1" smtClean="0"/>
              <a:t>цианідів</a:t>
            </a:r>
            <a:r>
              <a:rPr lang="ru-RU" sz="2400" dirty="0"/>
              <a:t>, 0,13кг фенолу, 0,16кг </a:t>
            </a:r>
            <a:r>
              <a:rPr lang="ru-RU" sz="2400" dirty="0" err="1"/>
              <a:t>аренів</a:t>
            </a:r>
            <a:r>
              <a:rPr lang="ru-RU" sz="2400" dirty="0" smtClean="0"/>
              <a:t>.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arenR"/>
              <a:defRPr/>
            </a:pPr>
            <a:endParaRPr lang="ru-RU" sz="2400" dirty="0"/>
          </a:p>
          <a:p>
            <a:pPr marL="457200" indent="-457200">
              <a:lnSpc>
                <a:spcPct val="90000"/>
              </a:lnSpc>
              <a:buFont typeface="+mj-lt"/>
              <a:buAutoNum type="arabicParenR"/>
              <a:defRPr/>
            </a:pPr>
            <a:r>
              <a:rPr lang="ru-RU" sz="2400" dirty="0" err="1"/>
              <a:t>Нафта</a:t>
            </a:r>
            <a:r>
              <a:rPr lang="ru-RU" sz="2400" dirty="0"/>
              <a:t> – </a:t>
            </a:r>
            <a:r>
              <a:rPr lang="ru-RU" sz="2400" dirty="0" err="1"/>
              <a:t>найстійкіший</a:t>
            </a:r>
            <a:r>
              <a:rPr lang="ru-RU" sz="2400" dirty="0"/>
              <a:t> </a:t>
            </a:r>
            <a:r>
              <a:rPr lang="ru-RU" sz="2400" dirty="0" err="1"/>
              <a:t>забруднювач</a:t>
            </a:r>
            <a:r>
              <a:rPr lang="ru-RU" sz="2400" dirty="0"/>
              <a:t> </a:t>
            </a:r>
            <a:r>
              <a:rPr lang="ru-RU" sz="2400" dirty="0" err="1"/>
              <a:t>океанічних</a:t>
            </a:r>
            <a:r>
              <a:rPr lang="ru-RU" sz="2400" dirty="0"/>
              <a:t> вод. Кожного року в моря </a:t>
            </a:r>
            <a:r>
              <a:rPr lang="ru-RU" sz="2400" dirty="0" err="1"/>
              <a:t>і</a:t>
            </a:r>
            <a:r>
              <a:rPr lang="ru-RU" sz="2400" dirty="0"/>
              <a:t> </a:t>
            </a:r>
            <a:r>
              <a:rPr lang="ru-RU" sz="2400" dirty="0" err="1"/>
              <a:t>океани</a:t>
            </a:r>
            <a:r>
              <a:rPr lang="ru-RU" sz="2400" dirty="0"/>
              <a:t> </a:t>
            </a:r>
            <a:r>
              <a:rPr lang="ru-RU" sz="2400" dirty="0" err="1"/>
              <a:t>потрапляє</a:t>
            </a:r>
            <a:r>
              <a:rPr lang="ru-RU" sz="2400" dirty="0"/>
              <a:t> 6-10 млн. тонн </a:t>
            </a:r>
            <a:r>
              <a:rPr lang="ru-RU" sz="2400" dirty="0" err="1"/>
              <a:t>нафти</a:t>
            </a:r>
            <a:r>
              <a:rPr lang="ru-RU" sz="2400" dirty="0" smtClean="0"/>
              <a:t>.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arenR"/>
              <a:defRPr/>
            </a:pPr>
            <a:endParaRPr lang="ru-RU" sz="2400" dirty="0"/>
          </a:p>
          <a:p>
            <a:pPr marL="457200" indent="-457200">
              <a:lnSpc>
                <a:spcPct val="90000"/>
              </a:lnSpc>
              <a:buFont typeface="+mj-lt"/>
              <a:buAutoNum type="arabicParenR"/>
              <a:defRPr/>
            </a:pPr>
            <a:r>
              <a:rPr lang="ru-RU" sz="2400" dirty="0"/>
              <a:t>Одна тонна </a:t>
            </a:r>
            <a:r>
              <a:rPr lang="ru-RU" sz="2400" dirty="0" err="1"/>
              <a:t>нафти</a:t>
            </a:r>
            <a:r>
              <a:rPr lang="ru-RU" sz="2400" dirty="0"/>
              <a:t>, </a:t>
            </a:r>
            <a:r>
              <a:rPr lang="ru-RU" sz="2400" dirty="0" err="1"/>
              <a:t>розтікаючись</a:t>
            </a:r>
            <a:r>
              <a:rPr lang="ru-RU" sz="2400" dirty="0"/>
              <a:t>, </a:t>
            </a:r>
            <a:r>
              <a:rPr lang="ru-RU" sz="2400" dirty="0" err="1"/>
              <a:t>утворює</a:t>
            </a:r>
            <a:r>
              <a:rPr lang="ru-RU" sz="2400" dirty="0"/>
              <a:t> на </a:t>
            </a:r>
            <a:r>
              <a:rPr lang="ru-RU" sz="2400" dirty="0" err="1"/>
              <a:t>поверхні</a:t>
            </a:r>
            <a:r>
              <a:rPr lang="ru-RU" sz="2400" dirty="0"/>
              <a:t> </a:t>
            </a:r>
            <a:r>
              <a:rPr lang="ru-RU" sz="2400" dirty="0" err="1"/>
              <a:t>пляму</a:t>
            </a:r>
            <a:r>
              <a:rPr lang="ru-RU" sz="2400" dirty="0"/>
              <a:t>, </a:t>
            </a:r>
            <a:r>
              <a:rPr lang="ru-RU" sz="2400" dirty="0" err="1"/>
              <a:t>площею</a:t>
            </a:r>
            <a:r>
              <a:rPr lang="ru-RU" sz="2400" dirty="0"/>
              <a:t> 12 км</a:t>
            </a:r>
            <a:r>
              <a:rPr lang="ru-RU" sz="2400" baseline="30000" dirty="0"/>
              <a:t>2</a:t>
            </a:r>
            <a:r>
              <a:rPr lang="ru-RU" sz="2400" dirty="0"/>
              <a:t>.</a:t>
            </a:r>
            <a:endParaRPr lang="ru-RU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57422" y="285728"/>
            <a:ext cx="6786578" cy="2286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 smtClean="0"/>
              <a:t>Висновки</a:t>
            </a:r>
            <a:r>
              <a:rPr lang="ru-RU" dirty="0" smtClean="0"/>
              <a:t> про </a:t>
            </a:r>
            <a:r>
              <a:rPr lang="ru-RU" dirty="0" err="1" smtClean="0"/>
              <a:t>найважливіші</a:t>
            </a:r>
            <a:r>
              <a:rPr lang="ru-RU" dirty="0" smtClean="0"/>
              <a:t> </a:t>
            </a:r>
            <a:r>
              <a:rPr lang="ru-RU" dirty="0" err="1" smtClean="0"/>
              <a:t>аспекти</a:t>
            </a:r>
            <a:r>
              <a:rPr lang="ru-RU" dirty="0" smtClean="0"/>
              <a:t> </a:t>
            </a:r>
            <a:r>
              <a:rPr lang="ru-RU" dirty="0" err="1" smtClean="0"/>
              <a:t>охорони</a:t>
            </a:r>
            <a:r>
              <a:rPr lang="ru-RU" dirty="0" smtClean="0"/>
              <a:t> </a:t>
            </a:r>
            <a:r>
              <a:rPr lang="ru-RU" dirty="0" err="1" smtClean="0"/>
              <a:t>навколишнього</a:t>
            </a:r>
            <a:r>
              <a:rPr lang="ru-RU" dirty="0" smtClean="0"/>
              <a:t> </a:t>
            </a:r>
            <a:r>
              <a:rPr lang="ru-RU" dirty="0" err="1" smtClean="0"/>
              <a:t>середовища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85984" y="2714620"/>
            <a:ext cx="664373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arenR"/>
              <a:defRPr/>
            </a:pPr>
            <a:r>
              <a:rPr lang="ru-RU" sz="2400" dirty="0" err="1"/>
              <a:t>Необхідно</a:t>
            </a:r>
            <a:r>
              <a:rPr lang="ru-RU" sz="2400" dirty="0"/>
              <a:t> </a:t>
            </a:r>
            <a:r>
              <a:rPr lang="ru-RU" sz="2400" dirty="0" err="1"/>
              <a:t>видаляти</a:t>
            </a:r>
            <a:r>
              <a:rPr lang="ru-RU" sz="2400" dirty="0"/>
              <a:t> </a:t>
            </a:r>
            <a:r>
              <a:rPr lang="ru-RU" sz="2400" dirty="0" err="1"/>
              <a:t>з</a:t>
            </a:r>
            <a:r>
              <a:rPr lang="ru-RU" sz="2400" dirty="0"/>
              <a:t> </a:t>
            </a:r>
            <a:r>
              <a:rPr lang="ru-RU" sz="2400" dirty="0" err="1"/>
              <a:t>нафтопродуктів</a:t>
            </a:r>
            <a:r>
              <a:rPr lang="ru-RU" sz="2400" dirty="0"/>
              <a:t> </a:t>
            </a:r>
            <a:r>
              <a:rPr lang="ru-RU" sz="2400" dirty="0" err="1"/>
              <a:t>сірку</a:t>
            </a:r>
            <a:r>
              <a:rPr lang="ru-RU" sz="2400" dirty="0"/>
              <a:t> </a:t>
            </a:r>
            <a:r>
              <a:rPr lang="ru-RU" sz="2400" dirty="0" err="1"/>
              <a:t>і</a:t>
            </a:r>
            <a:r>
              <a:rPr lang="ru-RU" sz="2400" dirty="0"/>
              <a:t> азот, </a:t>
            </a:r>
            <a:r>
              <a:rPr lang="ru-RU" sz="2400" dirty="0" err="1"/>
              <a:t>щоб</a:t>
            </a:r>
            <a:r>
              <a:rPr lang="ru-RU" sz="2400" dirty="0"/>
              <a:t> при </a:t>
            </a:r>
            <a:r>
              <a:rPr lang="ru-RU" sz="2400" dirty="0" err="1"/>
              <a:t>спалюванні</a:t>
            </a:r>
            <a:r>
              <a:rPr lang="ru-RU" sz="2400" dirty="0"/>
              <a:t> </a:t>
            </a:r>
            <a:r>
              <a:rPr lang="ru-RU" sz="2400" dirty="0" err="1"/>
              <a:t>палива</a:t>
            </a:r>
            <a:r>
              <a:rPr lang="ru-RU" sz="2400" dirty="0"/>
              <a:t> в атмосферу не </a:t>
            </a:r>
            <a:r>
              <a:rPr lang="ru-RU" sz="2400" dirty="0" err="1"/>
              <a:t>потрапляли</a:t>
            </a:r>
            <a:r>
              <a:rPr lang="ru-RU" sz="2400" dirty="0"/>
              <a:t> </a:t>
            </a:r>
            <a:r>
              <a:rPr lang="ru-RU" sz="2400" dirty="0" err="1"/>
              <a:t>їхні</a:t>
            </a:r>
            <a:r>
              <a:rPr lang="ru-RU" sz="2400" dirty="0"/>
              <a:t> </a:t>
            </a:r>
            <a:r>
              <a:rPr lang="ru-RU" sz="2400" dirty="0" err="1"/>
              <a:t>оксиди</a:t>
            </a:r>
            <a:r>
              <a:rPr lang="ru-RU" sz="2400" dirty="0" smtClean="0"/>
              <a:t>.</a:t>
            </a:r>
          </a:p>
          <a:p>
            <a:pPr marL="457200" indent="-457200">
              <a:buFont typeface="+mj-lt"/>
              <a:buAutoNum type="arabicParenR"/>
              <a:defRPr/>
            </a:pPr>
            <a:endParaRPr lang="ru-RU" sz="2400" dirty="0"/>
          </a:p>
          <a:p>
            <a:pPr marL="457200" indent="-457200">
              <a:buFont typeface="+mj-lt"/>
              <a:buAutoNum type="arabicParenR"/>
              <a:defRPr/>
            </a:pPr>
            <a:r>
              <a:rPr lang="ru-RU" sz="2400" dirty="0" err="1"/>
              <a:t>Необхідно</a:t>
            </a:r>
            <a:r>
              <a:rPr lang="ru-RU" sz="2400" dirty="0"/>
              <a:t> </a:t>
            </a:r>
            <a:r>
              <a:rPr lang="ru-RU" sz="2400" dirty="0" err="1"/>
              <a:t>охороняти</a:t>
            </a:r>
            <a:r>
              <a:rPr lang="ru-RU" sz="2400" dirty="0"/>
              <a:t> </a:t>
            </a:r>
            <a:r>
              <a:rPr lang="ru-RU" sz="2400" dirty="0" err="1"/>
              <a:t>середовище</a:t>
            </a:r>
            <a:r>
              <a:rPr lang="ru-RU" sz="2400" dirty="0"/>
              <a:t> </a:t>
            </a:r>
            <a:r>
              <a:rPr lang="ru-RU" sz="2400" dirty="0" err="1"/>
              <a:t>від</a:t>
            </a:r>
            <a:r>
              <a:rPr lang="ru-RU" sz="2400" dirty="0"/>
              <a:t> </a:t>
            </a:r>
            <a:r>
              <a:rPr lang="ru-RU" sz="2400" dirty="0" err="1"/>
              <a:t>забруднення</a:t>
            </a:r>
            <a:r>
              <a:rPr lang="ru-RU" sz="2400" dirty="0"/>
              <a:t> </a:t>
            </a:r>
            <a:r>
              <a:rPr lang="ru-RU" sz="2400" dirty="0" err="1"/>
              <a:t>відходами</a:t>
            </a:r>
            <a:r>
              <a:rPr lang="ru-RU" sz="2400" dirty="0"/>
              <a:t> </a:t>
            </a:r>
            <a:r>
              <a:rPr lang="ru-RU" sz="2400" dirty="0" err="1"/>
              <a:t>виробництва</a:t>
            </a:r>
            <a:r>
              <a:rPr lang="ru-RU" sz="2400" dirty="0"/>
              <a:t> </a:t>
            </a:r>
            <a:r>
              <a:rPr lang="ru-RU" sz="2400" dirty="0" err="1"/>
              <a:t>нафтою</a:t>
            </a:r>
            <a:r>
              <a:rPr lang="ru-RU" sz="2400" dirty="0"/>
              <a:t> </a:t>
            </a:r>
            <a:r>
              <a:rPr lang="ru-RU" sz="2400" dirty="0" err="1"/>
              <a:t>і</a:t>
            </a:r>
            <a:r>
              <a:rPr lang="ru-RU" sz="2400" dirty="0"/>
              <a:t> </a:t>
            </a:r>
            <a:r>
              <a:rPr lang="ru-RU" sz="2400" dirty="0" err="1"/>
              <a:t>нафтопродуктами</a:t>
            </a:r>
            <a:r>
              <a:rPr lang="ru-RU" sz="2400" dirty="0" smtClean="0"/>
              <a:t>.</a:t>
            </a:r>
          </a:p>
          <a:p>
            <a:pPr marL="457200" indent="-457200">
              <a:buFont typeface="+mj-lt"/>
              <a:buAutoNum type="arabicParenR"/>
              <a:defRPr/>
            </a:pPr>
            <a:endParaRPr lang="ru-RU" sz="2400" dirty="0"/>
          </a:p>
          <a:p>
            <a:pPr marL="457200" indent="-457200">
              <a:buFont typeface="+mj-lt"/>
              <a:buAutoNum type="arabicParenR"/>
              <a:defRPr/>
            </a:pPr>
            <a:r>
              <a:rPr lang="ru-RU" sz="2400" dirty="0" err="1"/>
              <a:t>Коксохімічні</a:t>
            </a:r>
            <a:r>
              <a:rPr lang="ru-RU" sz="2400" dirty="0"/>
              <a:t> </a:t>
            </a:r>
            <a:r>
              <a:rPr lang="ru-RU" sz="2400" dirty="0" err="1"/>
              <a:t>виробництва</a:t>
            </a:r>
            <a:r>
              <a:rPr lang="ru-RU" sz="2400" dirty="0"/>
              <a:t> </a:t>
            </a:r>
            <a:r>
              <a:rPr lang="ru-RU" sz="2400" dirty="0" err="1"/>
              <a:t>обов</a:t>
            </a:r>
            <a:r>
              <a:rPr lang="ru-RU" sz="2400" dirty="0" err="1">
                <a:latin typeface="Times New Roman"/>
                <a:cs typeface="Times New Roman"/>
              </a:rPr>
              <a:t>’</a:t>
            </a:r>
            <a:r>
              <a:rPr lang="ru-RU" sz="2400" dirty="0" err="1"/>
              <a:t>язково</a:t>
            </a:r>
            <a:r>
              <a:rPr lang="ru-RU" sz="2400" dirty="0"/>
              <a:t> </a:t>
            </a:r>
            <a:r>
              <a:rPr lang="ru-RU" sz="2400" dirty="0" err="1"/>
              <a:t>повинні</a:t>
            </a:r>
            <a:r>
              <a:rPr lang="ru-RU" sz="2400" dirty="0"/>
              <a:t> бути </a:t>
            </a:r>
            <a:r>
              <a:rPr lang="ru-RU" sz="2400" dirty="0" err="1"/>
              <a:t>обладнані</a:t>
            </a:r>
            <a:r>
              <a:rPr lang="ru-RU" sz="2400" dirty="0"/>
              <a:t> </a:t>
            </a:r>
            <a:r>
              <a:rPr lang="ru-RU" sz="2400" dirty="0" err="1"/>
              <a:t>пилоуловлювачами</a:t>
            </a:r>
            <a:r>
              <a:rPr lang="ru-RU" sz="2400" dirty="0"/>
              <a:t>.</a:t>
            </a:r>
            <a:endParaRPr lang="ru-RU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43200" y="357166"/>
            <a:ext cx="6400800" cy="2286000"/>
          </a:xfrm>
        </p:spPr>
        <p:txBody>
          <a:bodyPr/>
          <a:lstStyle/>
          <a:p>
            <a:r>
              <a:rPr lang="ru-RU" dirty="0" err="1" smtClean="0"/>
              <a:t>Найважливіші</a:t>
            </a:r>
            <a:r>
              <a:rPr lang="ru-RU" dirty="0" smtClean="0"/>
              <a:t> </a:t>
            </a:r>
            <a:r>
              <a:rPr lang="ru-RU" dirty="0" err="1" smtClean="0"/>
              <a:t>джерела</a:t>
            </a:r>
            <a:r>
              <a:rPr lang="ru-RU" dirty="0" smtClean="0"/>
              <a:t> </a:t>
            </a:r>
            <a:r>
              <a:rPr lang="ru-RU" dirty="0" err="1" smtClean="0"/>
              <a:t>вуглеводнів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2643174" y="4000504"/>
            <a:ext cx="2643206" cy="142876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000" b="1" dirty="0" err="1">
                <a:solidFill>
                  <a:srgbClr val="000000"/>
                </a:solidFill>
                <a:hlinkClick r:id="" action="ppaction://noaction"/>
              </a:rPr>
              <a:t>Природн</a:t>
            </a:r>
            <a:r>
              <a:rPr lang="uk-UA" sz="2000" b="1" dirty="0">
                <a:solidFill>
                  <a:srgbClr val="000000"/>
                </a:solidFill>
                <a:hlinkClick r:id="" action="ppaction://noaction"/>
              </a:rPr>
              <a:t>и</a:t>
            </a:r>
            <a:r>
              <a:rPr lang="ru-RU" sz="2000" b="1" dirty="0" err="1">
                <a:solidFill>
                  <a:srgbClr val="000000"/>
                </a:solidFill>
                <a:hlinkClick r:id="" action="ppaction://noaction"/>
              </a:rPr>
              <a:t>й</a:t>
            </a:r>
            <a:r>
              <a:rPr lang="ru-RU" sz="2000" b="1" dirty="0">
                <a:solidFill>
                  <a:srgbClr val="000000"/>
                </a:solidFill>
                <a:hlinkClick r:id="" action="ppaction://noaction"/>
              </a:rPr>
              <a:t> газ</a:t>
            </a:r>
            <a:endParaRPr lang="ru-RU" sz="2000" b="1" dirty="0">
              <a:solidFill>
                <a:srgbClr val="000000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6143636" y="2643182"/>
            <a:ext cx="2643206" cy="142876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000" b="1" dirty="0" err="1" smtClean="0">
                <a:solidFill>
                  <a:srgbClr val="000000"/>
                </a:solidFill>
                <a:hlinkClick r:id="rId2" action="ppaction://hlinksldjump"/>
              </a:rPr>
              <a:t>Нафта</a:t>
            </a:r>
            <a:endParaRPr lang="ru-RU" sz="2000" b="1" dirty="0">
              <a:solidFill>
                <a:srgbClr val="00000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5857884" y="4857760"/>
            <a:ext cx="2643206" cy="142876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000" b="1" dirty="0" err="1">
                <a:solidFill>
                  <a:srgbClr val="000000"/>
                </a:solidFill>
                <a:hlinkClick r:id="rId3" action="ppaction://hlinksldjump"/>
              </a:rPr>
              <a:t>Кам</a:t>
            </a:r>
            <a:r>
              <a:rPr lang="en-US" sz="2000" b="1" dirty="0">
                <a:solidFill>
                  <a:srgbClr val="000000"/>
                </a:solidFill>
                <a:hlinkClick r:id="rId3" action="ppaction://hlinksldjump"/>
              </a:rPr>
              <a:t>’</a:t>
            </a:r>
            <a:r>
              <a:rPr lang="uk-UA" sz="2000" b="1" dirty="0" err="1">
                <a:solidFill>
                  <a:srgbClr val="000000"/>
                </a:solidFill>
                <a:hlinkClick r:id="rId3" action="ppaction://hlinksldjump"/>
              </a:rPr>
              <a:t>яне</a:t>
            </a:r>
            <a:r>
              <a:rPr lang="uk-UA" sz="2000" b="1" dirty="0">
                <a:solidFill>
                  <a:srgbClr val="000000"/>
                </a:solidFill>
                <a:hlinkClick r:id="rId3" action="ppaction://hlinksldjump"/>
              </a:rPr>
              <a:t> </a:t>
            </a:r>
            <a:r>
              <a:rPr lang="ru-RU" sz="2000" b="1" dirty="0">
                <a:solidFill>
                  <a:srgbClr val="000000"/>
                </a:solidFill>
                <a:hlinkClick r:id="rId3" action="ppaction://hlinksldjump"/>
              </a:rPr>
              <a:t> </a:t>
            </a:r>
            <a:r>
              <a:rPr lang="uk-UA" sz="2000" b="1" dirty="0">
                <a:solidFill>
                  <a:srgbClr val="000000"/>
                </a:solidFill>
                <a:hlinkClick r:id="rId3" action="ppaction://hlinksldjump"/>
              </a:rPr>
              <a:t>вугілля</a:t>
            </a:r>
            <a:endParaRPr lang="ru-RU" sz="2000" b="1" dirty="0">
              <a:solidFill>
                <a:srgbClr val="000000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643174" y="1785926"/>
            <a:ext cx="2643206" cy="142876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000" b="1" dirty="0" err="1">
                <a:solidFill>
                  <a:srgbClr val="000000"/>
                </a:solidFill>
                <a:hlinkClick r:id="rId4" action="ppaction://hlinksldjump"/>
              </a:rPr>
              <a:t>Супутний</a:t>
            </a:r>
            <a:r>
              <a:rPr lang="ru-RU" sz="2000" b="1" dirty="0">
                <a:solidFill>
                  <a:srgbClr val="000000"/>
                </a:solidFill>
                <a:hlinkClick r:id="rId4" action="ppaction://hlinksldjump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hlinkClick r:id="rId4" action="ppaction://hlinksldjump"/>
              </a:rPr>
              <a:t>нафтовий</a:t>
            </a:r>
            <a:r>
              <a:rPr lang="ru-RU" sz="2000" b="1" dirty="0">
                <a:solidFill>
                  <a:srgbClr val="000000"/>
                </a:solidFill>
                <a:hlinkClick r:id="rId4" action="ppaction://hlinksldjump"/>
              </a:rPr>
              <a:t> газ</a:t>
            </a:r>
            <a:endParaRPr lang="ru-RU" sz="20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357166"/>
            <a:ext cx="6715172" cy="178595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i="1" dirty="0" err="1" smtClean="0">
                <a:solidFill>
                  <a:srgbClr val="000000"/>
                </a:solidFill>
              </a:rPr>
              <a:t>Суміш</a:t>
            </a:r>
            <a:r>
              <a:rPr lang="ru-RU" sz="3100" i="1" dirty="0" smtClean="0">
                <a:solidFill>
                  <a:srgbClr val="000000"/>
                </a:solidFill>
              </a:rPr>
              <a:t> </a:t>
            </a:r>
            <a:r>
              <a:rPr lang="ru-RU" sz="3100" i="1" dirty="0" err="1" smtClean="0">
                <a:solidFill>
                  <a:srgbClr val="000000"/>
                </a:solidFill>
              </a:rPr>
              <a:t>газоподібних</a:t>
            </a:r>
            <a:r>
              <a:rPr lang="ru-RU" sz="3100" i="1" dirty="0" smtClean="0">
                <a:solidFill>
                  <a:srgbClr val="000000"/>
                </a:solidFill>
              </a:rPr>
              <a:t> </a:t>
            </a:r>
            <a:r>
              <a:rPr lang="ru-RU" sz="3100" i="1" dirty="0" err="1" smtClean="0">
                <a:solidFill>
                  <a:srgbClr val="000000"/>
                </a:solidFill>
              </a:rPr>
              <a:t>вуглеводнів</a:t>
            </a:r>
            <a:r>
              <a:rPr lang="ru-RU" sz="3100" i="1" dirty="0" smtClean="0">
                <a:solidFill>
                  <a:srgbClr val="000000"/>
                </a:solidFill>
              </a:rPr>
              <a:t> </a:t>
            </a:r>
            <a:r>
              <a:rPr lang="ru-RU" sz="3100" i="1" dirty="0" err="1" smtClean="0">
                <a:solidFill>
                  <a:srgbClr val="000000"/>
                </a:solidFill>
              </a:rPr>
              <a:t>різного</a:t>
            </a:r>
            <a:r>
              <a:rPr lang="ru-RU" sz="3100" i="1" dirty="0" smtClean="0">
                <a:solidFill>
                  <a:srgbClr val="000000"/>
                </a:solidFill>
              </a:rPr>
              <a:t> </a:t>
            </a:r>
            <a:r>
              <a:rPr lang="ru-RU" sz="3100" i="1" dirty="0" err="1" smtClean="0">
                <a:solidFill>
                  <a:srgbClr val="000000"/>
                </a:solidFill>
              </a:rPr>
              <a:t>походження</a:t>
            </a:r>
            <a:r>
              <a:rPr lang="ru-RU" sz="3100" i="1" dirty="0" smtClean="0">
                <a:solidFill>
                  <a:srgbClr val="000000"/>
                </a:solidFill>
              </a:rPr>
              <a:t>, </a:t>
            </a:r>
            <a:r>
              <a:rPr lang="ru-RU" sz="3100" i="1" dirty="0" err="1" smtClean="0">
                <a:solidFill>
                  <a:srgbClr val="000000"/>
                </a:solidFill>
              </a:rPr>
              <a:t>що</a:t>
            </a:r>
            <a:r>
              <a:rPr lang="ru-RU" sz="3100" i="1" dirty="0" smtClean="0">
                <a:solidFill>
                  <a:srgbClr val="000000"/>
                </a:solidFill>
              </a:rPr>
              <a:t> </a:t>
            </a:r>
            <a:r>
              <a:rPr lang="ru-RU" sz="3100" i="1" dirty="0" err="1" smtClean="0">
                <a:solidFill>
                  <a:srgbClr val="000000"/>
                </a:solidFill>
              </a:rPr>
              <a:t>заповнюють</a:t>
            </a:r>
            <a:r>
              <a:rPr lang="ru-RU" sz="3100" i="1" dirty="0" smtClean="0">
                <a:solidFill>
                  <a:srgbClr val="000000"/>
                </a:solidFill>
              </a:rPr>
              <a:t> </a:t>
            </a:r>
            <a:r>
              <a:rPr lang="ru-RU" sz="3100" i="1" dirty="0" err="1" smtClean="0">
                <a:solidFill>
                  <a:srgbClr val="000000"/>
                </a:solidFill>
              </a:rPr>
              <a:t>пустоти</a:t>
            </a:r>
            <a:r>
              <a:rPr lang="ru-RU" sz="3100" i="1" dirty="0" smtClean="0">
                <a:solidFill>
                  <a:srgbClr val="000000"/>
                </a:solidFill>
              </a:rPr>
              <a:t> </a:t>
            </a:r>
            <a:r>
              <a:rPr lang="ru-RU" sz="3100" i="1" dirty="0" err="1" smtClean="0">
                <a:solidFill>
                  <a:srgbClr val="000000"/>
                </a:solidFill>
              </a:rPr>
              <a:t>земної</a:t>
            </a:r>
            <a:r>
              <a:rPr lang="ru-RU" sz="3100" i="1" dirty="0" smtClean="0">
                <a:solidFill>
                  <a:srgbClr val="000000"/>
                </a:solidFill>
              </a:rPr>
              <a:t> </a:t>
            </a:r>
            <a:r>
              <a:rPr lang="ru-RU" sz="3100" i="1" dirty="0" smtClean="0">
                <a:solidFill>
                  <a:srgbClr val="000000"/>
                </a:solidFill>
              </a:rPr>
              <a:t>кори</a:t>
            </a:r>
            <a:r>
              <a:rPr lang="ru-RU" sz="3200" i="1" dirty="0" smtClean="0">
                <a:solidFill>
                  <a:srgbClr val="000000"/>
                </a:solidFill>
              </a:rPr>
              <a:t/>
            </a:r>
            <a:br>
              <a:rPr lang="ru-RU" sz="3200" i="1" dirty="0" smtClean="0">
                <a:solidFill>
                  <a:srgbClr val="000000"/>
                </a:solidFill>
              </a:rPr>
            </a:br>
            <a:endParaRPr lang="ru-RU" sz="3200" dirty="0"/>
          </a:p>
        </p:txBody>
      </p:sp>
      <p:sp>
        <p:nvSpPr>
          <p:cNvPr id="4" name="Cloud"/>
          <p:cNvSpPr>
            <a:spLocks noChangeAspect="1" noEditPoints="1" noChangeArrowheads="1"/>
          </p:cNvSpPr>
          <p:nvPr/>
        </p:nvSpPr>
        <p:spPr bwMode="auto">
          <a:xfrm>
            <a:off x="928662" y="2143116"/>
            <a:ext cx="3714776" cy="3343598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2400" b="1" u="sng" dirty="0">
                <a:solidFill>
                  <a:srgbClr val="000000"/>
                </a:solidFill>
              </a:rPr>
              <a:t>Склад:</a:t>
            </a:r>
          </a:p>
          <a:p>
            <a:pPr>
              <a:defRPr/>
            </a:pPr>
            <a:r>
              <a:rPr lang="ru-RU" sz="2800" b="1" dirty="0">
                <a:solidFill>
                  <a:srgbClr val="000000"/>
                </a:solidFill>
              </a:rPr>
              <a:t>98%</a:t>
            </a:r>
            <a:r>
              <a:rPr lang="ru-RU" sz="2400" b="1" dirty="0">
                <a:solidFill>
                  <a:srgbClr val="000000"/>
                </a:solidFill>
              </a:rPr>
              <a:t> - СН</a:t>
            </a:r>
            <a:r>
              <a:rPr lang="ru-RU" sz="2400" b="1" baseline="-25000" dirty="0">
                <a:solidFill>
                  <a:srgbClr val="000000"/>
                </a:solidFill>
              </a:rPr>
              <a:t>4 </a:t>
            </a:r>
            <a:endParaRPr lang="ru-RU" sz="2400" b="1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 sz="2800" b="1" dirty="0">
                <a:solidFill>
                  <a:srgbClr val="000000"/>
                </a:solidFill>
              </a:rPr>
              <a:t>2%</a:t>
            </a:r>
            <a:r>
              <a:rPr lang="ru-RU" sz="2400" b="1" dirty="0">
                <a:solidFill>
                  <a:srgbClr val="000000"/>
                </a:solidFill>
              </a:rPr>
              <a:t>  - С</a:t>
            </a:r>
            <a:r>
              <a:rPr lang="ru-RU" sz="2400" b="1" baseline="-25000" dirty="0">
                <a:solidFill>
                  <a:srgbClr val="000000"/>
                </a:solidFill>
              </a:rPr>
              <a:t>2</a:t>
            </a:r>
            <a:r>
              <a:rPr lang="ru-RU" sz="2400" b="1" dirty="0">
                <a:solidFill>
                  <a:srgbClr val="000000"/>
                </a:solidFill>
              </a:rPr>
              <a:t>Н</a:t>
            </a:r>
            <a:r>
              <a:rPr lang="ru-RU" sz="2400" b="1" baseline="-25000" dirty="0">
                <a:solidFill>
                  <a:srgbClr val="000000"/>
                </a:solidFill>
              </a:rPr>
              <a:t>6</a:t>
            </a:r>
            <a:r>
              <a:rPr lang="ru-RU" sz="2400" b="1" dirty="0">
                <a:solidFill>
                  <a:srgbClr val="000000"/>
                </a:solidFill>
              </a:rPr>
              <a:t>,</a:t>
            </a:r>
            <a:r>
              <a:rPr lang="en-US" sz="2400" b="1" dirty="0">
                <a:solidFill>
                  <a:srgbClr val="000000"/>
                </a:solidFill>
              </a:rPr>
              <a:t> </a:t>
            </a:r>
            <a:r>
              <a:rPr lang="ru-RU" sz="2400" b="1" dirty="0">
                <a:solidFill>
                  <a:srgbClr val="000000"/>
                </a:solidFill>
              </a:rPr>
              <a:t> С</a:t>
            </a:r>
            <a:r>
              <a:rPr lang="ru-RU" sz="2400" b="1" baseline="-25000" dirty="0">
                <a:solidFill>
                  <a:srgbClr val="000000"/>
                </a:solidFill>
              </a:rPr>
              <a:t>3</a:t>
            </a:r>
            <a:r>
              <a:rPr lang="ru-RU" sz="2400" b="1" dirty="0">
                <a:solidFill>
                  <a:srgbClr val="000000"/>
                </a:solidFill>
              </a:rPr>
              <a:t>Н</a:t>
            </a:r>
            <a:r>
              <a:rPr lang="ru-RU" sz="2400" b="1" baseline="-25000" dirty="0">
                <a:solidFill>
                  <a:srgbClr val="000000"/>
                </a:solidFill>
              </a:rPr>
              <a:t>8, </a:t>
            </a:r>
            <a:endParaRPr lang="en-US" sz="2400" b="1" baseline="-25000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ru-RU" sz="2400" b="1" dirty="0">
                <a:solidFill>
                  <a:srgbClr val="000000"/>
                </a:solidFill>
              </a:rPr>
              <a:t>С</a:t>
            </a:r>
            <a:r>
              <a:rPr lang="ru-RU" sz="2400" b="1" baseline="-25000" dirty="0">
                <a:solidFill>
                  <a:srgbClr val="000000"/>
                </a:solidFill>
              </a:rPr>
              <a:t>4</a:t>
            </a:r>
            <a:r>
              <a:rPr lang="ru-RU" sz="2400" b="1" dirty="0">
                <a:solidFill>
                  <a:srgbClr val="000000"/>
                </a:solidFill>
              </a:rPr>
              <a:t>Н</a:t>
            </a:r>
            <a:r>
              <a:rPr lang="ru-RU" sz="2400" b="1" baseline="-25000" dirty="0">
                <a:solidFill>
                  <a:srgbClr val="000000"/>
                </a:solidFill>
              </a:rPr>
              <a:t>10,</a:t>
            </a:r>
            <a:r>
              <a:rPr lang="en-US" sz="2400" b="1" dirty="0">
                <a:solidFill>
                  <a:srgbClr val="000000"/>
                </a:solidFill>
              </a:rPr>
              <a:t>N</a:t>
            </a:r>
            <a:r>
              <a:rPr lang="en-US" sz="2400" b="1" baseline="-25000" dirty="0">
                <a:solidFill>
                  <a:srgbClr val="000000"/>
                </a:solidFill>
              </a:rPr>
              <a:t>2,</a:t>
            </a:r>
            <a:r>
              <a:rPr lang="en-US" sz="2400" b="1" dirty="0">
                <a:solidFill>
                  <a:srgbClr val="000000"/>
                </a:solidFill>
              </a:rPr>
              <a:t>CO</a:t>
            </a:r>
            <a:r>
              <a:rPr lang="en-US" sz="2400" b="1" baseline="-25000" dirty="0">
                <a:solidFill>
                  <a:srgbClr val="000000"/>
                </a:solidFill>
              </a:rPr>
              <a:t>2,</a:t>
            </a:r>
            <a:r>
              <a:rPr lang="en-US" sz="2400" b="1" dirty="0">
                <a:solidFill>
                  <a:srgbClr val="000000"/>
                </a:solidFill>
              </a:rPr>
              <a:t> </a:t>
            </a:r>
            <a:r>
              <a:rPr lang="ru-RU" sz="2400" b="1" dirty="0">
                <a:solidFill>
                  <a:srgbClr val="000000"/>
                </a:solidFill>
              </a:rPr>
              <a:t>Н</a:t>
            </a:r>
            <a:r>
              <a:rPr lang="ru-RU" sz="2400" b="1" baseline="-25000" dirty="0">
                <a:solidFill>
                  <a:srgbClr val="000000"/>
                </a:solidFill>
              </a:rPr>
              <a:t>2 </a:t>
            </a:r>
            <a:r>
              <a:rPr lang="ru-RU" sz="2400" b="1" dirty="0">
                <a:solidFill>
                  <a:srgbClr val="000000"/>
                </a:solidFill>
              </a:rPr>
              <a:t>Н</a:t>
            </a:r>
            <a:r>
              <a:rPr lang="ru-RU" sz="2400" b="1" baseline="-25000" dirty="0">
                <a:solidFill>
                  <a:srgbClr val="000000"/>
                </a:solidFill>
              </a:rPr>
              <a:t>2</a:t>
            </a:r>
            <a:r>
              <a:rPr lang="en-US" sz="2400" b="1" dirty="0">
                <a:solidFill>
                  <a:srgbClr val="000000"/>
                </a:solidFill>
              </a:rPr>
              <a:t>S </a:t>
            </a:r>
            <a:endParaRPr lang="ru-RU" sz="2400" b="1" dirty="0">
              <a:solidFill>
                <a:srgbClr val="000000"/>
              </a:solidFill>
            </a:endParaRPr>
          </a:p>
        </p:txBody>
      </p:sp>
      <p:sp>
        <p:nvSpPr>
          <p:cNvPr id="5" name="Cloud"/>
          <p:cNvSpPr>
            <a:spLocks noChangeAspect="1" noEditPoints="1" noChangeArrowheads="1"/>
          </p:cNvSpPr>
          <p:nvPr/>
        </p:nvSpPr>
        <p:spPr bwMode="auto">
          <a:xfrm>
            <a:off x="4484691" y="3071810"/>
            <a:ext cx="4659309" cy="378619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ru-RU" sz="2400" b="1" u="sng" dirty="0" err="1">
                <a:solidFill>
                  <a:srgbClr val="000000"/>
                </a:solidFill>
              </a:rPr>
              <a:t>Застосування</a:t>
            </a:r>
            <a:r>
              <a:rPr lang="ru-RU" sz="2400" b="1" u="sng" dirty="0">
                <a:solidFill>
                  <a:srgbClr val="000000"/>
                </a:solidFill>
              </a:rPr>
              <a:t>:</a:t>
            </a:r>
          </a:p>
          <a:p>
            <a:pPr>
              <a:defRPr/>
            </a:pPr>
            <a:r>
              <a:rPr lang="ru-RU" sz="2400" b="1" dirty="0">
                <a:solidFill>
                  <a:srgbClr val="000000"/>
                </a:solidFill>
              </a:rPr>
              <a:t>1.Паливо на 90%</a:t>
            </a:r>
          </a:p>
          <a:p>
            <a:pPr>
              <a:defRPr/>
            </a:pPr>
            <a:r>
              <a:rPr lang="ru-RU" sz="2400" b="1" dirty="0">
                <a:solidFill>
                  <a:srgbClr val="000000"/>
                </a:solidFill>
              </a:rPr>
              <a:t>2. </a:t>
            </a:r>
            <a:r>
              <a:rPr lang="ru-RU" sz="2400" b="1" dirty="0" err="1">
                <a:solidFill>
                  <a:srgbClr val="000000"/>
                </a:solidFill>
              </a:rPr>
              <a:t>Хімічна</a:t>
            </a:r>
            <a:r>
              <a:rPr lang="ru-RU" sz="2400" b="1" dirty="0">
                <a:solidFill>
                  <a:srgbClr val="000000"/>
                </a:solidFill>
              </a:rPr>
              <a:t> </a:t>
            </a:r>
          </a:p>
          <a:p>
            <a:pPr>
              <a:defRPr/>
            </a:pPr>
            <a:r>
              <a:rPr lang="ru-RU" sz="2400" b="1" dirty="0" err="1">
                <a:solidFill>
                  <a:srgbClr val="000000"/>
                </a:solidFill>
              </a:rPr>
              <a:t>сировина</a:t>
            </a:r>
            <a:r>
              <a:rPr lang="ru-RU" sz="2400" b="1" dirty="0">
                <a:solidFill>
                  <a:srgbClr val="000000"/>
                </a:solidFill>
              </a:rPr>
              <a:t>  10%</a:t>
            </a:r>
          </a:p>
          <a:p>
            <a:pPr>
              <a:defRPr/>
            </a:pPr>
            <a:r>
              <a:rPr lang="ru-RU" sz="2400" b="1" dirty="0">
                <a:solidFill>
                  <a:srgbClr val="000000"/>
                </a:solidFill>
              </a:rPr>
              <a:t>(сажа, </a:t>
            </a:r>
            <a:r>
              <a:rPr lang="ru-RU" sz="2400" b="1" dirty="0" err="1">
                <a:solidFill>
                  <a:srgbClr val="000000"/>
                </a:solidFill>
              </a:rPr>
              <a:t>водень</a:t>
            </a:r>
            <a:r>
              <a:rPr lang="ru-RU" sz="2400" b="1" dirty="0">
                <a:solidFill>
                  <a:srgbClr val="000000"/>
                </a:solidFill>
              </a:rPr>
              <a:t>, ацетилен, </a:t>
            </a:r>
            <a:r>
              <a:rPr lang="ru-RU" sz="2400" b="1" dirty="0" err="1">
                <a:solidFill>
                  <a:srgbClr val="000000"/>
                </a:solidFill>
              </a:rPr>
              <a:t>розчинники</a:t>
            </a:r>
            <a:r>
              <a:rPr lang="ru-RU" sz="2400" b="1" dirty="0">
                <a:solidFill>
                  <a:srgbClr val="000000"/>
                </a:solidFill>
              </a:rPr>
              <a:t>)</a:t>
            </a:r>
          </a:p>
          <a:p>
            <a:pPr>
              <a:defRPr/>
            </a:pPr>
            <a:endParaRPr lang="ru-RU" sz="24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28860" y="571480"/>
            <a:ext cx="6715140" cy="1214446"/>
          </a:xfrm>
        </p:spPr>
        <p:txBody>
          <a:bodyPr/>
          <a:lstStyle/>
          <a:p>
            <a:r>
              <a:rPr lang="ru-RU" dirty="0" err="1" smtClean="0"/>
              <a:t>Супутний</a:t>
            </a:r>
            <a:r>
              <a:rPr lang="ru-RU" dirty="0" smtClean="0"/>
              <a:t> </a:t>
            </a:r>
            <a:r>
              <a:rPr lang="ru-RU" dirty="0" err="1" smtClean="0"/>
              <a:t>нафтовий</a:t>
            </a:r>
            <a:r>
              <a:rPr lang="ru-RU" dirty="0" smtClean="0"/>
              <a:t> </a:t>
            </a:r>
            <a:r>
              <a:rPr lang="ru-RU" dirty="0" smtClean="0"/>
              <a:t>газ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428860" y="1500174"/>
            <a:ext cx="6357982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err="1" smtClean="0">
                <a:solidFill>
                  <a:srgbClr val="000000"/>
                </a:solidFill>
              </a:rPr>
              <a:t>Це</a:t>
            </a:r>
            <a:r>
              <a:rPr lang="ru-RU" sz="2800" dirty="0" smtClean="0">
                <a:solidFill>
                  <a:srgbClr val="000000"/>
                </a:solidFill>
              </a:rPr>
              <a:t> - </a:t>
            </a:r>
            <a:r>
              <a:rPr lang="ru-RU" sz="2800" dirty="0" err="1" smtClean="0">
                <a:solidFill>
                  <a:srgbClr val="000000"/>
                </a:solidFill>
              </a:rPr>
              <a:t>с</a:t>
            </a:r>
            <a:r>
              <a:rPr lang="ru-RU" sz="2800" dirty="0" err="1" smtClean="0">
                <a:solidFill>
                  <a:srgbClr val="000000"/>
                </a:solidFill>
              </a:rPr>
              <a:t>уміш</a:t>
            </a:r>
            <a:r>
              <a:rPr lang="ru-RU" sz="2800" dirty="0" smtClean="0">
                <a:solidFill>
                  <a:srgbClr val="000000"/>
                </a:solidFill>
              </a:rPr>
              <a:t> </a:t>
            </a:r>
            <a:r>
              <a:rPr lang="ru-RU" sz="2800" dirty="0" err="1" smtClean="0">
                <a:solidFill>
                  <a:srgbClr val="000000"/>
                </a:solidFill>
              </a:rPr>
              <a:t>вуглеводнів</a:t>
            </a:r>
            <a:r>
              <a:rPr lang="ru-RU" sz="2800" dirty="0" smtClean="0">
                <a:solidFill>
                  <a:srgbClr val="000000"/>
                </a:solidFill>
              </a:rPr>
              <a:t>, </a:t>
            </a:r>
            <a:r>
              <a:rPr lang="ru-RU" sz="2800" dirty="0" err="1" smtClean="0">
                <a:solidFill>
                  <a:srgbClr val="000000"/>
                </a:solidFill>
              </a:rPr>
              <a:t>які</a:t>
            </a:r>
            <a:r>
              <a:rPr lang="ru-RU" sz="2800" dirty="0" smtClean="0">
                <a:solidFill>
                  <a:srgbClr val="000000"/>
                </a:solidFill>
              </a:rPr>
              <a:t> </a:t>
            </a:r>
            <a:r>
              <a:rPr lang="ru-RU" sz="2800" dirty="0" err="1" smtClean="0">
                <a:solidFill>
                  <a:srgbClr val="000000"/>
                </a:solidFill>
              </a:rPr>
              <a:t>виділяються</a:t>
            </a:r>
            <a:r>
              <a:rPr lang="ru-RU" sz="2800" dirty="0" smtClean="0">
                <a:solidFill>
                  <a:srgbClr val="000000"/>
                </a:solidFill>
              </a:rPr>
              <a:t>  перед </a:t>
            </a:r>
            <a:r>
              <a:rPr lang="ru-RU" sz="2800" dirty="0" err="1" smtClean="0">
                <a:solidFill>
                  <a:srgbClr val="000000"/>
                </a:solidFill>
              </a:rPr>
              <a:t>виходом</a:t>
            </a:r>
            <a:r>
              <a:rPr lang="ru-RU" sz="2800" dirty="0" smtClean="0">
                <a:solidFill>
                  <a:srgbClr val="000000"/>
                </a:solidFill>
              </a:rPr>
              <a:t> </a:t>
            </a:r>
            <a:r>
              <a:rPr lang="ru-RU" sz="2800" dirty="0" err="1" smtClean="0">
                <a:solidFill>
                  <a:srgbClr val="000000"/>
                </a:solidFill>
              </a:rPr>
              <a:t>нафти</a:t>
            </a:r>
            <a:r>
              <a:rPr lang="ru-RU" sz="2800" dirty="0" smtClean="0">
                <a:solidFill>
                  <a:srgbClr val="000000"/>
                </a:solidFill>
              </a:rPr>
              <a:t> на </a:t>
            </a:r>
            <a:r>
              <a:rPr lang="ru-RU" sz="2800" dirty="0" err="1" smtClean="0">
                <a:solidFill>
                  <a:srgbClr val="000000"/>
                </a:solidFill>
              </a:rPr>
              <a:t>поверхню</a:t>
            </a:r>
            <a:r>
              <a:rPr lang="ru-RU" sz="2800" dirty="0" smtClean="0">
                <a:solidFill>
                  <a:srgbClr val="000000"/>
                </a:solidFill>
              </a:rPr>
              <a:t> при </a:t>
            </a:r>
            <a:r>
              <a:rPr lang="ru-RU" sz="2800" dirty="0" err="1" smtClean="0">
                <a:solidFill>
                  <a:srgbClr val="000000"/>
                </a:solidFill>
              </a:rPr>
              <a:t>її</a:t>
            </a:r>
            <a:r>
              <a:rPr lang="ru-RU" sz="2800" dirty="0" smtClean="0">
                <a:solidFill>
                  <a:srgbClr val="000000"/>
                </a:solidFill>
              </a:rPr>
              <a:t> </a:t>
            </a:r>
            <a:r>
              <a:rPr lang="ru-RU" sz="2800" dirty="0" err="1" smtClean="0">
                <a:solidFill>
                  <a:srgbClr val="000000"/>
                </a:solidFill>
              </a:rPr>
              <a:t>добуванні</a:t>
            </a:r>
            <a:r>
              <a:rPr lang="ru-RU" sz="2800" dirty="0" smtClean="0">
                <a:solidFill>
                  <a:srgbClr val="000000"/>
                </a:solidFill>
              </a:rPr>
              <a:t>.</a:t>
            </a:r>
          </a:p>
          <a:p>
            <a:endParaRPr lang="ru-RU" dirty="0"/>
          </a:p>
        </p:txBody>
      </p:sp>
      <p:sp>
        <p:nvSpPr>
          <p:cNvPr id="5" name="Cloud" descr="Газетная бумага"/>
          <p:cNvSpPr>
            <a:spLocks noChangeAspect="1" noEditPoints="1" noChangeArrowheads="1"/>
          </p:cNvSpPr>
          <p:nvPr/>
        </p:nvSpPr>
        <p:spPr bwMode="auto">
          <a:xfrm>
            <a:off x="428596" y="2928934"/>
            <a:ext cx="4572032" cy="3815053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2400" b="1" u="sng" dirty="0">
                <a:solidFill>
                  <a:srgbClr val="000000"/>
                </a:solidFill>
              </a:rPr>
              <a:t>Склад</a:t>
            </a:r>
          </a:p>
          <a:p>
            <a:pPr>
              <a:defRPr/>
            </a:pPr>
            <a:r>
              <a:rPr lang="ru-RU" sz="2800" b="1" dirty="0">
                <a:solidFill>
                  <a:srgbClr val="000000"/>
                </a:solidFill>
              </a:rPr>
              <a:t>30-40%</a:t>
            </a:r>
            <a:r>
              <a:rPr lang="ru-RU" sz="2400" b="1" dirty="0">
                <a:solidFill>
                  <a:srgbClr val="000000"/>
                </a:solidFill>
              </a:rPr>
              <a:t> - СН</a:t>
            </a:r>
            <a:r>
              <a:rPr lang="ru-RU" sz="2400" b="1" baseline="-25000" dirty="0">
                <a:solidFill>
                  <a:srgbClr val="000000"/>
                </a:solidFill>
              </a:rPr>
              <a:t>4 </a:t>
            </a:r>
            <a:endParaRPr lang="ru-RU" sz="2400" b="1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ru-RU" sz="2800" b="1" dirty="0">
                <a:solidFill>
                  <a:srgbClr val="000000"/>
                </a:solidFill>
              </a:rPr>
              <a:t>7,5</a:t>
            </a:r>
            <a:r>
              <a:rPr lang="en-US" sz="2800" b="1" dirty="0">
                <a:solidFill>
                  <a:srgbClr val="000000"/>
                </a:solidFill>
              </a:rPr>
              <a:t>%</a:t>
            </a:r>
            <a:r>
              <a:rPr lang="ru-RU" sz="2400" b="1" dirty="0">
                <a:solidFill>
                  <a:srgbClr val="000000"/>
                </a:solidFill>
              </a:rPr>
              <a:t>  - С</a:t>
            </a:r>
            <a:r>
              <a:rPr lang="ru-RU" sz="2400" b="1" baseline="-25000" dirty="0">
                <a:solidFill>
                  <a:srgbClr val="000000"/>
                </a:solidFill>
              </a:rPr>
              <a:t>2</a:t>
            </a:r>
            <a:r>
              <a:rPr lang="ru-RU" sz="2400" b="1" dirty="0">
                <a:solidFill>
                  <a:srgbClr val="000000"/>
                </a:solidFill>
              </a:rPr>
              <a:t>Н</a:t>
            </a:r>
            <a:r>
              <a:rPr lang="ru-RU" sz="2400" b="1" baseline="-25000" dirty="0">
                <a:solidFill>
                  <a:srgbClr val="000000"/>
                </a:solidFill>
              </a:rPr>
              <a:t>6</a:t>
            </a:r>
            <a:r>
              <a:rPr lang="ru-RU" sz="2400" b="1" dirty="0">
                <a:solidFill>
                  <a:srgbClr val="000000"/>
                </a:solidFill>
              </a:rPr>
              <a:t>,</a:t>
            </a:r>
            <a:r>
              <a:rPr lang="en-US" sz="2400" b="1" dirty="0">
                <a:solidFill>
                  <a:srgbClr val="000000"/>
                </a:solidFill>
              </a:rPr>
              <a:t> </a:t>
            </a:r>
            <a:r>
              <a:rPr lang="ru-RU" sz="2400" b="1" dirty="0">
                <a:solidFill>
                  <a:srgbClr val="000000"/>
                </a:solidFill>
              </a:rPr>
              <a:t> 21,8% - С</a:t>
            </a:r>
            <a:r>
              <a:rPr lang="ru-RU" sz="2400" b="1" baseline="-25000" dirty="0">
                <a:solidFill>
                  <a:srgbClr val="000000"/>
                </a:solidFill>
              </a:rPr>
              <a:t>3</a:t>
            </a:r>
            <a:r>
              <a:rPr lang="ru-RU" sz="2400" b="1" dirty="0">
                <a:solidFill>
                  <a:srgbClr val="000000"/>
                </a:solidFill>
              </a:rPr>
              <a:t>Н</a:t>
            </a:r>
            <a:r>
              <a:rPr lang="ru-RU" sz="2400" b="1" baseline="-25000" dirty="0">
                <a:solidFill>
                  <a:srgbClr val="000000"/>
                </a:solidFill>
              </a:rPr>
              <a:t>8, </a:t>
            </a:r>
            <a:endParaRPr lang="en-US" sz="2400" b="1" baseline="-25000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ru-RU" sz="2400" b="1" dirty="0">
                <a:solidFill>
                  <a:srgbClr val="000000"/>
                </a:solidFill>
              </a:rPr>
              <a:t>20,5% -С</a:t>
            </a:r>
            <a:r>
              <a:rPr lang="ru-RU" sz="2400" b="1" baseline="-25000" dirty="0">
                <a:solidFill>
                  <a:srgbClr val="000000"/>
                </a:solidFill>
              </a:rPr>
              <a:t>4</a:t>
            </a:r>
            <a:r>
              <a:rPr lang="ru-RU" sz="2400" b="1" dirty="0">
                <a:solidFill>
                  <a:srgbClr val="000000"/>
                </a:solidFill>
              </a:rPr>
              <a:t>Н</a:t>
            </a:r>
            <a:r>
              <a:rPr lang="ru-RU" sz="2400" b="1" baseline="-25000" dirty="0">
                <a:solidFill>
                  <a:srgbClr val="000000"/>
                </a:solidFill>
              </a:rPr>
              <a:t>10</a:t>
            </a:r>
          </a:p>
          <a:p>
            <a:pPr algn="ctr">
              <a:defRPr/>
            </a:pPr>
            <a:r>
              <a:rPr lang="ru-RU" sz="2400" b="1" dirty="0" err="1">
                <a:solidFill>
                  <a:srgbClr val="000000"/>
                </a:solidFill>
              </a:rPr>
              <a:t>Домішки</a:t>
            </a:r>
            <a:r>
              <a:rPr lang="ru-RU" sz="2400" b="1" dirty="0">
                <a:solidFill>
                  <a:srgbClr val="000000"/>
                </a:solidFill>
              </a:rPr>
              <a:t>: - </a:t>
            </a:r>
            <a:r>
              <a:rPr lang="en-US" sz="2400" b="1" dirty="0">
                <a:solidFill>
                  <a:srgbClr val="000000"/>
                </a:solidFill>
              </a:rPr>
              <a:t>N</a:t>
            </a:r>
            <a:r>
              <a:rPr lang="en-US" sz="2400" b="1" baseline="-25000" dirty="0">
                <a:solidFill>
                  <a:srgbClr val="000000"/>
                </a:solidFill>
              </a:rPr>
              <a:t>2,</a:t>
            </a:r>
            <a:r>
              <a:rPr lang="en-US" sz="2400" b="1" dirty="0">
                <a:solidFill>
                  <a:srgbClr val="000000"/>
                </a:solidFill>
              </a:rPr>
              <a:t>CO</a:t>
            </a:r>
            <a:r>
              <a:rPr lang="en-US" sz="2400" b="1" baseline="-25000" dirty="0">
                <a:solidFill>
                  <a:srgbClr val="000000"/>
                </a:solidFill>
              </a:rPr>
              <a:t>2,</a:t>
            </a:r>
            <a:r>
              <a:rPr lang="en-US" sz="2400" b="1" dirty="0">
                <a:solidFill>
                  <a:srgbClr val="000000"/>
                </a:solidFill>
              </a:rPr>
              <a:t> </a:t>
            </a:r>
            <a:r>
              <a:rPr lang="ru-RU" sz="2400" b="1" dirty="0">
                <a:solidFill>
                  <a:srgbClr val="000000"/>
                </a:solidFill>
              </a:rPr>
              <a:t>                                        Н</a:t>
            </a:r>
            <a:r>
              <a:rPr lang="ru-RU" sz="2400" b="1" baseline="-25000" dirty="0">
                <a:solidFill>
                  <a:srgbClr val="000000"/>
                </a:solidFill>
              </a:rPr>
              <a:t>2</a:t>
            </a:r>
            <a:r>
              <a:rPr lang="ru-RU" sz="2400" b="1" dirty="0">
                <a:solidFill>
                  <a:srgbClr val="000000"/>
                </a:solidFill>
              </a:rPr>
              <a:t>О</a:t>
            </a:r>
            <a:r>
              <a:rPr lang="ru-RU" sz="2400" b="1" baseline="-25000" dirty="0">
                <a:solidFill>
                  <a:srgbClr val="000000"/>
                </a:solidFill>
              </a:rPr>
              <a:t>,</a:t>
            </a:r>
            <a:r>
              <a:rPr lang="ru-RU" sz="2400" b="1" dirty="0">
                <a:solidFill>
                  <a:srgbClr val="000000"/>
                </a:solidFill>
              </a:rPr>
              <a:t>Н</a:t>
            </a:r>
            <a:r>
              <a:rPr lang="ru-RU" sz="2400" b="1" baseline="-25000" dirty="0">
                <a:solidFill>
                  <a:srgbClr val="000000"/>
                </a:solidFill>
              </a:rPr>
              <a:t>2</a:t>
            </a:r>
            <a:r>
              <a:rPr lang="en-US" sz="2400" b="1" dirty="0">
                <a:solidFill>
                  <a:srgbClr val="000000"/>
                </a:solidFill>
              </a:rPr>
              <a:t>S </a:t>
            </a:r>
            <a:endParaRPr lang="ru-RU" sz="2400" b="1" dirty="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0628" y="3143248"/>
            <a:ext cx="385765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400" b="1" u="sng" dirty="0" err="1">
                <a:solidFill>
                  <a:srgbClr val="000000"/>
                </a:solidFill>
              </a:rPr>
              <a:t>Застосування</a:t>
            </a:r>
            <a:r>
              <a:rPr lang="ru-RU" sz="2400" b="1" u="sng" dirty="0">
                <a:solidFill>
                  <a:srgbClr val="000000"/>
                </a:solidFill>
              </a:rPr>
              <a:t>:</a:t>
            </a:r>
          </a:p>
          <a:p>
            <a:pPr>
              <a:defRPr/>
            </a:pPr>
            <a:r>
              <a:rPr lang="ru-RU" sz="2400" dirty="0" err="1">
                <a:solidFill>
                  <a:srgbClr val="000000"/>
                </a:solidFill>
              </a:rPr>
              <a:t>Раніше</a:t>
            </a:r>
            <a:r>
              <a:rPr lang="ru-RU" sz="2400" dirty="0">
                <a:solidFill>
                  <a:srgbClr val="000000"/>
                </a:solidFill>
              </a:rPr>
              <a:t>  </a:t>
            </a:r>
            <a:r>
              <a:rPr lang="ru-RU" sz="2400" dirty="0" err="1">
                <a:solidFill>
                  <a:srgbClr val="000000"/>
                </a:solidFill>
              </a:rPr>
              <a:t>спалювали</a:t>
            </a:r>
            <a:r>
              <a:rPr lang="ru-RU" sz="2400" dirty="0">
                <a:solidFill>
                  <a:srgbClr val="000000"/>
                </a:solidFill>
              </a:rPr>
              <a:t>, зараз </a:t>
            </a:r>
            <a:r>
              <a:rPr lang="ru-RU" sz="2400" dirty="0" err="1">
                <a:solidFill>
                  <a:srgbClr val="000000"/>
                </a:solidFill>
              </a:rPr>
              <a:t>використовують</a:t>
            </a:r>
            <a:r>
              <a:rPr lang="ru-RU" sz="2400" dirty="0">
                <a:solidFill>
                  <a:srgbClr val="000000"/>
                </a:solidFill>
              </a:rPr>
              <a:t>:</a:t>
            </a:r>
          </a:p>
          <a:p>
            <a:pPr>
              <a:defRPr/>
            </a:pPr>
            <a:r>
              <a:rPr lang="ru-RU" sz="2400" dirty="0">
                <a:solidFill>
                  <a:srgbClr val="000000"/>
                </a:solidFill>
              </a:rPr>
              <a:t>1. </a:t>
            </a:r>
            <a:r>
              <a:rPr lang="ru-RU" sz="2400" dirty="0" err="1">
                <a:solidFill>
                  <a:srgbClr val="000000"/>
                </a:solidFill>
              </a:rPr>
              <a:t>Паливо</a:t>
            </a:r>
            <a:endParaRPr lang="ru-RU" sz="2400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ru-RU" sz="2400" dirty="0">
                <a:solidFill>
                  <a:srgbClr val="000000"/>
                </a:solidFill>
              </a:rPr>
              <a:t>2. </a:t>
            </a:r>
            <a:r>
              <a:rPr lang="ru-RU" sz="2400" dirty="0" err="1">
                <a:solidFill>
                  <a:srgbClr val="000000"/>
                </a:solidFill>
              </a:rPr>
              <a:t>Хімічна</a:t>
            </a:r>
            <a:r>
              <a:rPr lang="ru-RU" sz="2400" dirty="0">
                <a:solidFill>
                  <a:srgbClr val="000000"/>
                </a:solidFill>
              </a:rPr>
              <a:t> </a:t>
            </a:r>
            <a:r>
              <a:rPr lang="ru-RU" sz="2400" dirty="0" err="1">
                <a:solidFill>
                  <a:srgbClr val="000000"/>
                </a:solidFill>
              </a:rPr>
              <a:t>сировина</a:t>
            </a:r>
            <a:r>
              <a:rPr lang="ru-RU" sz="2400" dirty="0">
                <a:solidFill>
                  <a:srgbClr val="000000"/>
                </a:solidFill>
              </a:rPr>
              <a:t> для </a:t>
            </a:r>
            <a:r>
              <a:rPr lang="ru-RU" sz="2400" dirty="0" err="1">
                <a:solidFill>
                  <a:srgbClr val="000000"/>
                </a:solidFill>
              </a:rPr>
              <a:t>добування</a:t>
            </a:r>
            <a:r>
              <a:rPr lang="ru-RU" sz="2400" dirty="0">
                <a:solidFill>
                  <a:srgbClr val="000000"/>
                </a:solidFill>
              </a:rPr>
              <a:t>: </a:t>
            </a:r>
            <a:r>
              <a:rPr lang="ru-RU" sz="2400" dirty="0" err="1">
                <a:solidFill>
                  <a:srgbClr val="000000"/>
                </a:solidFill>
              </a:rPr>
              <a:t>пластмас</a:t>
            </a:r>
            <a:r>
              <a:rPr lang="ru-RU" sz="2400" dirty="0">
                <a:solidFill>
                  <a:srgbClr val="000000"/>
                </a:solidFill>
              </a:rPr>
              <a:t>, </a:t>
            </a:r>
            <a:r>
              <a:rPr lang="ru-RU" sz="2400" dirty="0" err="1">
                <a:solidFill>
                  <a:srgbClr val="000000"/>
                </a:solidFill>
              </a:rPr>
              <a:t>каучуків</a:t>
            </a:r>
            <a:r>
              <a:rPr lang="ru-RU" sz="2400" dirty="0">
                <a:solidFill>
                  <a:srgbClr val="000000"/>
                </a:solidFill>
              </a:rPr>
              <a:t>, сухого газу, </a:t>
            </a:r>
            <a:r>
              <a:rPr lang="ru-RU" sz="2400" dirty="0" err="1">
                <a:solidFill>
                  <a:srgbClr val="000000"/>
                </a:solidFill>
              </a:rPr>
              <a:t>пропан-бутанової</a:t>
            </a:r>
            <a:r>
              <a:rPr lang="ru-RU" sz="2400" dirty="0">
                <a:solidFill>
                  <a:srgbClr val="000000"/>
                </a:solidFill>
              </a:rPr>
              <a:t> </a:t>
            </a:r>
            <a:r>
              <a:rPr lang="ru-RU" sz="2400" dirty="0" err="1">
                <a:solidFill>
                  <a:srgbClr val="000000"/>
                </a:solidFill>
              </a:rPr>
              <a:t>суміші</a:t>
            </a:r>
            <a:r>
              <a:rPr lang="ru-RU" sz="2400" dirty="0">
                <a:solidFill>
                  <a:srgbClr val="000000"/>
                </a:solidFill>
              </a:rPr>
              <a:t>, газового бензину.</a:t>
            </a:r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14810" y="285728"/>
            <a:ext cx="2428892" cy="757237"/>
          </a:xfrm>
        </p:spPr>
        <p:txBody>
          <a:bodyPr/>
          <a:lstStyle/>
          <a:p>
            <a:r>
              <a:rPr lang="ru-RU" dirty="0" err="1" smtClean="0"/>
              <a:t>Нафта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428828" y="1214422"/>
            <a:ext cx="671517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400" b="1" u="sng" dirty="0"/>
              <a:t>Склад:</a:t>
            </a:r>
          </a:p>
          <a:p>
            <a:pPr>
              <a:defRPr/>
            </a:pPr>
            <a:r>
              <a:rPr lang="ru-RU" sz="2400" dirty="0"/>
              <a:t>Складна </a:t>
            </a:r>
            <a:r>
              <a:rPr lang="ru-RU" sz="2400" dirty="0" err="1"/>
              <a:t>суміш</a:t>
            </a:r>
            <a:r>
              <a:rPr lang="ru-RU" sz="2400" dirty="0"/>
              <a:t> </a:t>
            </a:r>
            <a:r>
              <a:rPr lang="ru-RU" sz="2400" dirty="0" err="1"/>
              <a:t>вуглеводнів</a:t>
            </a:r>
            <a:r>
              <a:rPr lang="ru-RU" sz="2400" dirty="0"/>
              <a:t> (150)– </a:t>
            </a:r>
            <a:r>
              <a:rPr lang="ru-RU" sz="2400" dirty="0" err="1"/>
              <a:t>алканів</a:t>
            </a:r>
            <a:r>
              <a:rPr lang="ru-RU" sz="2400" dirty="0"/>
              <a:t>, </a:t>
            </a:r>
            <a:r>
              <a:rPr lang="ru-RU" sz="2400" dirty="0" err="1"/>
              <a:t>циклоалканів</a:t>
            </a:r>
            <a:r>
              <a:rPr lang="ru-RU" sz="2400" dirty="0"/>
              <a:t>, </a:t>
            </a:r>
            <a:r>
              <a:rPr lang="ru-RU" sz="2400" dirty="0" err="1"/>
              <a:t>аренів</a:t>
            </a:r>
            <a:r>
              <a:rPr lang="ru-RU" sz="2400" dirty="0"/>
              <a:t> </a:t>
            </a:r>
            <a:r>
              <a:rPr lang="ru-RU" sz="2400" dirty="0" err="1"/>
              <a:t>лінійної</a:t>
            </a:r>
            <a:r>
              <a:rPr lang="ru-RU" sz="2400" dirty="0"/>
              <a:t> </a:t>
            </a:r>
            <a:r>
              <a:rPr lang="ru-RU" sz="2400" dirty="0" err="1"/>
              <a:t>і</a:t>
            </a:r>
            <a:r>
              <a:rPr lang="ru-RU" sz="2400" dirty="0"/>
              <a:t> </a:t>
            </a:r>
            <a:r>
              <a:rPr lang="ru-RU" sz="2400" dirty="0" err="1"/>
              <a:t>розгалудженої</a:t>
            </a:r>
            <a:r>
              <a:rPr lang="ru-RU" sz="2400" dirty="0"/>
              <a:t> </a:t>
            </a:r>
            <a:r>
              <a:rPr lang="ru-RU" sz="2400" dirty="0" err="1"/>
              <a:t>будови</a:t>
            </a:r>
            <a:r>
              <a:rPr lang="ru-RU" sz="2400" dirty="0"/>
              <a:t>.</a:t>
            </a:r>
          </a:p>
          <a:p>
            <a:endParaRPr lang="ru-RU" dirty="0"/>
          </a:p>
        </p:txBody>
      </p:sp>
      <p:pic>
        <p:nvPicPr>
          <p:cNvPr id="5" name="Рисунок 4" descr="oil_origina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4678" y="2857496"/>
            <a:ext cx="5625743" cy="364333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928670"/>
            <a:ext cx="22859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FontTx/>
              <a:buAutoNum type="arabicParenR"/>
              <a:defRPr/>
            </a:pPr>
            <a:endParaRPr lang="ru-RU" b="1" dirty="0">
              <a:solidFill>
                <a:srgbClr val="660066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428604"/>
            <a:ext cx="6858016" cy="1328741"/>
          </a:xfrm>
        </p:spPr>
        <p:txBody>
          <a:bodyPr>
            <a:noAutofit/>
          </a:bodyPr>
          <a:lstStyle/>
          <a:p>
            <a:pPr marL="342900" indent="-342900" algn="ctr">
              <a:defRPr/>
            </a:pPr>
            <a:r>
              <a:rPr lang="ru-RU" sz="4400" dirty="0" err="1" smtClean="0">
                <a:effectLst/>
              </a:rPr>
              <a:t>Фізичні</a:t>
            </a:r>
            <a:r>
              <a:rPr lang="ru-RU" sz="4400" dirty="0" smtClean="0">
                <a:effectLst/>
              </a:rPr>
              <a:t> </a:t>
            </a:r>
            <a:r>
              <a:rPr lang="ru-RU" sz="4400" dirty="0" err="1" smtClean="0">
                <a:effectLst/>
              </a:rPr>
              <a:t>властивості</a:t>
            </a:r>
            <a:r>
              <a:rPr lang="ru-RU" sz="4400" dirty="0" smtClean="0">
                <a:effectLst/>
              </a:rPr>
              <a:t> </a:t>
            </a:r>
            <a:r>
              <a:rPr lang="ru-RU" sz="4400" dirty="0" err="1" smtClean="0">
                <a:effectLst/>
              </a:rPr>
              <a:t>нафти</a:t>
            </a:r>
            <a:r>
              <a:rPr lang="ru-RU" sz="4400" u="sng" dirty="0" smtClean="0"/>
              <a:t/>
            </a:r>
            <a:br>
              <a:rPr lang="ru-RU" sz="4400" u="sng" dirty="0" smtClean="0"/>
            </a:br>
            <a:endParaRPr lang="ru-RU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2357422" y="2000240"/>
            <a:ext cx="611514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arenR"/>
              <a:defRPr/>
            </a:pPr>
            <a:r>
              <a:rPr lang="ru-RU" sz="2800" dirty="0" smtClean="0"/>
              <a:t>Масляниста </a:t>
            </a:r>
            <a:r>
              <a:rPr lang="ru-RU" sz="2800" dirty="0"/>
              <a:t>горюча </a:t>
            </a:r>
            <a:r>
              <a:rPr lang="ru-RU" sz="2800" dirty="0" err="1"/>
              <a:t>рідина</a:t>
            </a:r>
            <a:r>
              <a:rPr lang="ru-RU" sz="2800" dirty="0"/>
              <a:t>.</a:t>
            </a:r>
          </a:p>
          <a:p>
            <a:pPr marL="514350" indent="-514350">
              <a:buFont typeface="+mj-lt"/>
              <a:buAutoNum type="arabicParenR"/>
              <a:defRPr/>
            </a:pPr>
            <a:r>
              <a:rPr lang="ru-RU" sz="2800" dirty="0" err="1"/>
              <a:t>Темний</a:t>
            </a:r>
            <a:r>
              <a:rPr lang="ru-RU" sz="2800" dirty="0"/>
              <a:t> </a:t>
            </a:r>
            <a:r>
              <a:rPr lang="ru-RU" sz="2800" dirty="0" err="1"/>
              <a:t>колір</a:t>
            </a:r>
            <a:r>
              <a:rPr lang="ru-RU" sz="2800" dirty="0"/>
              <a:t>.</a:t>
            </a:r>
          </a:p>
          <a:p>
            <a:pPr marL="514350" indent="-514350">
              <a:buFont typeface="+mj-lt"/>
              <a:buAutoNum type="arabicParenR"/>
              <a:defRPr/>
            </a:pPr>
            <a:r>
              <a:rPr lang="ru-RU" sz="2800" dirty="0" err="1"/>
              <a:t>Легша</a:t>
            </a:r>
            <a:r>
              <a:rPr lang="ru-RU" sz="2800" dirty="0"/>
              <a:t> за воду.</a:t>
            </a:r>
          </a:p>
          <a:p>
            <a:pPr marL="514350" indent="-514350">
              <a:buFont typeface="+mj-lt"/>
              <a:buAutoNum type="arabicParenR"/>
              <a:defRPr/>
            </a:pPr>
            <a:r>
              <a:rPr lang="ru-RU" sz="2800" dirty="0" err="1"/>
              <a:t>Специфічний</a:t>
            </a:r>
            <a:r>
              <a:rPr lang="ru-RU" sz="2800" dirty="0"/>
              <a:t>  запах.</a:t>
            </a:r>
          </a:p>
          <a:p>
            <a:pPr marL="514350" indent="-514350">
              <a:buFont typeface="+mj-lt"/>
              <a:buAutoNum type="arabicParenR"/>
              <a:defRPr/>
            </a:pPr>
            <a:r>
              <a:rPr lang="ru-RU" sz="2800" dirty="0"/>
              <a:t>Не </a:t>
            </a:r>
            <a:r>
              <a:rPr lang="ru-RU" sz="2800" dirty="0" err="1"/>
              <a:t>розчиняється</a:t>
            </a:r>
            <a:r>
              <a:rPr lang="ru-RU" sz="2800" dirty="0"/>
              <a:t> у </a:t>
            </a:r>
            <a:r>
              <a:rPr lang="ru-RU" sz="2800" dirty="0" err="1"/>
              <a:t>воді</a:t>
            </a:r>
            <a:r>
              <a:rPr lang="ru-RU" sz="2800" dirty="0"/>
              <a:t>.</a:t>
            </a:r>
          </a:p>
          <a:p>
            <a:pPr marL="514350" indent="-514350">
              <a:buFont typeface="+mj-lt"/>
              <a:buAutoNum type="arabicParenR"/>
              <a:defRPr/>
            </a:pPr>
            <a:r>
              <a:rPr lang="ru-RU" sz="2800" dirty="0"/>
              <a:t>Не </a:t>
            </a:r>
            <a:r>
              <a:rPr lang="ru-RU" sz="2800" dirty="0" err="1"/>
              <a:t>має</a:t>
            </a:r>
            <a:r>
              <a:rPr lang="ru-RU" sz="2800" dirty="0"/>
              <a:t> </a:t>
            </a:r>
            <a:r>
              <a:rPr lang="ru-RU" sz="2800" dirty="0" err="1"/>
              <a:t>певної</a:t>
            </a:r>
            <a:r>
              <a:rPr lang="ru-RU" sz="2800" dirty="0"/>
              <a:t> </a:t>
            </a:r>
            <a:r>
              <a:rPr lang="ru-RU" sz="2800" dirty="0" err="1"/>
              <a:t>температури</a:t>
            </a:r>
            <a:r>
              <a:rPr lang="ru-RU" sz="2800" dirty="0"/>
              <a:t> </a:t>
            </a:r>
            <a:r>
              <a:rPr lang="ru-RU" sz="2800" dirty="0" err="1"/>
              <a:t>кипіння</a:t>
            </a:r>
            <a:r>
              <a:rPr lang="ru-RU" sz="2800" dirty="0"/>
              <a:t>.</a:t>
            </a:r>
          </a:p>
          <a:p>
            <a:pPr marL="514350" indent="-514350" algn="ctr">
              <a:buFont typeface="+mj-lt"/>
              <a:buAutoNum type="arabicParenR"/>
              <a:defRPr/>
            </a:pPr>
            <a:endParaRPr lang="ru-RU" sz="2800" dirty="0"/>
          </a:p>
          <a:p>
            <a:pPr marL="514350" indent="-514350">
              <a:buFont typeface="+mj-lt"/>
              <a:buAutoNum type="arabicParenR"/>
            </a:pPr>
            <a:endParaRPr lang="ru-RU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1736" y="285728"/>
            <a:ext cx="6400800" cy="1543055"/>
          </a:xfrm>
        </p:spPr>
        <p:txBody>
          <a:bodyPr/>
          <a:lstStyle/>
          <a:p>
            <a:pPr algn="ctr"/>
            <a:r>
              <a:rPr lang="ru-RU" dirty="0" err="1" smtClean="0"/>
              <a:t>Способи</a:t>
            </a:r>
            <a:r>
              <a:rPr lang="ru-RU" dirty="0" smtClean="0"/>
              <a:t> </a:t>
            </a:r>
            <a:r>
              <a:rPr lang="ru-RU" dirty="0" err="1" smtClean="0"/>
              <a:t>переробки</a:t>
            </a:r>
            <a:r>
              <a:rPr lang="ru-RU" dirty="0" smtClean="0"/>
              <a:t> </a:t>
            </a:r>
            <a:r>
              <a:rPr lang="ru-RU" dirty="0" err="1" smtClean="0"/>
              <a:t>нафти</a:t>
            </a:r>
            <a:endParaRPr lang="ru-RU" dirty="0"/>
          </a:p>
        </p:txBody>
      </p:sp>
      <p:sp>
        <p:nvSpPr>
          <p:cNvPr id="5" name="Стрелка вниз 4"/>
          <p:cNvSpPr/>
          <p:nvPr/>
        </p:nvSpPr>
        <p:spPr>
          <a:xfrm rot="19441017">
            <a:off x="7055707" y="1283471"/>
            <a:ext cx="295018" cy="933473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2643174" y="2285992"/>
            <a:ext cx="2071702" cy="1143008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tx1"/>
                </a:solidFill>
              </a:rPr>
              <a:t>Фізичні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6858016" y="2214554"/>
            <a:ext cx="2000264" cy="107157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tx1"/>
                </a:solidFill>
              </a:rPr>
              <a:t>Хімічні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Стрелка вниз 8"/>
          <p:cNvSpPr/>
          <p:nvPr/>
        </p:nvSpPr>
        <p:spPr>
          <a:xfrm rot="2202874">
            <a:off x="4099114" y="1367643"/>
            <a:ext cx="326642" cy="880086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3428992" y="3643314"/>
            <a:ext cx="285752" cy="928693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2571736" y="4786322"/>
            <a:ext cx="2000264" cy="107157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600" b="1" dirty="0" err="1">
                <a:solidFill>
                  <a:schemeClr val="tx1"/>
                </a:solidFill>
              </a:rPr>
              <a:t>Ректифікація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7500926" y="4286256"/>
            <a:ext cx="1643074" cy="857256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err="1" smtClean="0">
                <a:solidFill>
                  <a:schemeClr val="tx1"/>
                </a:solidFill>
              </a:rPr>
              <a:t>Крекінг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5357818" y="4643446"/>
            <a:ext cx="2143140" cy="857256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err="1" smtClean="0">
                <a:solidFill>
                  <a:schemeClr val="tx1"/>
                </a:solidFill>
              </a:rPr>
              <a:t>Ароматизація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4643438" y="3357562"/>
            <a:ext cx="2143140" cy="1143008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600" b="1" dirty="0" err="1">
                <a:solidFill>
                  <a:schemeClr val="tx1"/>
                </a:solidFill>
              </a:rPr>
              <a:t>Алкілірування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6" name="Стрелка вниз 15"/>
          <p:cNvSpPr/>
          <p:nvPr/>
        </p:nvSpPr>
        <p:spPr>
          <a:xfrm rot="1809413" flipH="1">
            <a:off x="6709628" y="3014494"/>
            <a:ext cx="219487" cy="605998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 rot="1141094">
            <a:off x="7131159" y="3369088"/>
            <a:ext cx="286128" cy="1285884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8215338" y="3286124"/>
            <a:ext cx="285752" cy="928693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357166"/>
            <a:ext cx="6929454" cy="2286000"/>
          </a:xfrm>
        </p:spPr>
        <p:txBody>
          <a:bodyPr>
            <a:normAutofit/>
          </a:bodyPr>
          <a:lstStyle/>
          <a:p>
            <a:pPr algn="ctr"/>
            <a:r>
              <a:rPr lang="ru-RU" dirty="0" err="1" smtClean="0"/>
              <a:t>ректифікація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928926" y="1142984"/>
            <a:ext cx="521497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000000"/>
                </a:solidFill>
              </a:rPr>
              <a:t>Пряма </a:t>
            </a:r>
            <a:r>
              <a:rPr lang="ru-RU" sz="2400" b="1" i="1" dirty="0" err="1" smtClean="0">
                <a:solidFill>
                  <a:srgbClr val="000000"/>
                </a:solidFill>
              </a:rPr>
              <a:t>фракційна</a:t>
            </a:r>
            <a:r>
              <a:rPr lang="ru-RU" sz="2400" b="1" i="1" dirty="0" smtClean="0">
                <a:solidFill>
                  <a:srgbClr val="000000"/>
                </a:solidFill>
              </a:rPr>
              <a:t> перегонка</a:t>
            </a:r>
          </a:p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357422" y="2143116"/>
            <a:ext cx="350046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09600" indent="-609600">
              <a:buFont typeface="+mj-lt"/>
              <a:buAutoNum type="arabicParenR"/>
              <a:defRPr/>
            </a:pPr>
            <a:r>
              <a:rPr lang="ru-RU" b="1" dirty="0" err="1"/>
              <a:t>Фракція</a:t>
            </a:r>
            <a:r>
              <a:rPr lang="ru-RU" dirty="0"/>
              <a:t> – </a:t>
            </a:r>
            <a:r>
              <a:rPr lang="ru-RU" dirty="0" err="1"/>
              <a:t>частина</a:t>
            </a:r>
            <a:r>
              <a:rPr lang="ru-RU" dirty="0"/>
              <a:t> </a:t>
            </a:r>
            <a:r>
              <a:rPr lang="ru-RU" dirty="0" err="1"/>
              <a:t>сипучого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шматкового</a:t>
            </a:r>
            <a:r>
              <a:rPr lang="ru-RU" dirty="0"/>
              <a:t> твердого </a:t>
            </a:r>
            <a:r>
              <a:rPr lang="ru-RU" dirty="0" err="1"/>
              <a:t>матеріалу</a:t>
            </a:r>
            <a:r>
              <a:rPr lang="ru-RU" dirty="0"/>
              <a:t> 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рідкої</a:t>
            </a:r>
            <a:r>
              <a:rPr lang="ru-RU" dirty="0"/>
              <a:t> </a:t>
            </a:r>
            <a:r>
              <a:rPr lang="ru-RU" dirty="0" err="1"/>
              <a:t>суміші</a:t>
            </a:r>
            <a:r>
              <a:rPr lang="ru-RU" dirty="0"/>
              <a:t>, </a:t>
            </a:r>
            <a:r>
              <a:rPr lang="ru-RU" dirty="0" err="1"/>
              <a:t>виділена</a:t>
            </a:r>
            <a:r>
              <a:rPr lang="ru-RU" dirty="0"/>
              <a:t> за </a:t>
            </a:r>
            <a:r>
              <a:rPr lang="ru-RU" dirty="0" err="1"/>
              <a:t>певною</a:t>
            </a:r>
            <a:r>
              <a:rPr lang="ru-RU" dirty="0"/>
              <a:t> </a:t>
            </a:r>
            <a:r>
              <a:rPr lang="ru-RU" dirty="0" err="1"/>
              <a:t>ознакою</a:t>
            </a:r>
            <a:r>
              <a:rPr lang="ru-RU" dirty="0"/>
              <a:t>.</a:t>
            </a:r>
          </a:p>
          <a:p>
            <a:pPr marL="609600" indent="-609600">
              <a:buFont typeface="+mj-lt"/>
              <a:buAutoNum type="arabicParenR"/>
              <a:defRPr/>
            </a:pPr>
            <a:r>
              <a:rPr lang="ru-RU" b="1" dirty="0" err="1"/>
              <a:t>Ректифікація</a:t>
            </a:r>
            <a:r>
              <a:rPr lang="ru-RU" dirty="0"/>
              <a:t> – </a:t>
            </a:r>
            <a:r>
              <a:rPr lang="ru-RU" dirty="0" err="1"/>
              <a:t>розділення</a:t>
            </a:r>
            <a:r>
              <a:rPr lang="ru-RU" dirty="0"/>
              <a:t> </a:t>
            </a:r>
            <a:r>
              <a:rPr lang="ru-RU" dirty="0" err="1"/>
              <a:t>багатокомпонентних</a:t>
            </a:r>
            <a:r>
              <a:rPr lang="ru-RU" dirty="0"/>
              <a:t> </a:t>
            </a:r>
            <a:r>
              <a:rPr lang="ru-RU" dirty="0" err="1"/>
              <a:t>рідких</a:t>
            </a:r>
            <a:r>
              <a:rPr lang="ru-RU" dirty="0"/>
              <a:t> </a:t>
            </a:r>
            <a:r>
              <a:rPr lang="ru-RU" dirty="0" err="1"/>
              <a:t>сумішей</a:t>
            </a:r>
            <a:r>
              <a:rPr lang="ru-RU" dirty="0"/>
              <a:t> на </a:t>
            </a:r>
            <a:r>
              <a:rPr lang="ru-RU" dirty="0" err="1"/>
              <a:t>окремі</a:t>
            </a:r>
            <a:r>
              <a:rPr lang="ru-RU" dirty="0"/>
              <a:t> </a:t>
            </a:r>
            <a:r>
              <a:rPr lang="ru-RU" dirty="0" err="1"/>
              <a:t>компоненти</a:t>
            </a:r>
            <a:r>
              <a:rPr lang="ru-RU" dirty="0"/>
              <a:t>.</a:t>
            </a:r>
          </a:p>
          <a:p>
            <a:pPr marL="609600" indent="-609600">
              <a:buFont typeface="+mj-lt"/>
              <a:buAutoNum type="arabicParenR"/>
              <a:defRPr/>
            </a:pPr>
            <a:r>
              <a:rPr lang="ru-RU" b="1" dirty="0"/>
              <a:t>Перегонка </a:t>
            </a:r>
            <a:r>
              <a:rPr lang="ru-RU" b="1" dirty="0" err="1"/>
              <a:t>нафти</a:t>
            </a:r>
            <a:r>
              <a:rPr lang="ru-RU" b="1" dirty="0"/>
              <a:t> </a:t>
            </a:r>
            <a:r>
              <a:rPr lang="ru-RU" dirty="0" err="1"/>
              <a:t>базується</a:t>
            </a:r>
            <a:r>
              <a:rPr lang="ru-RU" dirty="0"/>
              <a:t> на </a:t>
            </a:r>
            <a:r>
              <a:rPr lang="ru-RU" dirty="0" err="1"/>
              <a:t>різниці</a:t>
            </a:r>
            <a:r>
              <a:rPr lang="ru-RU" dirty="0"/>
              <a:t> температур </a:t>
            </a:r>
            <a:r>
              <a:rPr lang="ru-RU" dirty="0" err="1"/>
              <a:t>кипіння</a:t>
            </a:r>
            <a:r>
              <a:rPr lang="ru-RU" dirty="0"/>
              <a:t> </a:t>
            </a:r>
            <a:r>
              <a:rPr lang="ru-RU" dirty="0" err="1"/>
              <a:t>вуглеводнів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входять</a:t>
            </a:r>
            <a:r>
              <a:rPr lang="ru-RU" dirty="0"/>
              <a:t> до </a:t>
            </a:r>
            <a:r>
              <a:rPr lang="ru-RU" dirty="0" err="1"/>
              <a:t>її</a:t>
            </a:r>
            <a:r>
              <a:rPr lang="ru-RU" dirty="0"/>
              <a:t> складу.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29322" y="2786058"/>
            <a:ext cx="2886944" cy="27792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609600" indent="-609600"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defRPr/>
            </a:pPr>
            <a:r>
              <a:rPr lang="ru-RU" sz="2000" b="1" i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Фракції</a:t>
            </a:r>
            <a:r>
              <a:rPr lang="ru-RU" sz="20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  <a:defRPr/>
            </a:pPr>
            <a:r>
              <a:rPr lang="ru-RU" b="1" dirty="0" err="1"/>
              <a:t>Газова</a:t>
            </a:r>
            <a:r>
              <a:rPr lang="ru-RU" b="1" dirty="0"/>
              <a:t> 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  <a:defRPr/>
            </a:pPr>
            <a:r>
              <a:rPr lang="ru-RU" b="1" dirty="0"/>
              <a:t> Бензин 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  <a:defRPr/>
            </a:pPr>
            <a:r>
              <a:rPr lang="ru-RU" b="1" dirty="0" err="1"/>
              <a:t>Лігроїн</a:t>
            </a:r>
            <a:endParaRPr lang="ru-RU" b="1" dirty="0"/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  <a:defRPr/>
            </a:pPr>
            <a:r>
              <a:rPr lang="ru-RU" b="1" dirty="0"/>
              <a:t>Керосин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  <a:defRPr/>
            </a:pPr>
            <a:r>
              <a:rPr lang="ru-RU" b="1" dirty="0" err="1"/>
              <a:t>Дизельне</a:t>
            </a:r>
            <a:r>
              <a:rPr lang="ru-RU" b="1" dirty="0"/>
              <a:t> </a:t>
            </a:r>
            <a:r>
              <a:rPr lang="ru-RU" b="1" dirty="0" err="1"/>
              <a:t>паливо</a:t>
            </a:r>
            <a:endParaRPr lang="ru-RU" b="1" dirty="0"/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  <a:defRPr/>
            </a:pPr>
            <a:r>
              <a:rPr lang="ru-RU" b="1" dirty="0"/>
              <a:t>Мазут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defRPr/>
            </a:pPr>
            <a:r>
              <a:rPr lang="ru-RU" b="1" dirty="0" err="1"/>
              <a:t>Найцінніша</a:t>
            </a:r>
            <a:r>
              <a:rPr lang="ru-RU" b="1" dirty="0"/>
              <a:t> друга </a:t>
            </a:r>
            <a:r>
              <a:rPr lang="ru-RU" b="1" dirty="0" err="1"/>
              <a:t>фракція</a:t>
            </a:r>
            <a:endParaRPr lang="ru-RU" b="1" dirty="0"/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1736" y="428604"/>
            <a:ext cx="6400800" cy="1042989"/>
          </a:xfrm>
        </p:spPr>
        <p:txBody>
          <a:bodyPr/>
          <a:lstStyle/>
          <a:p>
            <a:pPr algn="ctr"/>
            <a:r>
              <a:rPr lang="ru-RU" dirty="0" err="1" smtClean="0"/>
              <a:t>крекінг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500298" y="1142984"/>
            <a:ext cx="64294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000000"/>
                </a:solidFill>
              </a:rPr>
              <a:t>Непряма </a:t>
            </a:r>
            <a:r>
              <a:rPr lang="ru-RU" sz="2400" b="1" i="1" dirty="0" err="1" smtClean="0">
                <a:solidFill>
                  <a:srgbClr val="000000"/>
                </a:solidFill>
              </a:rPr>
              <a:t>переробка</a:t>
            </a:r>
            <a:r>
              <a:rPr lang="ru-RU" sz="2400" b="1" i="1" dirty="0" smtClean="0">
                <a:solidFill>
                  <a:srgbClr val="000000"/>
                </a:solidFill>
              </a:rPr>
              <a:t> </a:t>
            </a:r>
            <a:r>
              <a:rPr lang="ru-RU" sz="2400" b="1" i="1" dirty="0" err="1" smtClean="0">
                <a:solidFill>
                  <a:srgbClr val="000000"/>
                </a:solidFill>
              </a:rPr>
              <a:t>нафти</a:t>
            </a:r>
            <a:r>
              <a:rPr lang="ru-RU" sz="2400" b="1" i="1" dirty="0" smtClean="0">
                <a:solidFill>
                  <a:srgbClr val="000000"/>
                </a:solidFill>
              </a:rPr>
              <a:t> - </a:t>
            </a:r>
            <a:r>
              <a:rPr lang="ru-RU" sz="2400" b="1" i="1" dirty="0" err="1" smtClean="0">
                <a:solidFill>
                  <a:srgbClr val="000000"/>
                </a:solidFill>
              </a:rPr>
              <a:t>процес</a:t>
            </a:r>
            <a:r>
              <a:rPr lang="ru-RU" sz="2400" b="1" i="1" dirty="0" smtClean="0">
                <a:solidFill>
                  <a:srgbClr val="000000"/>
                </a:solidFill>
              </a:rPr>
              <a:t> </a:t>
            </a:r>
            <a:r>
              <a:rPr lang="ru-RU" sz="2400" b="1" i="1" dirty="0" err="1" smtClean="0">
                <a:solidFill>
                  <a:srgbClr val="000000"/>
                </a:solidFill>
              </a:rPr>
              <a:t>розкладу</a:t>
            </a:r>
            <a:r>
              <a:rPr lang="ru-RU" sz="2400" b="1" i="1" dirty="0" smtClean="0">
                <a:solidFill>
                  <a:srgbClr val="000000"/>
                </a:solidFill>
              </a:rPr>
              <a:t> </a:t>
            </a:r>
            <a:r>
              <a:rPr lang="ru-RU" sz="2400" b="1" i="1" dirty="0" err="1" smtClean="0">
                <a:solidFill>
                  <a:srgbClr val="000000"/>
                </a:solidFill>
              </a:rPr>
              <a:t>нафтопродуктів</a:t>
            </a:r>
            <a:r>
              <a:rPr lang="ru-RU" sz="2400" b="1" i="1" dirty="0" smtClean="0">
                <a:solidFill>
                  <a:srgbClr val="000000"/>
                </a:solidFill>
              </a:rPr>
              <a:t> на </a:t>
            </a:r>
            <a:r>
              <a:rPr lang="ru-RU" sz="2400" b="1" i="1" dirty="0" err="1" smtClean="0">
                <a:solidFill>
                  <a:srgbClr val="000000"/>
                </a:solidFill>
              </a:rPr>
              <a:t>вуглеводні</a:t>
            </a:r>
            <a:r>
              <a:rPr lang="ru-RU" sz="2400" b="1" i="1" dirty="0" smtClean="0">
                <a:solidFill>
                  <a:srgbClr val="000000"/>
                </a:solidFill>
              </a:rPr>
              <a:t> </a:t>
            </a:r>
            <a:r>
              <a:rPr lang="ru-RU" sz="2400" b="1" i="1" dirty="0" err="1" smtClean="0">
                <a:solidFill>
                  <a:srgbClr val="000000"/>
                </a:solidFill>
              </a:rPr>
              <a:t>з</a:t>
            </a:r>
            <a:r>
              <a:rPr lang="ru-RU" sz="2400" b="1" i="1" dirty="0" smtClean="0">
                <a:solidFill>
                  <a:srgbClr val="000000"/>
                </a:solidFill>
              </a:rPr>
              <a:t> </a:t>
            </a:r>
            <a:r>
              <a:rPr lang="ru-RU" sz="2400" b="1" i="1" dirty="0" err="1" smtClean="0">
                <a:solidFill>
                  <a:srgbClr val="000000"/>
                </a:solidFill>
              </a:rPr>
              <a:t>меншим</a:t>
            </a:r>
            <a:r>
              <a:rPr lang="ru-RU" sz="2400" b="1" i="1" dirty="0" smtClean="0">
                <a:solidFill>
                  <a:srgbClr val="000000"/>
                </a:solidFill>
              </a:rPr>
              <a:t> числом </a:t>
            </a:r>
            <a:r>
              <a:rPr lang="ru-RU" sz="2400" b="1" i="1" dirty="0" err="1" smtClean="0">
                <a:solidFill>
                  <a:srgbClr val="000000"/>
                </a:solidFill>
              </a:rPr>
              <a:t>атомів</a:t>
            </a:r>
            <a:r>
              <a:rPr lang="ru-RU" sz="2400" b="1" i="1" dirty="0" smtClean="0">
                <a:solidFill>
                  <a:srgbClr val="000000"/>
                </a:solidFill>
              </a:rPr>
              <a:t> С.</a:t>
            </a:r>
          </a:p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285984" y="2500306"/>
            <a:ext cx="6572296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09600" indent="-609600" algn="ctr">
              <a:lnSpc>
                <a:spcPct val="90000"/>
              </a:lnSpc>
              <a:defRPr/>
            </a:pPr>
            <a:r>
              <a:rPr lang="uk-UA" sz="2800" b="1" dirty="0" smtClean="0"/>
              <a:t>Види крекінгу</a:t>
            </a:r>
            <a:endParaRPr lang="ru-RU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500298" y="3214686"/>
            <a:ext cx="285752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ru-RU" sz="2000" b="1" dirty="0" err="1" smtClean="0">
                <a:effectLst/>
              </a:rPr>
              <a:t>Термічний</a:t>
            </a:r>
            <a:r>
              <a:rPr lang="ru-RU" sz="2000" b="1" dirty="0" smtClean="0">
                <a:effectLst/>
              </a:rPr>
              <a:t>- </a:t>
            </a:r>
            <a:r>
              <a:rPr lang="ru-RU" sz="2000" dirty="0" err="1" smtClean="0">
                <a:effectLst/>
              </a:rPr>
              <a:t>розклад</a:t>
            </a:r>
            <a:r>
              <a:rPr lang="ru-RU" sz="2000" dirty="0" smtClean="0">
                <a:effectLst/>
              </a:rPr>
              <a:t> молекул </a:t>
            </a:r>
            <a:r>
              <a:rPr lang="ru-RU" sz="2000" dirty="0" err="1" smtClean="0">
                <a:effectLst/>
              </a:rPr>
              <a:t>вуглеводнів</a:t>
            </a:r>
            <a:r>
              <a:rPr lang="ru-RU" sz="2000" dirty="0" smtClean="0">
                <a:effectLst/>
              </a:rPr>
              <a:t> на </a:t>
            </a:r>
            <a:r>
              <a:rPr lang="ru-RU" sz="2000" dirty="0" err="1" smtClean="0">
                <a:effectLst/>
              </a:rPr>
              <a:t>алкани</a:t>
            </a:r>
            <a:r>
              <a:rPr lang="ru-RU" sz="2000" dirty="0" smtClean="0">
                <a:effectLst/>
              </a:rPr>
              <a:t> </a:t>
            </a:r>
            <a:r>
              <a:rPr lang="ru-RU" sz="2000" dirty="0" err="1" smtClean="0">
                <a:effectLst/>
              </a:rPr>
              <a:t>і</a:t>
            </a:r>
            <a:r>
              <a:rPr lang="ru-RU" sz="2000" dirty="0" smtClean="0">
                <a:effectLst/>
              </a:rPr>
              <a:t> </a:t>
            </a:r>
            <a:r>
              <a:rPr lang="ru-RU" sz="2000" dirty="0" err="1" smtClean="0">
                <a:effectLst/>
              </a:rPr>
              <a:t>алкени</a:t>
            </a:r>
            <a:r>
              <a:rPr lang="ru-RU" sz="2000" dirty="0" smtClean="0">
                <a:effectLst/>
              </a:rPr>
              <a:t> </a:t>
            </a:r>
            <a:r>
              <a:rPr lang="ru-RU" sz="2000" dirty="0" err="1" smtClean="0">
                <a:effectLst/>
              </a:rPr>
              <a:t>нормальної</a:t>
            </a:r>
            <a:r>
              <a:rPr lang="ru-RU" sz="2000" dirty="0" smtClean="0">
                <a:effectLst/>
              </a:rPr>
              <a:t> </a:t>
            </a:r>
            <a:r>
              <a:rPr lang="ru-RU" sz="2000" dirty="0" err="1" smtClean="0">
                <a:effectLst/>
              </a:rPr>
              <a:t>будови</a:t>
            </a:r>
            <a:r>
              <a:rPr lang="ru-RU" sz="2000" dirty="0" smtClean="0">
                <a:effectLst/>
              </a:rPr>
              <a:t>.</a:t>
            </a:r>
          </a:p>
          <a:p>
            <a:pPr>
              <a:lnSpc>
                <a:spcPct val="80000"/>
              </a:lnSpc>
            </a:pPr>
            <a:endParaRPr lang="ru-RU" sz="2000" dirty="0" smtClean="0">
              <a:effectLst/>
            </a:endParaRPr>
          </a:p>
          <a:p>
            <a:pPr>
              <a:lnSpc>
                <a:spcPct val="80000"/>
              </a:lnSpc>
            </a:pPr>
            <a:r>
              <a:rPr lang="ru-RU" sz="2000" b="1" u="sng" dirty="0" err="1" smtClean="0">
                <a:effectLst/>
              </a:rPr>
              <a:t>Умови</a:t>
            </a:r>
            <a:r>
              <a:rPr lang="ru-RU" sz="2000" b="1" dirty="0" smtClean="0">
                <a:effectLst/>
              </a:rPr>
              <a:t>: </a:t>
            </a:r>
            <a:r>
              <a:rPr lang="en-US" sz="2000" dirty="0" smtClean="0">
                <a:effectLst/>
              </a:rPr>
              <a:t>t</a:t>
            </a:r>
            <a:r>
              <a:rPr lang="ru-RU" sz="2000" dirty="0" smtClean="0">
                <a:effectLst/>
              </a:rPr>
              <a:t>=450-550</a:t>
            </a:r>
            <a:r>
              <a:rPr lang="ru-RU" sz="2000" baseline="30000" dirty="0" smtClean="0">
                <a:effectLst/>
              </a:rPr>
              <a:t>0</a:t>
            </a:r>
            <a:r>
              <a:rPr lang="ru-RU" sz="2000" dirty="0" smtClean="0">
                <a:effectLst/>
              </a:rPr>
              <a:t>С,                                      р=2-7 МПА</a:t>
            </a:r>
          </a:p>
          <a:p>
            <a:pPr>
              <a:lnSpc>
                <a:spcPct val="80000"/>
              </a:lnSpc>
            </a:pPr>
            <a:r>
              <a:rPr lang="ru-RU" sz="2000" dirty="0" smtClean="0">
                <a:effectLst/>
              </a:rPr>
              <a:t> </a:t>
            </a:r>
            <a:r>
              <a:rPr lang="ru-RU" sz="2000" dirty="0" err="1" smtClean="0">
                <a:effectLst/>
              </a:rPr>
              <a:t>Продукти</a:t>
            </a:r>
            <a:r>
              <a:rPr lang="ru-RU" sz="2000" dirty="0" smtClean="0">
                <a:effectLst/>
              </a:rPr>
              <a:t> </a:t>
            </a:r>
            <a:r>
              <a:rPr lang="ru-RU" sz="2000" dirty="0" err="1" smtClean="0">
                <a:effectLst/>
              </a:rPr>
              <a:t>крекінгу</a:t>
            </a:r>
            <a:r>
              <a:rPr lang="ru-RU" sz="2000" dirty="0" smtClean="0">
                <a:effectLst/>
              </a:rPr>
              <a:t> – </a:t>
            </a:r>
            <a:r>
              <a:rPr lang="ru-RU" sz="2000" dirty="0" err="1" smtClean="0">
                <a:effectLst/>
              </a:rPr>
              <a:t>сировина</a:t>
            </a:r>
            <a:r>
              <a:rPr lang="ru-RU" sz="2000" dirty="0" smtClean="0">
                <a:effectLst/>
              </a:rPr>
              <a:t> для </a:t>
            </a:r>
            <a:r>
              <a:rPr lang="ru-RU" sz="2000" dirty="0" err="1" smtClean="0">
                <a:effectLst/>
              </a:rPr>
              <a:t>одержання</a:t>
            </a:r>
            <a:r>
              <a:rPr lang="ru-RU" sz="2000" dirty="0" smtClean="0">
                <a:effectLst/>
              </a:rPr>
              <a:t> </a:t>
            </a:r>
            <a:r>
              <a:rPr lang="ru-RU" sz="2000" dirty="0" err="1" smtClean="0">
                <a:effectLst/>
              </a:rPr>
              <a:t>спиртів</a:t>
            </a:r>
            <a:r>
              <a:rPr lang="ru-RU" sz="2000" dirty="0" smtClean="0">
                <a:effectLst/>
              </a:rPr>
              <a:t>, </a:t>
            </a:r>
            <a:r>
              <a:rPr lang="ru-RU" sz="2000" dirty="0" err="1" smtClean="0">
                <a:effectLst/>
              </a:rPr>
              <a:t>карбонових</a:t>
            </a:r>
            <a:r>
              <a:rPr lang="ru-RU" sz="2000" dirty="0" smtClean="0">
                <a:effectLst/>
              </a:rPr>
              <a:t> кислот, ВМС</a:t>
            </a:r>
            <a:endParaRPr lang="ru-RU" sz="2000" dirty="0" smtClean="0">
              <a:effectLst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57752" y="3214686"/>
            <a:ext cx="3714744" cy="1083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3400" indent="-533400">
              <a:lnSpc>
                <a:spcPct val="80000"/>
              </a:lnSpc>
            </a:pPr>
            <a:r>
              <a:rPr lang="ru-RU" sz="2000" b="1" dirty="0" smtClean="0">
                <a:solidFill>
                  <a:srgbClr val="0000CC"/>
                </a:solidFill>
                <a:effectLst/>
              </a:rPr>
              <a:t>           </a:t>
            </a:r>
            <a:r>
              <a:rPr lang="ru-RU" sz="2000" b="1" dirty="0" err="1" smtClean="0">
                <a:effectLst/>
              </a:rPr>
              <a:t>Каталітичний</a:t>
            </a:r>
            <a:r>
              <a:rPr lang="ru-RU" sz="2000" b="1" dirty="0" smtClean="0">
                <a:effectLst/>
              </a:rPr>
              <a:t> –</a:t>
            </a:r>
            <a:r>
              <a:rPr lang="ru-RU" b="1" dirty="0" smtClean="0">
                <a:effectLst/>
              </a:rPr>
              <a:t>  </a:t>
            </a:r>
            <a:r>
              <a:rPr lang="ru-RU" sz="2000" dirty="0" err="1" smtClean="0">
                <a:effectLst/>
              </a:rPr>
              <a:t>розклад</a:t>
            </a:r>
            <a:r>
              <a:rPr lang="ru-RU" sz="2000" dirty="0" smtClean="0">
                <a:effectLst/>
              </a:rPr>
              <a:t> молекул </a:t>
            </a:r>
            <a:r>
              <a:rPr lang="ru-RU" sz="2000" dirty="0" err="1" smtClean="0">
                <a:effectLst/>
              </a:rPr>
              <a:t>вуглеводнів</a:t>
            </a:r>
            <a:r>
              <a:rPr lang="ru-RU" sz="2000" dirty="0" smtClean="0">
                <a:effectLst/>
              </a:rPr>
              <a:t> на </a:t>
            </a:r>
            <a:r>
              <a:rPr lang="ru-RU" sz="2000" dirty="0" err="1" smtClean="0">
                <a:effectLst/>
              </a:rPr>
              <a:t>алкани</a:t>
            </a:r>
            <a:r>
              <a:rPr lang="ru-RU" sz="2000" dirty="0" smtClean="0">
                <a:effectLst/>
              </a:rPr>
              <a:t> </a:t>
            </a:r>
            <a:r>
              <a:rPr lang="ru-RU" sz="2000" dirty="0" err="1" smtClean="0">
                <a:effectLst/>
              </a:rPr>
              <a:t>і</a:t>
            </a:r>
            <a:r>
              <a:rPr lang="ru-RU" sz="2000" dirty="0" smtClean="0">
                <a:effectLst/>
              </a:rPr>
              <a:t> </a:t>
            </a:r>
            <a:r>
              <a:rPr lang="ru-RU" sz="2000" dirty="0" err="1" smtClean="0">
                <a:effectLst/>
              </a:rPr>
              <a:t>алкени</a:t>
            </a:r>
            <a:r>
              <a:rPr lang="ru-RU" sz="2000" dirty="0" smtClean="0">
                <a:effectLst/>
              </a:rPr>
              <a:t> </a:t>
            </a:r>
            <a:r>
              <a:rPr lang="ru-RU" sz="2000" dirty="0" err="1" smtClean="0">
                <a:effectLst/>
              </a:rPr>
              <a:t>розгалудженої</a:t>
            </a:r>
            <a:r>
              <a:rPr lang="ru-RU" sz="2000" dirty="0" smtClean="0">
                <a:effectLst/>
              </a:rPr>
              <a:t> </a:t>
            </a:r>
            <a:r>
              <a:rPr lang="ru-RU" sz="2000" dirty="0" err="1" smtClean="0">
                <a:effectLst/>
              </a:rPr>
              <a:t>будови</a:t>
            </a:r>
            <a:r>
              <a:rPr lang="ru-RU" sz="2000" dirty="0" smtClean="0">
                <a:effectLst/>
              </a:rPr>
              <a:t>.</a:t>
            </a:r>
            <a:endParaRPr lang="ru-RU" sz="2000" dirty="0" smtClean="0">
              <a:effectLst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57752" y="4352699"/>
            <a:ext cx="3929090" cy="2505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3400" indent="-533400">
              <a:lnSpc>
                <a:spcPct val="80000"/>
              </a:lnSpc>
            </a:pPr>
            <a:r>
              <a:rPr lang="ru-RU" sz="2000" b="1" dirty="0" smtClean="0">
                <a:effectLst/>
              </a:rPr>
              <a:t>           </a:t>
            </a:r>
            <a:r>
              <a:rPr lang="ru-RU" sz="2000" b="1" u="sng" dirty="0" smtClean="0">
                <a:effectLst/>
              </a:rPr>
              <a:t> </a:t>
            </a:r>
            <a:r>
              <a:rPr lang="ru-RU" sz="2000" b="1" u="sng" dirty="0" err="1" smtClean="0">
                <a:effectLst/>
              </a:rPr>
              <a:t>Умови</a:t>
            </a:r>
            <a:r>
              <a:rPr lang="ru-RU" sz="2000" b="1" u="sng" dirty="0" smtClean="0">
                <a:effectLst/>
              </a:rPr>
              <a:t>: </a:t>
            </a:r>
            <a:r>
              <a:rPr lang="en-US" sz="2000" dirty="0" smtClean="0">
                <a:effectLst/>
              </a:rPr>
              <a:t>t</a:t>
            </a:r>
            <a:r>
              <a:rPr lang="ru-RU" sz="2000" dirty="0" smtClean="0">
                <a:effectLst/>
              </a:rPr>
              <a:t>=450-500</a:t>
            </a:r>
            <a:r>
              <a:rPr lang="ru-RU" sz="2000" baseline="30000" dirty="0" smtClean="0">
                <a:effectLst/>
              </a:rPr>
              <a:t>0</a:t>
            </a:r>
            <a:r>
              <a:rPr lang="ru-RU" sz="2000" dirty="0" smtClean="0">
                <a:effectLst/>
              </a:rPr>
              <a:t>С,                                      </a:t>
            </a:r>
            <a:r>
              <a:rPr lang="ru-RU" sz="2000" dirty="0" err="1" smtClean="0">
                <a:effectLst/>
              </a:rPr>
              <a:t>ка</a:t>
            </a:r>
            <a:r>
              <a:rPr lang="en-US" sz="2000" dirty="0" smtClean="0">
                <a:effectLst/>
              </a:rPr>
              <a:t>t</a:t>
            </a:r>
            <a:r>
              <a:rPr lang="ru-RU" sz="2000" dirty="0" smtClean="0">
                <a:effectLst/>
              </a:rPr>
              <a:t>. </a:t>
            </a:r>
            <a:r>
              <a:rPr lang="en-US" sz="2000" dirty="0" smtClean="0">
                <a:effectLst/>
              </a:rPr>
              <a:t>nAl</a:t>
            </a:r>
            <a:r>
              <a:rPr lang="en-US" sz="2000" baseline="-25000" dirty="0" smtClean="0">
                <a:effectLst/>
              </a:rPr>
              <a:t>2</a:t>
            </a:r>
            <a:r>
              <a:rPr lang="en-US" sz="2000" dirty="0" smtClean="0">
                <a:effectLst/>
              </a:rPr>
              <a:t>O</a:t>
            </a:r>
            <a:r>
              <a:rPr lang="en-US" sz="2000" baseline="-25000" dirty="0" smtClean="0">
                <a:effectLst/>
              </a:rPr>
              <a:t>3</a:t>
            </a:r>
            <a:r>
              <a:rPr lang="ru-RU" sz="2000" dirty="0" smtClean="0">
                <a:effectLst/>
              </a:rPr>
              <a:t>* </a:t>
            </a:r>
            <a:r>
              <a:rPr lang="en-US" sz="2000" dirty="0" smtClean="0">
                <a:effectLst/>
              </a:rPr>
              <a:t>mSiO</a:t>
            </a:r>
            <a:r>
              <a:rPr lang="en-US" sz="2000" baseline="-25000" dirty="0" smtClean="0">
                <a:effectLst/>
              </a:rPr>
              <a:t>2</a:t>
            </a:r>
          </a:p>
          <a:p>
            <a:pPr marL="533400" indent="-533400">
              <a:lnSpc>
                <a:spcPct val="80000"/>
              </a:lnSpc>
            </a:pPr>
            <a:r>
              <a:rPr lang="ru-RU" sz="2000" dirty="0" smtClean="0">
                <a:effectLst/>
              </a:rPr>
              <a:t>             </a:t>
            </a:r>
            <a:r>
              <a:rPr lang="ru-RU" sz="2000" dirty="0" err="1" smtClean="0">
                <a:effectLst/>
              </a:rPr>
              <a:t>Продукти</a:t>
            </a:r>
            <a:r>
              <a:rPr lang="ru-RU" sz="2000" dirty="0" smtClean="0">
                <a:effectLst/>
              </a:rPr>
              <a:t> </a:t>
            </a:r>
            <a:r>
              <a:rPr lang="ru-RU" sz="2000" dirty="0" err="1" smtClean="0">
                <a:effectLst/>
              </a:rPr>
              <a:t>крекінгу</a:t>
            </a:r>
            <a:r>
              <a:rPr lang="ru-RU" sz="2000" dirty="0" smtClean="0">
                <a:effectLst/>
              </a:rPr>
              <a:t> – </a:t>
            </a:r>
            <a:r>
              <a:rPr lang="ru-RU" sz="2000" dirty="0" err="1" smtClean="0">
                <a:effectLst/>
              </a:rPr>
              <a:t>вуглеводні</a:t>
            </a:r>
            <a:r>
              <a:rPr lang="ru-RU" sz="2000" dirty="0" smtClean="0">
                <a:effectLst/>
              </a:rPr>
              <a:t> </a:t>
            </a:r>
            <a:r>
              <a:rPr lang="ru-RU" sz="2000" dirty="0" err="1" smtClean="0">
                <a:effectLst/>
              </a:rPr>
              <a:t>розгалудженої</a:t>
            </a:r>
            <a:r>
              <a:rPr lang="ru-RU" sz="2000" dirty="0" smtClean="0">
                <a:effectLst/>
              </a:rPr>
              <a:t> </a:t>
            </a:r>
            <a:r>
              <a:rPr lang="ru-RU" sz="2000" dirty="0" err="1" smtClean="0">
                <a:effectLst/>
              </a:rPr>
              <a:t>будови</a:t>
            </a:r>
            <a:r>
              <a:rPr lang="ru-RU" sz="2000" dirty="0" smtClean="0">
                <a:effectLst/>
              </a:rPr>
              <a:t> (</a:t>
            </a:r>
            <a:r>
              <a:rPr lang="ru-RU" sz="2000" dirty="0" err="1" smtClean="0">
                <a:effectLst/>
              </a:rPr>
              <a:t>сировина</a:t>
            </a:r>
            <a:r>
              <a:rPr lang="ru-RU" sz="2000" dirty="0" smtClean="0">
                <a:effectLst/>
              </a:rPr>
              <a:t> для </a:t>
            </a:r>
            <a:r>
              <a:rPr lang="ru-RU" sz="2000" dirty="0" err="1" smtClean="0">
                <a:effectLst/>
              </a:rPr>
              <a:t>хімічної</a:t>
            </a:r>
            <a:r>
              <a:rPr lang="ru-RU" sz="2000" dirty="0" smtClean="0">
                <a:effectLst/>
              </a:rPr>
              <a:t> </a:t>
            </a:r>
            <a:r>
              <a:rPr lang="ru-RU" sz="2000" dirty="0" err="1" smtClean="0">
                <a:effectLst/>
              </a:rPr>
              <a:t>промисловості</a:t>
            </a:r>
            <a:r>
              <a:rPr lang="ru-RU" sz="2000" dirty="0" smtClean="0">
                <a:effectLst/>
              </a:rPr>
              <a:t>).</a:t>
            </a:r>
          </a:p>
          <a:p>
            <a:pPr marL="533400" indent="-533400">
              <a:lnSpc>
                <a:spcPct val="80000"/>
              </a:lnSpc>
            </a:pPr>
            <a:r>
              <a:rPr lang="ru-RU" sz="2000" dirty="0" smtClean="0">
                <a:effectLst/>
              </a:rPr>
              <a:t>             Бензин </a:t>
            </a:r>
            <a:r>
              <a:rPr lang="ru-RU" sz="2000" dirty="0" err="1" smtClean="0">
                <a:effectLst/>
              </a:rPr>
              <a:t>має</a:t>
            </a:r>
            <a:r>
              <a:rPr lang="ru-RU" sz="2000" dirty="0" smtClean="0">
                <a:effectLst/>
              </a:rPr>
              <a:t> </a:t>
            </a:r>
            <a:r>
              <a:rPr lang="ru-RU" sz="2000" dirty="0" err="1" smtClean="0">
                <a:effectLst/>
              </a:rPr>
              <a:t>високу</a:t>
            </a:r>
            <a:r>
              <a:rPr lang="ru-RU" sz="2000" dirty="0" smtClean="0">
                <a:effectLst/>
              </a:rPr>
              <a:t> </a:t>
            </a:r>
            <a:r>
              <a:rPr lang="ru-RU" sz="2000" dirty="0" err="1" smtClean="0">
                <a:effectLst/>
              </a:rPr>
              <a:t>якість</a:t>
            </a:r>
            <a:r>
              <a:rPr lang="ru-RU" sz="2000" dirty="0" smtClean="0">
                <a:effectLst/>
              </a:rPr>
              <a:t> – </a:t>
            </a:r>
            <a:r>
              <a:rPr lang="ru-RU" sz="2000" dirty="0" err="1" smtClean="0">
                <a:effectLst/>
              </a:rPr>
              <a:t>з</a:t>
            </a:r>
            <a:r>
              <a:rPr lang="ru-RU" sz="2000" dirty="0" smtClean="0">
                <a:effectLst/>
              </a:rPr>
              <a:t> великим </a:t>
            </a:r>
            <a:r>
              <a:rPr lang="ru-RU" sz="2000" dirty="0" err="1" smtClean="0">
                <a:effectLst/>
              </a:rPr>
              <a:t>октановим</a:t>
            </a:r>
            <a:r>
              <a:rPr lang="ru-RU" sz="2000" dirty="0" smtClean="0">
                <a:effectLst/>
              </a:rPr>
              <a:t> числом </a:t>
            </a:r>
            <a:r>
              <a:rPr lang="ru-RU" sz="2000" dirty="0" err="1" smtClean="0">
                <a:effectLst/>
              </a:rPr>
              <a:t>і</a:t>
            </a:r>
            <a:r>
              <a:rPr lang="ru-RU" sz="2000" dirty="0" smtClean="0">
                <a:effectLst/>
              </a:rPr>
              <a:t> </a:t>
            </a:r>
            <a:r>
              <a:rPr lang="ru-RU" sz="2000" dirty="0" err="1" smtClean="0">
                <a:effectLst/>
              </a:rPr>
              <a:t>детонаційною</a:t>
            </a:r>
            <a:r>
              <a:rPr lang="ru-RU" sz="2000" dirty="0" smtClean="0">
                <a:effectLst/>
              </a:rPr>
              <a:t> </a:t>
            </a:r>
            <a:r>
              <a:rPr lang="ru-RU" sz="2000" dirty="0" err="1" smtClean="0">
                <a:effectLst/>
              </a:rPr>
              <a:t>стійкістю</a:t>
            </a:r>
            <a:r>
              <a:rPr lang="ru-RU" sz="2000" dirty="0" smtClean="0">
                <a:effectLst/>
              </a:rPr>
              <a:t>.</a:t>
            </a:r>
          </a:p>
          <a:p>
            <a:pPr marL="533400" indent="-533400">
              <a:lnSpc>
                <a:spcPct val="80000"/>
              </a:lnSpc>
            </a:pPr>
            <a:endParaRPr lang="ru-RU" sz="1600" dirty="0" smtClean="0">
              <a:effectLst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Другая 3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000000"/>
      </a:accent3>
      <a:accent4>
        <a:srgbClr val="00ADDC"/>
      </a:accent4>
      <a:accent5>
        <a:srgbClr val="738AC8"/>
      </a:accent5>
      <a:accent6>
        <a:srgbClr val="1AB39F"/>
      </a:accent6>
      <a:hlink>
        <a:srgbClr val="000000"/>
      </a:hlink>
      <a:folHlink>
        <a:srgbClr val="5F7791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132</TotalTime>
  <Words>620</Words>
  <Application>Microsoft Office PowerPoint</Application>
  <PresentationFormat>Экран (4:3)</PresentationFormat>
  <Paragraphs>108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Солнцестояние</vt:lpstr>
      <vt:lpstr>«ПРИРОДНІ  ДЖЕРЕЛА ВУГЛЕВОДНІВ ТА ЇХ ПЕРЕРОБКА»</vt:lpstr>
      <vt:lpstr>Найважливіші джерела вуглеводнів</vt:lpstr>
      <vt:lpstr>Суміш газоподібних вуглеводнів різного походження, що заповнюють пустоти земної кори </vt:lpstr>
      <vt:lpstr>Супутний нафтовий газ</vt:lpstr>
      <vt:lpstr>Нафта</vt:lpstr>
      <vt:lpstr>Фізичні властивості нафти </vt:lpstr>
      <vt:lpstr>Способи переробки нафти</vt:lpstr>
      <vt:lpstr>ректифікація</vt:lpstr>
      <vt:lpstr>крекінг</vt:lpstr>
      <vt:lpstr>Ароматизація</vt:lpstr>
      <vt:lpstr>Алкілірування </vt:lpstr>
      <vt:lpstr>Кам’яне вугілля</vt:lpstr>
      <vt:lpstr>Продукти коксування</vt:lpstr>
      <vt:lpstr>Цікаво</vt:lpstr>
      <vt:lpstr>Висновки про найважливіші аспекти охорони навколишнього середовища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«ПРИРОДНІ  ДЖЕРЕЛА ВУГЛЕВОДНІВ ТА ЇХ ПЕРЕРОБКА»</dc:title>
  <dc:creator>Полина</dc:creator>
  <cp:lastModifiedBy>Полина</cp:lastModifiedBy>
  <cp:revision>15</cp:revision>
  <dcterms:created xsi:type="dcterms:W3CDTF">2013-12-08T17:10:25Z</dcterms:created>
  <dcterms:modified xsi:type="dcterms:W3CDTF">2013-12-08T19:22:37Z</dcterms:modified>
</cp:coreProperties>
</file>