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5BC063-D03C-4735-8C17-71644E967260}" type="datetimeFigureOut">
              <a:rPr lang="uk-UA" smtClean="0"/>
              <a:t>31.03.2014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E11DA6-B182-4421-A7DD-ED5F08A9EE74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2%D0%B8%D0%BF%D1%80%D0%BE%D0%BC%D1%96%D0%BD%D1%8E%D0%B2%D0%B0%D0%BD%D0%BD%D1%8F" TargetMode="External"/><Relationship Id="rId2" Type="http://schemas.openxmlformats.org/officeDocument/2006/relationships/hyperlink" Target="http://znaimo.com.ua/%D0%9F%D0%BE%D0%B3%D0%BB%D0%B8%D0%BD%D0%B0%D0%BD%D0%BD%D1%8F_%D0%B2%D0%B8%D0%BF%D1%80%D0%BE%D0%BC%D1%96%D0%BD%D1%8E%D0%B2%D0%B0%D0%BD%D0%BD%D1%8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znaimo.com.ua/%D0%A1%D0%B2%D1%96%D1%82%D0%BB%D0%B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149080"/>
            <a:ext cx="8229600" cy="1180728"/>
          </a:xfrm>
        </p:spPr>
        <p:txBody>
          <a:bodyPr/>
          <a:lstStyle/>
          <a:p>
            <a:r>
              <a:rPr lang="uk-UA" dirty="0" smtClean="0"/>
              <a:t>Туманності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494900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40064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99"/>
                </a:solidFill>
              </a:rPr>
              <a:t>Існують різноманітні способи позначень туманностей. Найбільш знайомий спосіб – присвоєння назви, яка вказує на </a:t>
            </a:r>
            <a:r>
              <a:rPr lang="uk-UA" sz="3200" dirty="0" err="1" smtClean="0">
                <a:solidFill>
                  <a:srgbClr val="FFFF99"/>
                </a:solidFill>
              </a:rPr>
              <a:t>сузір</a:t>
            </a:r>
            <a:r>
              <a:rPr lang="en-US" sz="3200" dirty="0" smtClean="0">
                <a:solidFill>
                  <a:srgbClr val="FFFF99"/>
                </a:solidFill>
              </a:rPr>
              <a:t>`</a:t>
            </a:r>
            <a:r>
              <a:rPr lang="uk-UA" sz="3200" dirty="0" smtClean="0">
                <a:solidFill>
                  <a:srgbClr val="FFFF99"/>
                </a:solidFill>
              </a:rPr>
              <a:t>я, в якому туманність знаходиться. Існує й інший спосіб позначення за зоряними скупченнями буквою і цифрою з нею.</a:t>
            </a:r>
            <a:endParaRPr lang="uk-UA" sz="3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Наша галактика має дуже добре виражену спіральну структуру. Спіральні рукава, утворені газом, пилом та молодими </a:t>
            </a:r>
            <a:r>
              <a:rPr lang="uk-UA" sz="2400" dirty="0" err="1" smtClean="0"/>
              <a:t>зарями</a:t>
            </a:r>
            <a:r>
              <a:rPr lang="uk-UA" sz="2400" dirty="0" smtClean="0"/>
              <a:t> лежать у площині диска Галактики. В рукавах і в наш час відбувається процес </a:t>
            </a:r>
            <a:r>
              <a:rPr lang="uk-UA" sz="2400" dirty="0" err="1" smtClean="0"/>
              <a:t>зореутворення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650421" cy="4176464"/>
          </a:xfrm>
        </p:spPr>
      </p:pic>
    </p:spTree>
    <p:extLst>
      <p:ext uri="{BB962C8B-B14F-4D97-AF65-F5344CB8AC3E}">
        <p14:creationId xmlns:p14="http://schemas.microsoft.com/office/powerpoint/2010/main" val="4570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Туманність Лагуна</a:t>
            </a:r>
            <a:endParaRPr lang="uk-UA" sz="24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 b="10534"/>
          <a:stretch>
            <a:fillRect/>
          </a:stretch>
        </p:blipFill>
        <p:spPr>
          <a:xfrm>
            <a:off x="1331640" y="1772816"/>
            <a:ext cx="6598214" cy="476537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err="1" smtClean="0">
                <a:solidFill>
                  <a:srgbClr val="FFFF99"/>
                </a:solidFill>
              </a:rPr>
              <a:t>Крабоподібна</a:t>
            </a:r>
            <a:endParaRPr lang="uk-UA" sz="2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0" b="20140"/>
          <a:stretch>
            <a:fillRect/>
          </a:stretch>
        </p:blipFill>
        <p:spPr>
          <a:xfrm>
            <a:off x="1115616" y="1628800"/>
            <a:ext cx="6936098" cy="50094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08720"/>
            <a:ext cx="5486400" cy="788419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FF99"/>
                </a:solidFill>
              </a:rPr>
              <a:t>Туманність Орла</a:t>
            </a:r>
            <a:endParaRPr lang="uk-UA" sz="28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r="2732"/>
          <a:stretch>
            <a:fillRect/>
          </a:stretch>
        </p:blipFill>
        <p:spPr>
          <a:xfrm>
            <a:off x="3203575" y="1341438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2527176" cy="262225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FF99"/>
                </a:solidFill>
              </a:rPr>
              <a:t>Туманність Киля</a:t>
            </a:r>
            <a:endParaRPr lang="uk-UA" sz="28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489654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FFFF99"/>
                </a:solidFill>
              </a:rPr>
              <a:t>Х</a:t>
            </a:r>
            <a:r>
              <a:rPr lang="uk-UA" sz="1800" dirty="0" smtClean="0">
                <a:solidFill>
                  <a:srgbClr val="FFFF99"/>
                </a:solidFill>
              </a:rPr>
              <a:t>мари газу, які не обертаються, </a:t>
            </a:r>
            <a:r>
              <a:rPr lang="uk-UA" sz="1800" dirty="0">
                <a:solidFill>
                  <a:srgbClr val="FFFF99"/>
                </a:solidFill>
              </a:rPr>
              <a:t>породили еліптичні галактики. Неправильні галактики також утворилися з хмар газу, що володіли запасом обертання, але не мали згущувань в центрі. </a:t>
            </a:r>
            <a:br>
              <a:rPr lang="uk-UA" sz="1800" dirty="0">
                <a:solidFill>
                  <a:srgbClr val="FFFF99"/>
                </a:solidFill>
              </a:rPr>
            </a:br>
            <a:r>
              <a:rPr lang="uk-UA" sz="1800" dirty="0">
                <a:solidFill>
                  <a:srgbClr val="FFFF99"/>
                </a:solidFill>
              </a:rPr>
              <a:t/>
            </a:r>
            <a:br>
              <a:rPr lang="uk-UA" sz="1800" dirty="0">
                <a:solidFill>
                  <a:srgbClr val="FFFF99"/>
                </a:solidFill>
              </a:rPr>
            </a:br>
            <a:r>
              <a:rPr lang="uk-UA" sz="1800" dirty="0">
                <a:solidFill>
                  <a:srgbClr val="FFFF99"/>
                </a:solidFill>
              </a:rPr>
              <a:t>У центрах декількох десятків галактик виявлені надмасивні чорні діри. Їх маси перевищують мільйон мас Сонця. </a:t>
            </a:r>
            <a:r>
              <a:rPr lang="uk-UA" sz="1800" dirty="0" smtClean="0">
                <a:solidFill>
                  <a:srgbClr val="FFFF99"/>
                </a:solidFill>
              </a:rPr>
              <a:t/>
            </a:r>
            <a:br>
              <a:rPr lang="uk-UA" sz="1800" dirty="0" smtClean="0">
                <a:solidFill>
                  <a:srgbClr val="FFFF99"/>
                </a:solidFill>
              </a:rPr>
            </a:br>
            <a:r>
              <a:rPr lang="uk-UA" sz="1800" dirty="0">
                <a:solidFill>
                  <a:srgbClr val="FFFF99"/>
                </a:solidFill>
              </a:rPr>
              <a:t/>
            </a:r>
            <a:br>
              <a:rPr lang="uk-UA" sz="1800" dirty="0">
                <a:solidFill>
                  <a:srgbClr val="FFFF99"/>
                </a:solidFill>
              </a:rPr>
            </a:br>
            <a:r>
              <a:rPr lang="uk-UA" sz="1800" dirty="0">
                <a:solidFill>
                  <a:srgbClr val="FFFF99"/>
                </a:solidFill>
              </a:rPr>
              <a:t>За допомогою найбільших у світі телескопів зареєстровані багато і багато мільярдів галактик. Близько 90% від загального числа галактик об'єднані в скупчення. </a:t>
            </a:r>
            <a:r>
              <a:rPr lang="uk-UA" sz="1800" dirty="0" smtClean="0">
                <a:solidFill>
                  <a:srgbClr val="FFFF99"/>
                </a:solidFill>
              </a:rPr>
              <a:t/>
            </a:r>
            <a:br>
              <a:rPr lang="uk-UA" sz="1800" dirty="0" smtClean="0">
                <a:solidFill>
                  <a:srgbClr val="FFFF99"/>
                </a:solidFill>
              </a:rPr>
            </a:br>
            <a:r>
              <a:rPr lang="uk-UA" sz="1800" dirty="0">
                <a:solidFill>
                  <a:srgbClr val="FFFF99"/>
                </a:solidFill>
              </a:rPr>
              <a:t/>
            </a:r>
            <a:br>
              <a:rPr lang="uk-UA" sz="1800" dirty="0">
                <a:solidFill>
                  <a:srgbClr val="FFFF99"/>
                </a:solidFill>
              </a:rPr>
            </a:br>
            <a:r>
              <a:rPr lang="uk-UA" sz="1800" dirty="0" smtClean="0">
                <a:solidFill>
                  <a:srgbClr val="FFFF99"/>
                </a:solidFill>
              </a:rPr>
              <a:t>Форми </a:t>
            </a:r>
            <a:r>
              <a:rPr lang="uk-UA" sz="1800" dirty="0">
                <a:solidFill>
                  <a:srgbClr val="FFFF99"/>
                </a:solidFill>
              </a:rPr>
              <a:t>і розміри галактик дуже різноманітні, проте можна виділити кілька основних їх морфологічних типів: еліптичні, спіральні, </a:t>
            </a:r>
            <a:r>
              <a:rPr lang="uk-UA" sz="1800" dirty="0" smtClean="0">
                <a:solidFill>
                  <a:srgbClr val="FFFF99"/>
                </a:solidFill>
              </a:rPr>
              <a:t>лінзоподібні, </a:t>
            </a:r>
            <a:r>
              <a:rPr lang="uk-UA" sz="1800" dirty="0">
                <a:solidFill>
                  <a:srgbClr val="FFFF99"/>
                </a:solidFill>
              </a:rPr>
              <a:t>неправильні і карликові.</a:t>
            </a:r>
          </a:p>
        </p:txBody>
      </p:sp>
    </p:spTree>
    <p:extLst>
      <p:ext uri="{BB962C8B-B14F-4D97-AF65-F5344CB8AC3E}">
        <p14:creationId xmlns:p14="http://schemas.microsoft.com/office/powerpoint/2010/main" val="42049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84576"/>
          </a:xfrm>
        </p:spPr>
        <p:txBody>
          <a:bodyPr>
            <a:normAutofit/>
          </a:bodyPr>
          <a:lstStyle/>
          <a:p>
            <a:r>
              <a:rPr lang="uk-UA" dirty="0"/>
              <a:t>Туманності - це небесні об'єкти, які на відміну від зірок виглядають як плями. Найбільш яскраві з них видно неозброєним </a:t>
            </a:r>
            <a:r>
              <a:rPr lang="uk-UA" dirty="0" smtClean="0"/>
              <a:t>оком.</a:t>
            </a:r>
            <a:r>
              <a:rPr lang="ru-RU" dirty="0"/>
              <a:t> </a:t>
            </a:r>
            <a:r>
              <a:rPr lang="ru-RU" dirty="0" err="1"/>
              <a:t>Далекі</a:t>
            </a:r>
            <a:r>
              <a:rPr lang="ru-RU" dirty="0"/>
              <a:t> </a:t>
            </a:r>
            <a:r>
              <a:rPr lang="ru-RU" dirty="0" err="1"/>
              <a:t>туманні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- </a:t>
            </a:r>
            <a:r>
              <a:rPr lang="ru-RU" dirty="0" err="1"/>
              <a:t>туманності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помічені</a:t>
            </a:r>
            <a:r>
              <a:rPr lang="ru-RU" dirty="0"/>
              <a:t> астрономами </a:t>
            </a:r>
            <a:r>
              <a:rPr lang="ru-RU" dirty="0" err="1"/>
              <a:t>ще</a:t>
            </a:r>
            <a:r>
              <a:rPr lang="ru-RU" dirty="0"/>
              <a:t> в XVII </a:t>
            </a:r>
            <a:r>
              <a:rPr lang="ru-RU" dirty="0" err="1"/>
              <a:t>столітті</a:t>
            </a:r>
            <a:r>
              <a:rPr lang="ru-RU" dirty="0" smtClean="0"/>
              <a:t>.</a:t>
            </a:r>
            <a:r>
              <a:rPr lang="ru-RU" dirty="0"/>
              <a:t>  </a:t>
            </a:r>
            <a:r>
              <a:rPr lang="ru-RU" dirty="0" err="1"/>
              <a:t>Французький</a:t>
            </a:r>
            <a:r>
              <a:rPr lang="ru-RU" dirty="0"/>
              <a:t> астроном Ш. </a:t>
            </a:r>
            <a:r>
              <a:rPr lang="ru-RU" dirty="0" smtClean="0"/>
              <a:t>Мессе, </a:t>
            </a:r>
            <a:r>
              <a:rPr lang="ru-RU" dirty="0" err="1"/>
              <a:t>склав</a:t>
            </a:r>
            <a:r>
              <a:rPr lang="ru-RU" dirty="0"/>
              <a:t> перший список туманностей,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містив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100 </a:t>
            </a:r>
            <a:r>
              <a:rPr lang="ru-RU" dirty="0" err="1"/>
              <a:t>об'єктів</a:t>
            </a:r>
            <a:r>
              <a:rPr lang="ru-RU" dirty="0"/>
              <a:t>, але </a:t>
            </a:r>
            <a:r>
              <a:rPr lang="ru-RU" dirty="0" err="1"/>
              <a:t>лише</a:t>
            </a:r>
            <a:r>
              <a:rPr lang="ru-RU" dirty="0"/>
              <a:t> в 20 -- x роках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туманності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гігантські</a:t>
            </a:r>
            <a:r>
              <a:rPr lang="ru-RU" dirty="0"/>
              <a:t> </a:t>
            </a:r>
            <a:r>
              <a:rPr lang="ru-RU" dirty="0" err="1"/>
              <a:t>зоряні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 </a:t>
            </a:r>
            <a:br>
              <a:rPr lang="ru-RU" dirty="0"/>
            </a:br>
            <a:r>
              <a:rPr lang="ru-RU" dirty="0" err="1"/>
              <a:t>знаходяться</a:t>
            </a:r>
            <a:r>
              <a:rPr lang="ru-RU" dirty="0"/>
              <a:t> далеко за межами </a:t>
            </a:r>
            <a:r>
              <a:rPr lang="ru-RU" dirty="0" err="1"/>
              <a:t>нашої</a:t>
            </a:r>
            <a:r>
              <a:rPr lang="ru-RU" dirty="0"/>
              <a:t> Галактики - </a:t>
            </a:r>
            <a:r>
              <a:rPr lang="ru-RU" dirty="0" err="1"/>
              <a:t>Чумацького</a:t>
            </a:r>
            <a:r>
              <a:rPr lang="ru-RU" dirty="0"/>
              <a:t> </a:t>
            </a:r>
            <a:r>
              <a:rPr lang="ru-RU" dirty="0" smtClean="0"/>
              <a:t>Шляху.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12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75848" cy="1152128"/>
          </a:xfrm>
        </p:spPr>
        <p:txBody>
          <a:bodyPr/>
          <a:lstStyle/>
          <a:p>
            <a:r>
              <a:rPr lang="uk-UA" dirty="0" smtClean="0"/>
              <a:t>Галактична туманність – внутрішньо галактична хмара розріджених газів і пилу.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r="6731"/>
          <a:stretch>
            <a:fillRect/>
          </a:stretch>
        </p:blipFill>
        <p:spPr>
          <a:xfrm>
            <a:off x="1115616" y="1556792"/>
            <a:ext cx="6963793" cy="5029406"/>
          </a:xfrm>
        </p:spPr>
      </p:pic>
    </p:spTree>
    <p:extLst>
      <p:ext uri="{BB962C8B-B14F-4D97-AF65-F5344CB8AC3E}">
        <p14:creationId xmlns:p14="http://schemas.microsoft.com/office/powerpoint/2010/main" val="36390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332656"/>
            <a:ext cx="3008313" cy="576064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Дифузійні туманності – величезні за розміром, досить щільної, неправильної форми.</a:t>
            </a:r>
            <a:endParaRPr lang="uk-UA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3097611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uk-UA" sz="2000" i="1" dirty="0">
                <a:effectLst/>
              </a:rPr>
              <a:t>Первинна ознака, що використовується при класифікації туманностей </a:t>
            </a:r>
            <a:r>
              <a:rPr lang="uk-UA" sz="2000" i="1" dirty="0" err="1">
                <a:effectLst/>
              </a:rPr>
              <a:t>- </a:t>
            </a:r>
            <a:r>
              <a:rPr lang="uk-UA" sz="2000" i="1" dirty="0" err="1">
                <a:effectLst/>
                <a:hlinkClick r:id="rId2" tooltip="Поглинання випромінювання"/>
              </a:rPr>
              <a:t>поглинання</a:t>
            </a:r>
            <a:r>
              <a:rPr lang="uk-UA" sz="2000" i="1" dirty="0" err="1">
                <a:effectLst/>
              </a:rPr>
              <a:t> або </a:t>
            </a:r>
            <a:r>
              <a:rPr lang="uk-UA" sz="2000" i="1" dirty="0" err="1">
                <a:effectLst/>
                <a:hlinkClick r:id="rId3" tooltip="Випромінювання"/>
              </a:rPr>
              <a:t>випромінювання</a:t>
            </a:r>
            <a:r>
              <a:rPr lang="uk-UA" sz="2000" i="1" dirty="0" err="1">
                <a:effectLst/>
              </a:rPr>
              <a:t> </a:t>
            </a:r>
            <a:r>
              <a:rPr lang="uk-UA" sz="2000" i="1" dirty="0" err="1" smtClean="0">
                <a:effectLst/>
              </a:rPr>
              <a:t>ними</a:t>
            </a:r>
            <a:r>
              <a:rPr lang="uk-UA" sz="2000" i="1" dirty="0" err="1">
                <a:effectLst/>
              </a:rPr>
              <a:t> </a:t>
            </a:r>
            <a:r>
              <a:rPr lang="uk-UA" sz="2000" i="1" dirty="0" err="1">
                <a:effectLst/>
                <a:hlinkClick r:id="rId4" tooltip="Світло"/>
              </a:rPr>
              <a:t>світ</a:t>
            </a:r>
            <a:r>
              <a:rPr lang="uk-UA" sz="2000" i="1" dirty="0">
                <a:effectLst/>
                <a:hlinkClick r:id="rId4" tooltip="Світло"/>
              </a:rPr>
              <a:t>ла</a:t>
            </a:r>
            <a:r>
              <a:rPr lang="uk-UA" sz="2000" i="1" dirty="0">
                <a:effectLst/>
              </a:rPr>
              <a:t>, тобто за цим критерієм туманності діляться на темні і світлі</a:t>
            </a:r>
            <a:r>
              <a:rPr lang="uk-UA" sz="1600" b="0" dirty="0">
                <a:effectLst/>
              </a:rPr>
              <a:t>.</a:t>
            </a:r>
            <a:endParaRPr lang="uk-UA" sz="1600" dirty="0"/>
          </a:p>
        </p:txBody>
      </p:sp>
      <p:sp>
        <p:nvSpPr>
          <p:cNvPr id="20" name="Объект 19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Темні</a:t>
            </a:r>
            <a:r>
              <a:rPr lang="uk-UA" dirty="0" smtClean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поглинанню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розташованих</a:t>
            </a:r>
            <a:r>
              <a:rPr lang="ru-RU" dirty="0"/>
              <a:t> за ними </a:t>
            </a:r>
            <a:r>
              <a:rPr lang="ru-RU" dirty="0" err="1" smtClean="0"/>
              <a:t>джерел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Світлі</a:t>
            </a:r>
            <a:r>
              <a:rPr lang="uk-UA" dirty="0" smtClean="0"/>
              <a:t> - </a:t>
            </a:r>
            <a:r>
              <a:rPr lang="uk-UA" dirty="0"/>
              <a:t>завдяки власному випромінюванню або відображенню </a:t>
            </a:r>
            <a:r>
              <a:rPr lang="uk-UA" dirty="0" smtClean="0"/>
              <a:t>світла </a:t>
            </a:r>
            <a:r>
              <a:rPr lang="uk-UA" dirty="0"/>
              <a:t>розташованих поруч зірок.</a:t>
            </a:r>
          </a:p>
        </p:txBody>
      </p:sp>
    </p:spTree>
    <p:extLst>
      <p:ext uri="{BB962C8B-B14F-4D97-AF65-F5344CB8AC3E}">
        <p14:creationId xmlns:p14="http://schemas.microsoft.com/office/powerpoint/2010/main" val="24929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Світлі – якщо поблизу туманності є достатньо яскрава зоря, то туманність відбиває її світло.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84263"/>
            <a:ext cx="6865838" cy="43561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40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20888"/>
            <a:ext cx="3096344" cy="2232248"/>
          </a:xfrm>
        </p:spPr>
        <p:txBody>
          <a:bodyPr>
            <a:normAutofit/>
          </a:bodyPr>
          <a:lstStyle/>
          <a:p>
            <a:r>
              <a:rPr lang="uk-UA" dirty="0" smtClean="0"/>
              <a:t>Світла</a:t>
            </a:r>
            <a:br>
              <a:rPr lang="uk-UA" dirty="0" smtClean="0"/>
            </a:br>
            <a:r>
              <a:rPr lang="uk-UA" dirty="0" smtClean="0"/>
              <a:t>туманність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64" y="116632"/>
            <a:ext cx="5544616" cy="66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2800" dirty="0" smtClean="0"/>
              <a:t>Темні поглинають світло зірок, що знаходяться за нею. 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668344" cy="53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7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013176"/>
            <a:ext cx="3888432" cy="115212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Темна туманність</a:t>
            </a:r>
            <a:endParaRPr lang="uk-UA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4" y="491983"/>
            <a:ext cx="741468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233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Туманності</vt:lpstr>
      <vt:lpstr>Презентация PowerPoint</vt:lpstr>
      <vt:lpstr>Галактична туманність – внутрішньо галактична хмара розріджених газів і пилу.</vt:lpstr>
      <vt:lpstr>Презентация PowerPoint</vt:lpstr>
      <vt:lpstr>Первинна ознака, що використовується при класифікації туманностей - поглинання або випромінювання ними світла, тобто за цим критерієм туманності діляться на темні і світлі.</vt:lpstr>
      <vt:lpstr>Світлі – якщо поблизу туманності є достатньо яскрава зоря, то туманність відбиває її світло.</vt:lpstr>
      <vt:lpstr>Світла туманність</vt:lpstr>
      <vt:lpstr>Темні поглинають світло зірок, що знаходяться за нею. </vt:lpstr>
      <vt:lpstr>Темна туманність</vt:lpstr>
      <vt:lpstr>Презентация PowerPoint</vt:lpstr>
      <vt:lpstr>Наша галактика має дуже добре виражену спіральну структуру. Спіральні рукава, утворені газом, пилом та молодими зарями лежать у площині диска Галактики. В рукавах і в наш час відбувається процес зореутворення.</vt:lpstr>
      <vt:lpstr>Туманність Лагуна</vt:lpstr>
      <vt:lpstr>Презентация PowerPoint</vt:lpstr>
      <vt:lpstr>Презентация PowerPoint</vt:lpstr>
      <vt:lpstr>Хмари газу, які не обертаються, породили еліптичні галактики. Неправильні галактики також утворилися з хмар газу, що володіли запасом обертання, але не мали згущувань в центрі.   У центрах декількох десятків галактик виявлені надмасивні чорні діри. Їх маси перевищують мільйон мас Сонця.   За допомогою найбільших у світі телескопів зареєстровані багато і багато мільярдів галактик. Близько 90% від загального числа галактик об'єднані в скупчення.   Форми і розміри галактик дуже різноманітні, проте можна виділити кілька основних їх морфологічних типів: еліптичні, спіральні, лінзоподібні, неправильні і карликові.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Туманності</dc:title>
  <dc:creator>Саша</dc:creator>
  <cp:lastModifiedBy>Саша</cp:lastModifiedBy>
  <cp:revision>10</cp:revision>
  <dcterms:created xsi:type="dcterms:W3CDTF">2014-03-31T14:41:15Z</dcterms:created>
  <dcterms:modified xsi:type="dcterms:W3CDTF">2014-03-31T16:23:17Z</dcterms:modified>
</cp:coreProperties>
</file>