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833" autoAdjust="0"/>
  </p:normalViewPr>
  <p:slideViewPr>
    <p:cSldViewPr>
      <p:cViewPr varScale="1">
        <p:scale>
          <a:sx n="69" d="100"/>
          <a:sy n="69" d="100"/>
        </p:scale>
        <p:origin x="-141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2BAB40F-A51B-4C5E-A5DB-2EC2E6B04631}" type="datetimeFigureOut">
              <a:rPr lang="ru-RU"/>
              <a:pPr>
                <a:defRPr/>
              </a:pPr>
              <a:t>02.11.2012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952645A-C523-4F8E-97BE-0EB5421B2D4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A7E1A5F-2F0C-40F2-A30A-83A4600C3CA9}" type="datetimeFigureOut">
              <a:rPr lang="ru-RU"/>
              <a:pPr>
                <a:defRPr/>
              </a:pPr>
              <a:t>02.11.2012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DE82316-A141-4BF2-9138-9D6F1C6FFA9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553405F-7E4D-436B-A5F7-B0420AB4CABD}" type="datetimeFigureOut">
              <a:rPr lang="ru-RU"/>
              <a:pPr>
                <a:defRPr/>
              </a:pPr>
              <a:t>02.11.2012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0023FC4-F81A-42B9-80AB-1C8CB050CE5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81E65D1-52D0-40D9-93F3-B93182DD55E9}" type="datetimeFigureOut">
              <a:rPr lang="ru-RU"/>
              <a:pPr>
                <a:defRPr/>
              </a:pPr>
              <a:t>02.11.2012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81F0F11-514B-4D1C-8EC5-D33628F0190D}"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A2A9CB1-74FE-4F51-8827-E450D9335573}" type="datetimeFigureOut">
              <a:rPr lang="ru-RU"/>
              <a:pPr>
                <a:defRPr/>
              </a:pPr>
              <a:t>02.11.2012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7EE4968-3985-49BD-8B13-4D929CE02C1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A43CD7B-4DEF-4DCF-830B-7D12576B4FE4}" type="datetimeFigureOut">
              <a:rPr lang="ru-RU"/>
              <a:pPr>
                <a:defRPr/>
              </a:pPr>
              <a:t>02.11.2012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1AC117A-8539-48E9-9704-A291049F989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444EC76-3C53-43B5-B578-436CAB780DE2}" type="datetimeFigureOut">
              <a:rPr lang="ru-RU"/>
              <a:pPr>
                <a:defRPr/>
              </a:pPr>
              <a:t>02.11.2012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66C3E726-6761-4138-9A2F-710A130EDAE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3A29D924-8A74-4A3B-9C8B-1A6F34285FA2}" type="datetimeFigureOut">
              <a:rPr lang="ru-RU"/>
              <a:pPr>
                <a:defRPr/>
              </a:pPr>
              <a:t>02.11.2012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A582756-2708-4556-AD9D-568214D0A2C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45E5FFD-D41D-4BB1-94F2-FFDC011FC566}" type="datetimeFigureOut">
              <a:rPr lang="ru-RU"/>
              <a:pPr>
                <a:defRPr/>
              </a:pPr>
              <a:t>02.11.2012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C69599F9-67F5-41AB-AC7E-3411EECD44A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64620A5-2428-405A-880E-BEEBA669CBD2}" type="datetimeFigureOut">
              <a:rPr lang="ru-RU"/>
              <a:pPr>
                <a:defRPr/>
              </a:pPr>
              <a:t>02.11.2012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13ADD56-2B6B-4DEE-8573-A65D70CDA54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CCFA98E-9121-4744-A8A7-4FE2BE028673}" type="datetimeFigureOut">
              <a:rPr lang="ru-RU"/>
              <a:pPr>
                <a:defRPr/>
              </a:pPr>
              <a:t>02.11.2012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0749A91-86E1-472C-8A61-D2719FF9EAF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C1DA6F8-0892-40AC-87F2-13117232AF9E}" type="datetimeFigureOut">
              <a:rPr lang="ru-RU"/>
              <a:pPr>
                <a:defRPr/>
              </a:pPr>
              <a:t>02.11.2012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86F35C4-0071-4D66-8AEE-664F532EEBC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chem.msu.su/"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www.refandpic.ucoz.ru/" TargetMode="External"/><Relationship Id="rId4" Type="http://schemas.openxmlformats.org/officeDocument/2006/relationships/hyperlink" Target="http://www.pages.marsu.r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a:xfrm>
            <a:off x="1857356" y="6172192"/>
            <a:ext cx="6400800" cy="685808"/>
          </a:xfrm>
        </p:spPr>
        <p:txBody>
          <a:bodyPr/>
          <a:lstStyle/>
          <a:p>
            <a:pPr eaLnBrk="1" hangingPunct="1"/>
            <a:r>
              <a:rPr lang="ru-RU" sz="1400" dirty="0" smtClean="0">
                <a:solidFill>
                  <a:srgbClr val="898989"/>
                </a:solidFill>
                <a:latin typeface="Arial" pitchFamily="34" charset="0"/>
              </a:rPr>
              <a:t>Подготовил ученик 9-Б класса </a:t>
            </a:r>
            <a:r>
              <a:rPr lang="ru-RU" sz="1400" dirty="0" err="1" smtClean="0">
                <a:solidFill>
                  <a:srgbClr val="898989"/>
                </a:solidFill>
                <a:latin typeface="Arial" pitchFamily="34" charset="0"/>
              </a:rPr>
              <a:t>Дебальцевской</a:t>
            </a:r>
            <a:r>
              <a:rPr lang="ru-RU" sz="1400" dirty="0" smtClean="0">
                <a:solidFill>
                  <a:srgbClr val="898989"/>
                </a:solidFill>
                <a:latin typeface="Arial" pitchFamily="34" charset="0"/>
              </a:rPr>
              <a:t> ОШ </a:t>
            </a:r>
            <a:r>
              <a:rPr lang="uk-UA" sz="1400" dirty="0" smtClean="0">
                <a:solidFill>
                  <a:srgbClr val="898989"/>
                </a:solidFill>
                <a:latin typeface="Arial" pitchFamily="34" charset="0"/>
              </a:rPr>
              <a:t>І-ІІІ №3</a:t>
            </a:r>
          </a:p>
          <a:p>
            <a:pPr eaLnBrk="1" hangingPunct="1"/>
            <a:r>
              <a:rPr lang="uk-UA" sz="1400" dirty="0" err="1" smtClean="0">
                <a:solidFill>
                  <a:srgbClr val="898989"/>
                </a:solidFill>
                <a:latin typeface="Arial" pitchFamily="34" charset="0"/>
              </a:rPr>
              <a:t>Плешаков</a:t>
            </a:r>
            <a:r>
              <a:rPr lang="uk-UA" sz="1400" dirty="0" smtClean="0">
                <a:solidFill>
                  <a:srgbClr val="898989"/>
                </a:solidFill>
                <a:latin typeface="Arial" pitchFamily="34" charset="0"/>
              </a:rPr>
              <a:t> </a:t>
            </a:r>
            <a:r>
              <a:rPr lang="uk-UA" sz="1400" dirty="0" err="1" smtClean="0">
                <a:solidFill>
                  <a:srgbClr val="898989"/>
                </a:solidFill>
                <a:latin typeface="Arial" pitchFamily="34" charset="0"/>
              </a:rPr>
              <a:t>Николай</a:t>
            </a:r>
            <a:endParaRPr lang="ru-RU" sz="1400" dirty="0" smtClean="0">
              <a:solidFill>
                <a:srgbClr val="898989"/>
              </a:solidFill>
              <a:latin typeface="Arial" pitchFamily="34" charset="0"/>
            </a:endParaRPr>
          </a:p>
        </p:txBody>
      </p:sp>
      <p:pic>
        <p:nvPicPr>
          <p:cNvPr id="2052" name="Рисунок 3"/>
          <p:cNvPicPr>
            <a:picLocks noChangeAspect="1" noChangeArrowheads="1"/>
          </p:cNvPicPr>
          <p:nvPr/>
        </p:nvPicPr>
        <p:blipFill>
          <a:blip r:embed="rId2" cstate="print"/>
          <a:srcRect t="2556" b="2556"/>
          <a:stretch>
            <a:fillRect/>
          </a:stretch>
        </p:blipFill>
        <p:spPr bwMode="auto">
          <a:xfrm>
            <a:off x="0" y="404813"/>
            <a:ext cx="9144000" cy="3600450"/>
          </a:xfrm>
          <a:prstGeom prst="rect">
            <a:avLst/>
          </a:prstGeom>
          <a:solidFill>
            <a:schemeClr val="bg1"/>
          </a:solidFill>
          <a:ln w="34925" cap="rnd" algn="ctr">
            <a:noFill/>
            <a:miter lim="800000"/>
            <a:headEnd/>
            <a:tailEnd/>
          </a:ln>
        </p:spPr>
      </p:pic>
      <p:sp>
        <p:nvSpPr>
          <p:cNvPr id="5" name="TextBox 4"/>
          <p:cNvSpPr txBox="1"/>
          <p:nvPr/>
        </p:nvSpPr>
        <p:spPr>
          <a:xfrm>
            <a:off x="0" y="714356"/>
            <a:ext cx="9361217" cy="1575127"/>
          </a:xfrm>
          <a:prstGeom prst="rect">
            <a:avLst/>
          </a:prstGeom>
          <a:noFill/>
        </p:spPr>
        <p:txBody>
          <a:bodyPr wrap="none">
            <a:spAutoFit/>
          </a:bodyPr>
          <a:lstStyle/>
          <a:p>
            <a:pPr algn="ctr" fontAlgn="auto">
              <a:spcBef>
                <a:spcPts val="0"/>
              </a:spcBef>
              <a:spcAft>
                <a:spcPts val="0"/>
              </a:spcAft>
              <a:defRPr/>
            </a:pPr>
            <a:r>
              <a:rPr lang="ru-RU"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Интересные факты </a:t>
            </a:r>
          </a:p>
          <a:p>
            <a:pPr algn="ctr" fontAlgn="auto">
              <a:spcBef>
                <a:spcPts val="0"/>
              </a:spcBef>
              <a:spcAft>
                <a:spcPts val="0"/>
              </a:spcAft>
              <a:defRPr/>
            </a:pPr>
            <a:r>
              <a:rPr lang="ru-RU"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из жизни великого учёного </a:t>
            </a:r>
          </a:p>
          <a:p>
            <a:pPr fontAlgn="auto">
              <a:spcBef>
                <a:spcPts val="0"/>
              </a:spcBef>
              <a:spcAft>
                <a:spcPts val="0"/>
              </a:spcAft>
              <a:defRPr/>
            </a:pPr>
            <a:r>
              <a:rPr lang="ru-RU"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Дмитрия Ивановича Менделеева.</a:t>
            </a:r>
          </a:p>
        </p:txBody>
      </p:sp>
      <p:sp>
        <p:nvSpPr>
          <p:cNvPr id="6" name="TextBox 5"/>
          <p:cNvSpPr txBox="1">
            <a:spLocks noChangeArrowheads="1"/>
          </p:cNvSpPr>
          <p:nvPr/>
        </p:nvSpPr>
        <p:spPr bwMode="auto">
          <a:xfrm>
            <a:off x="2620963" y="4000500"/>
            <a:ext cx="6523037" cy="523875"/>
          </a:xfrm>
          <a:prstGeom prst="rect">
            <a:avLst/>
          </a:prstGeom>
          <a:noFill/>
          <a:ln w="9525">
            <a:noFill/>
            <a:miter lim="800000"/>
            <a:headEnd/>
            <a:tailEnd/>
          </a:ln>
        </p:spPr>
        <p:txBody>
          <a:bodyPr>
            <a:spAutoFit/>
          </a:bodyPr>
          <a:lstStyle/>
          <a:p>
            <a:endParaRPr lang="ru-RU" sz="2800" b="1" i="1">
              <a:latin typeface="Georgia" pitchFamily="18" charset="0"/>
            </a:endParaRPr>
          </a:p>
        </p:txBody>
      </p:sp>
      <p:pic>
        <p:nvPicPr>
          <p:cNvPr id="9" name="Рисунок 8" descr="C:\Users\6524~1\AppData\Local\Temp\msohtmlclip1\01\clip_image004.png"/>
          <p:cNvPicPr>
            <a:picLocks noChangeAspect="1" noChangeArrowheads="1"/>
          </p:cNvPicPr>
          <p:nvPr/>
        </p:nvPicPr>
        <p:blipFill>
          <a:blip r:embed="rId3" cstate="print"/>
          <a:srcRect/>
          <a:stretch>
            <a:fillRect/>
          </a:stretch>
        </p:blipFill>
        <p:spPr bwMode="auto">
          <a:xfrm>
            <a:off x="3571868" y="3214686"/>
            <a:ext cx="2428872" cy="2914646"/>
          </a:xfrm>
          <a:prstGeom prst="rect">
            <a:avLst/>
          </a:prstGeom>
          <a:noFill/>
          <a:ln w="9525">
            <a:noFill/>
            <a:miter lim="800000"/>
            <a:headEnd/>
            <a:tailEnd/>
          </a:ln>
        </p:spPr>
      </p:pic>
    </p:spTree>
  </p:cSld>
  <p:clrMapOvr>
    <a:masterClrMapping/>
  </p:clrMapOvr>
  <p:transition spd="slow" advTm="25087">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 calcmode="lin" valueType="num">
                                      <p:cBhvr>
                                        <p:cTn id="9" dur="2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5"/>
                                        </p:tgtEl>
                                      </p:cBhvr>
                                    </p:animEffect>
                                  </p:childTnLst>
                                </p:cTn>
                              </p:par>
                            </p:childTnLst>
                          </p:cTn>
                        </p:par>
                        <p:par>
                          <p:cTn id="12" fill="hold">
                            <p:stCondLst>
                              <p:cond delay="14600"/>
                            </p:stCondLst>
                            <p:childTnLst>
                              <p:par>
                                <p:cTn id="13" presetID="29" presetClass="entr" presetSubtype="0" fill="hold" grpId="0" nodeType="afterEffect" nodePh="1">
                                  <p:stCondLst>
                                    <p:cond delay="0"/>
                                  </p:stCondLst>
                                  <p:endCondLst>
                                    <p:cond evt="begin" delay="0">
                                      <p:tn val="13"/>
                                    </p:cond>
                                  </p:endCondLst>
                                  <p:childTnLst>
                                    <p:set>
                                      <p:cBhvr>
                                        <p:cTn id="14" dur="1" fill="hold">
                                          <p:stCondLst>
                                            <p:cond delay="0"/>
                                          </p:stCondLst>
                                        </p:cTn>
                                        <p:tgtEl>
                                          <p:spTgt spid="6"/>
                                        </p:tgtEl>
                                        <p:attrNameLst>
                                          <p:attrName>style.visibility</p:attrName>
                                        </p:attrNameLst>
                                      </p:cBhvr>
                                      <p:to>
                                        <p:strVal val="visible"/>
                                      </p:to>
                                    </p:set>
                                    <p:anim calcmode="lin" valueType="num">
                                      <p:cBhvr>
                                        <p:cTn id="15" dur="2000" fill="hold"/>
                                        <p:tgtEl>
                                          <p:spTgt spid="6"/>
                                        </p:tgtEl>
                                        <p:attrNameLst>
                                          <p:attrName>ppt_x</p:attrName>
                                        </p:attrNameLst>
                                      </p:cBhvr>
                                      <p:tavLst>
                                        <p:tav tm="0">
                                          <p:val>
                                            <p:strVal val="#ppt_x-.2"/>
                                          </p:val>
                                        </p:tav>
                                        <p:tav tm="100000">
                                          <p:val>
                                            <p:strVal val="#ppt_x"/>
                                          </p:val>
                                        </p:tav>
                                      </p:tavLst>
                                    </p:anim>
                                    <p:anim calcmode="lin" valueType="num">
                                      <p:cBhvr>
                                        <p:cTn id="16"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7" dur="2000"/>
                                        <p:tgtEl>
                                          <p:spTgt spid="6"/>
                                        </p:tgtEl>
                                      </p:cBhvr>
                                    </p:animEffect>
                                  </p:childTnLst>
                                </p:cTn>
                              </p:par>
                            </p:childTnLst>
                          </p:cTn>
                        </p:par>
                        <p:par>
                          <p:cTn id="18" fill="hold">
                            <p:stCondLst>
                              <p:cond delay="16600"/>
                            </p:stCondLst>
                            <p:childTnLst>
                              <p:par>
                                <p:cTn id="19" presetID="3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600" decel="100000"/>
                                        <p:tgtEl>
                                          <p:spTgt spid="9"/>
                                        </p:tgtEl>
                                      </p:cBhvr>
                                    </p:animEffect>
                                    <p:anim calcmode="lin" valueType="num">
                                      <p:cBhvr>
                                        <p:cTn id="22" dur="1600" decel="100000" fill="hold"/>
                                        <p:tgtEl>
                                          <p:spTgt spid="9"/>
                                        </p:tgtEl>
                                        <p:attrNameLst>
                                          <p:attrName>style.rotation</p:attrName>
                                        </p:attrNameLst>
                                      </p:cBhvr>
                                      <p:tavLst>
                                        <p:tav tm="0">
                                          <p:val>
                                            <p:fltVal val="-90"/>
                                          </p:val>
                                        </p:tav>
                                        <p:tav tm="100000">
                                          <p:val>
                                            <p:fltVal val="0"/>
                                          </p:val>
                                        </p:tav>
                                      </p:tavLst>
                                    </p:anim>
                                    <p:anim calcmode="lin" valueType="num">
                                      <p:cBhvr>
                                        <p:cTn id="23" dur="1600" decel="100000" fill="hold"/>
                                        <p:tgtEl>
                                          <p:spTgt spid="9"/>
                                        </p:tgtEl>
                                        <p:attrNameLst>
                                          <p:attrName>ppt_x</p:attrName>
                                        </p:attrNameLst>
                                      </p:cBhvr>
                                      <p:tavLst>
                                        <p:tav tm="0">
                                          <p:val>
                                            <p:strVal val="#ppt_x+0.4"/>
                                          </p:val>
                                        </p:tav>
                                        <p:tav tm="100000">
                                          <p:val>
                                            <p:strVal val="#ppt_x-0.05"/>
                                          </p:val>
                                        </p:tav>
                                      </p:tavLst>
                                    </p:anim>
                                    <p:anim calcmode="lin" valueType="num">
                                      <p:cBhvr>
                                        <p:cTn id="24" dur="1600" decel="100000" fill="hold"/>
                                        <p:tgtEl>
                                          <p:spTgt spid="9"/>
                                        </p:tgtEl>
                                        <p:attrNameLst>
                                          <p:attrName>ppt_y</p:attrName>
                                        </p:attrNameLst>
                                      </p:cBhvr>
                                      <p:tavLst>
                                        <p:tav tm="0">
                                          <p:val>
                                            <p:strVal val="#ppt_y-0.4"/>
                                          </p:val>
                                        </p:tav>
                                        <p:tav tm="100000">
                                          <p:val>
                                            <p:strVal val="#ppt_y+0.1"/>
                                          </p:val>
                                        </p:tav>
                                      </p:tavLst>
                                    </p:anim>
                                    <p:anim calcmode="lin" valueType="num">
                                      <p:cBhvr>
                                        <p:cTn id="25" dur="400" accel="100000" fill="hold">
                                          <p:stCondLst>
                                            <p:cond delay="1600"/>
                                          </p:stCondLst>
                                        </p:cTn>
                                        <p:tgtEl>
                                          <p:spTgt spid="9"/>
                                        </p:tgtEl>
                                        <p:attrNameLst>
                                          <p:attrName>ppt_x</p:attrName>
                                        </p:attrNameLst>
                                      </p:cBhvr>
                                      <p:tavLst>
                                        <p:tav tm="0">
                                          <p:val>
                                            <p:strVal val="#ppt_x-0.05"/>
                                          </p:val>
                                        </p:tav>
                                        <p:tav tm="100000">
                                          <p:val>
                                            <p:strVal val="#ppt_x"/>
                                          </p:val>
                                        </p:tav>
                                      </p:tavLst>
                                    </p:anim>
                                    <p:anim calcmode="lin" valueType="num">
                                      <p:cBhvr>
                                        <p:cTn id="26" dur="400" accel="100000" fill="hold">
                                          <p:stCondLst>
                                            <p:cond delay="16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lstStyle/>
          <a:p>
            <a:pPr eaLnBrk="1" hangingPunct="1"/>
            <a:endParaRPr lang="ru-RU" smtClean="0"/>
          </a:p>
        </p:txBody>
      </p:sp>
      <p:sp>
        <p:nvSpPr>
          <p:cNvPr id="11267" name="Содержимое 2"/>
          <p:cNvSpPr>
            <a:spLocks noGrp="1"/>
          </p:cNvSpPr>
          <p:nvPr>
            <p:ph idx="1"/>
          </p:nvPr>
        </p:nvSpPr>
        <p:spPr/>
        <p:txBody>
          <a:bodyPr/>
          <a:lstStyle/>
          <a:p>
            <a:pPr eaLnBrk="1" hangingPunct="1"/>
            <a:endParaRPr lang="ru-RU" smtClean="0"/>
          </a:p>
        </p:txBody>
      </p:sp>
      <p:pic>
        <p:nvPicPr>
          <p:cNvPr id="11268" name="Рисунок 3"/>
          <p:cNvPicPr>
            <a:picLocks noChangeAspect="1" noChangeArrowheads="1"/>
          </p:cNvPicPr>
          <p:nvPr/>
        </p:nvPicPr>
        <p:blipFill>
          <a:blip r:embed="rId2" cstate="print"/>
          <a:srcRect t="2556" r="1042" b="31708"/>
          <a:stretch>
            <a:fillRect/>
          </a:stretch>
        </p:blipFill>
        <p:spPr bwMode="auto">
          <a:xfrm>
            <a:off x="0" y="0"/>
            <a:ext cx="9144000" cy="6858000"/>
          </a:xfrm>
          <a:prstGeom prst="rect">
            <a:avLst/>
          </a:prstGeom>
          <a:solidFill>
            <a:schemeClr val="bg1"/>
          </a:solidFill>
          <a:ln w="34925" cap="rnd" algn="ctr">
            <a:noFill/>
            <a:miter lim="800000"/>
            <a:headEnd/>
            <a:tailEnd/>
          </a:ln>
        </p:spPr>
      </p:pic>
      <p:sp>
        <p:nvSpPr>
          <p:cNvPr id="11269" name="Rectangle 1"/>
          <p:cNvSpPr>
            <a:spLocks noChangeArrowheads="1"/>
          </p:cNvSpPr>
          <p:nvPr/>
        </p:nvSpPr>
        <p:spPr bwMode="auto">
          <a:xfrm>
            <a:off x="0" y="0"/>
            <a:ext cx="9144000" cy="6494463"/>
          </a:xfrm>
          <a:prstGeom prst="rect">
            <a:avLst/>
          </a:prstGeom>
          <a:noFill/>
          <a:ln w="9525">
            <a:noFill/>
            <a:miter lim="800000"/>
            <a:headEnd/>
            <a:tailEnd/>
          </a:ln>
        </p:spPr>
        <p:txBody>
          <a:bodyPr anchor="ctr">
            <a:spAutoFit/>
          </a:bodyPr>
          <a:lstStyle/>
          <a:p>
            <a:r>
              <a:rPr lang="ru-RU" sz="3200">
                <a:latin typeface="Times New Roman" pitchFamily="18" charset="0"/>
                <a:cs typeface="Times New Roman" pitchFamily="18" charset="0"/>
              </a:rPr>
              <a:t>Светало. Было пасмурно, накрапывал дождь. На пустыре между линией железной дороги и станцией покачивался шар, окруженный загородкой из жердей. Рядом вздымалась газодобывательная установка, у которой орудовали солдаты в прожженных кислотой рубахах. </a:t>
            </a:r>
            <a:endParaRPr lang="ru-RU" sz="3200"/>
          </a:p>
          <a:p>
            <a:pPr eaLnBrk="0" hangingPunct="0"/>
            <a:r>
              <a:rPr lang="ru-RU" sz="3200">
                <a:latin typeface="Times New Roman" pitchFamily="18" charset="0"/>
                <a:cs typeface="Times New Roman" pitchFamily="18" charset="0"/>
              </a:rPr>
              <a:t>"Ждали профессора Менделеева. </a:t>
            </a:r>
          </a:p>
          <a:p>
            <a:pPr eaLnBrk="0" hangingPunct="0"/>
            <a:r>
              <a:rPr lang="ru-RU" sz="3200">
                <a:latin typeface="Times New Roman" pitchFamily="18" charset="0"/>
                <a:cs typeface="Times New Roman" pitchFamily="18" charset="0"/>
              </a:rPr>
              <a:t>В 6 часов 25 минут раздались аплодисменты, и из толпы к шару вышел высокого роста, немного сутулый, с лежащими по плечам волосами с проседью и длинной бородой человек. Это был профессор", – рассказывал читателям "Русских ведомостей" Владимир Гиляровский. </a:t>
            </a:r>
            <a:endParaRPr lang="ru-RU" sz="3200"/>
          </a:p>
        </p:txBody>
      </p:sp>
    </p:spTree>
  </p:cSld>
  <p:clrMapOvr>
    <a:masterClrMapping/>
  </p:clrMapOvr>
  <p:transition spd="slow" advTm="40872">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p:txBody>
          <a:bodyPr/>
          <a:lstStyle/>
          <a:p>
            <a:pPr eaLnBrk="1" hangingPunct="1"/>
            <a:endParaRPr lang="ru-RU" smtClean="0"/>
          </a:p>
        </p:txBody>
      </p:sp>
      <p:sp>
        <p:nvSpPr>
          <p:cNvPr id="12291" name="Содержимое 2"/>
          <p:cNvSpPr>
            <a:spLocks noGrp="1"/>
          </p:cNvSpPr>
          <p:nvPr>
            <p:ph idx="1"/>
          </p:nvPr>
        </p:nvSpPr>
        <p:spPr/>
        <p:txBody>
          <a:bodyPr/>
          <a:lstStyle/>
          <a:p>
            <a:pPr eaLnBrk="1" hangingPunct="1"/>
            <a:endParaRPr lang="ru-RU" smtClean="0"/>
          </a:p>
        </p:txBody>
      </p:sp>
      <p:pic>
        <p:nvPicPr>
          <p:cNvPr id="12292" name="Рисунок 3"/>
          <p:cNvPicPr>
            <a:picLocks noChangeAspect="1" noChangeArrowheads="1"/>
          </p:cNvPicPr>
          <p:nvPr/>
        </p:nvPicPr>
        <p:blipFill>
          <a:blip r:embed="rId2" cstate="print"/>
          <a:srcRect t="2556" r="1042" b="31708"/>
          <a:stretch>
            <a:fillRect/>
          </a:stretch>
        </p:blipFill>
        <p:spPr bwMode="auto">
          <a:xfrm>
            <a:off x="0" y="0"/>
            <a:ext cx="9144000" cy="6858000"/>
          </a:xfrm>
          <a:prstGeom prst="rect">
            <a:avLst/>
          </a:prstGeom>
          <a:solidFill>
            <a:schemeClr val="bg1"/>
          </a:solidFill>
          <a:ln w="34925" cap="rnd" algn="ctr">
            <a:noFill/>
            <a:miter lim="800000"/>
            <a:headEnd/>
            <a:tailEnd/>
          </a:ln>
        </p:spPr>
      </p:pic>
      <p:sp>
        <p:nvSpPr>
          <p:cNvPr id="12293" name="Rectangle 1"/>
          <p:cNvSpPr>
            <a:spLocks noChangeArrowheads="1"/>
          </p:cNvSpPr>
          <p:nvPr/>
        </p:nvSpPr>
        <p:spPr bwMode="auto">
          <a:xfrm>
            <a:off x="0" y="0"/>
            <a:ext cx="9144000" cy="6862763"/>
          </a:xfrm>
          <a:prstGeom prst="rect">
            <a:avLst/>
          </a:prstGeom>
          <a:noFill/>
          <a:ln w="9525">
            <a:noFill/>
            <a:miter lim="800000"/>
            <a:headEnd/>
            <a:tailEnd/>
          </a:ln>
        </p:spPr>
        <p:txBody>
          <a:bodyPr anchor="ctr">
            <a:spAutoFit/>
          </a:bodyPr>
          <a:lstStyle/>
          <a:p>
            <a:r>
              <a:rPr lang="ru-RU" sz="4000">
                <a:latin typeface="Times New Roman" pitchFamily="18" charset="0"/>
                <a:cs typeface="Times New Roman" pitchFamily="18" charset="0"/>
              </a:rPr>
              <a:t>Минута затмения приближалась. Последние прощания. Высокий, стройный Кованько уже в корзине. Туда же с трудом пробирается сквозь паутину веревок Менделеев в коричневом пальто и охотничьих сапогах. </a:t>
            </a:r>
            <a:endParaRPr lang="ru-RU" sz="4000"/>
          </a:p>
          <a:p>
            <a:pPr eaLnBrk="0" hangingPunct="0"/>
            <a:r>
              <a:rPr lang="ru-RU" sz="4000">
                <a:latin typeface="Times New Roman" pitchFamily="18" charset="0"/>
                <a:cs typeface="Times New Roman" pitchFamily="18" charset="0"/>
              </a:rPr>
              <a:t>"В первый раз я входил в корзину шара, хотя, правда, однажды поднимался в Париже на привязном аэростате. Теперь мы оба были на месте", – рассказывал позже ученый </a:t>
            </a:r>
            <a:endParaRPr lang="ru-RU" sz="4000"/>
          </a:p>
        </p:txBody>
      </p:sp>
    </p:spTree>
  </p:cSld>
  <p:clrMapOvr>
    <a:masterClrMapping/>
  </p:clrMapOvr>
  <p:transition spd="slow" advTm="21388">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pPr eaLnBrk="1" hangingPunct="1"/>
            <a:endParaRPr lang="ru-RU" smtClean="0"/>
          </a:p>
        </p:txBody>
      </p:sp>
      <p:sp>
        <p:nvSpPr>
          <p:cNvPr id="13315" name="Содержимое 2"/>
          <p:cNvSpPr>
            <a:spLocks noGrp="1"/>
          </p:cNvSpPr>
          <p:nvPr>
            <p:ph idx="1"/>
          </p:nvPr>
        </p:nvSpPr>
        <p:spPr/>
        <p:txBody>
          <a:bodyPr/>
          <a:lstStyle/>
          <a:p>
            <a:pPr eaLnBrk="1" hangingPunct="1"/>
            <a:endParaRPr lang="ru-RU" smtClean="0"/>
          </a:p>
        </p:txBody>
      </p:sp>
      <p:pic>
        <p:nvPicPr>
          <p:cNvPr id="13316" name="Рисунок 3"/>
          <p:cNvPicPr>
            <a:picLocks noChangeAspect="1" noChangeArrowheads="1"/>
          </p:cNvPicPr>
          <p:nvPr/>
        </p:nvPicPr>
        <p:blipFill>
          <a:blip r:embed="rId2" cstate="print"/>
          <a:srcRect t="2556" r="1042" b="31708"/>
          <a:stretch>
            <a:fillRect/>
          </a:stretch>
        </p:blipFill>
        <p:spPr bwMode="auto">
          <a:xfrm>
            <a:off x="0" y="0"/>
            <a:ext cx="9144000" cy="6858000"/>
          </a:xfrm>
          <a:prstGeom prst="rect">
            <a:avLst/>
          </a:prstGeom>
          <a:solidFill>
            <a:schemeClr val="bg1"/>
          </a:solidFill>
          <a:ln w="34925" cap="rnd" algn="ctr">
            <a:noFill/>
            <a:miter lim="800000"/>
            <a:headEnd/>
            <a:tailEnd/>
          </a:ln>
        </p:spPr>
      </p:pic>
      <p:sp>
        <p:nvSpPr>
          <p:cNvPr id="13317" name="Rectangle 1"/>
          <p:cNvSpPr>
            <a:spLocks noChangeArrowheads="1"/>
          </p:cNvSpPr>
          <p:nvPr/>
        </p:nvSpPr>
        <p:spPr bwMode="auto">
          <a:xfrm>
            <a:off x="0" y="1214438"/>
            <a:ext cx="9144000" cy="4032250"/>
          </a:xfrm>
          <a:prstGeom prst="rect">
            <a:avLst/>
          </a:prstGeom>
          <a:noFill/>
          <a:ln w="9525">
            <a:noFill/>
            <a:miter lim="800000"/>
            <a:headEnd/>
            <a:tailEnd/>
          </a:ln>
        </p:spPr>
        <p:txBody>
          <a:bodyPr anchor="ctr">
            <a:spAutoFit/>
          </a:bodyPr>
          <a:lstStyle/>
          <a:p>
            <a:r>
              <a:rPr lang="ru-RU" sz="3200">
                <a:latin typeface="Times New Roman" pitchFamily="18" charset="0"/>
                <a:cs typeface="Times New Roman" pitchFamily="18" charset="0"/>
              </a:rPr>
              <a:t>Дальнейшие события разыгрались в считанные секунды. Все вдруг увидели, как Менделеев что-то сказал своему спутнику, как Кованько выпрыгнул из корзины, и шар медленно пошел вверх. За борт полетел табурет и доска, служившая столом. Как назло отсыревший балласт превратился в плотный комок. Опустившись на дно корзины, Менделеев обеими руками выкидывал вниз мокрый песок. </a:t>
            </a:r>
            <a:endParaRPr lang="ru-RU" sz="3200"/>
          </a:p>
        </p:txBody>
      </p:sp>
    </p:spTree>
  </p:cSld>
  <p:clrMapOvr>
    <a:masterClrMapping/>
  </p:clrMapOvr>
  <p:transition spd="slow" advTm="29328">
    <p:cover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pPr eaLnBrk="1" hangingPunct="1"/>
            <a:endParaRPr lang="ru-RU" smtClean="0"/>
          </a:p>
        </p:txBody>
      </p:sp>
      <p:sp>
        <p:nvSpPr>
          <p:cNvPr id="14339" name="Содержимое 2"/>
          <p:cNvSpPr>
            <a:spLocks noGrp="1"/>
          </p:cNvSpPr>
          <p:nvPr>
            <p:ph idx="1"/>
          </p:nvPr>
        </p:nvSpPr>
        <p:spPr/>
        <p:txBody>
          <a:bodyPr/>
          <a:lstStyle/>
          <a:p>
            <a:pPr eaLnBrk="1" hangingPunct="1"/>
            <a:endParaRPr lang="ru-RU" smtClean="0"/>
          </a:p>
        </p:txBody>
      </p:sp>
      <p:pic>
        <p:nvPicPr>
          <p:cNvPr id="14340" name="Рисунок 3"/>
          <p:cNvPicPr>
            <a:picLocks noChangeAspect="1" noChangeArrowheads="1"/>
          </p:cNvPicPr>
          <p:nvPr/>
        </p:nvPicPr>
        <p:blipFill>
          <a:blip r:embed="rId2" cstate="print"/>
          <a:srcRect t="2556" r="1042" b="31708"/>
          <a:stretch>
            <a:fillRect/>
          </a:stretch>
        </p:blipFill>
        <p:spPr bwMode="auto">
          <a:xfrm>
            <a:off x="0" y="0"/>
            <a:ext cx="9144000" cy="6858000"/>
          </a:xfrm>
          <a:prstGeom prst="rect">
            <a:avLst/>
          </a:prstGeom>
          <a:solidFill>
            <a:schemeClr val="bg1"/>
          </a:solidFill>
          <a:ln w="34925" cap="rnd" algn="ctr">
            <a:noFill/>
            <a:miter lim="800000"/>
            <a:headEnd/>
            <a:tailEnd/>
          </a:ln>
        </p:spPr>
      </p:pic>
      <p:sp>
        <p:nvSpPr>
          <p:cNvPr id="14341" name="Rectangle 1"/>
          <p:cNvSpPr>
            <a:spLocks noChangeArrowheads="1"/>
          </p:cNvSpPr>
          <p:nvPr/>
        </p:nvSpPr>
        <p:spPr bwMode="auto">
          <a:xfrm>
            <a:off x="0" y="785813"/>
            <a:ext cx="9144000" cy="4832350"/>
          </a:xfrm>
          <a:prstGeom prst="rect">
            <a:avLst/>
          </a:prstGeom>
          <a:noFill/>
          <a:ln w="9525">
            <a:noFill/>
            <a:miter lim="800000"/>
            <a:headEnd/>
            <a:tailEnd/>
          </a:ln>
        </p:spPr>
        <p:txBody>
          <a:bodyPr anchor="ctr">
            <a:spAutoFit/>
          </a:bodyPr>
          <a:lstStyle/>
          <a:p>
            <a:r>
              <a:rPr lang="ru-RU" sz="2800">
                <a:latin typeface="Times New Roman" pitchFamily="18" charset="0"/>
                <a:cs typeface="Times New Roman" pitchFamily="18" charset="0"/>
              </a:rPr>
              <a:t>Между тем полет прошел успешно. Шар поднялся на высоту более трех километров, пробил облака, и Менделеев успел понаблюдать за полной фазой затмения. Правда, перед спуском ученому пришлось проявить не только бесстрашие, но и ловкость. Запуталась веревка, идущая от газового клапана. Менделеев взобрался на борт корзины и так, вися над пропастью, распутал клапанную веревку. </a:t>
            </a:r>
            <a:endParaRPr lang="ru-RU" sz="2800"/>
          </a:p>
          <a:p>
            <a:pPr eaLnBrk="0" hangingPunct="0"/>
            <a:r>
              <a:rPr lang="ru-RU" sz="2800">
                <a:latin typeface="Times New Roman" pitchFamily="18" charset="0"/>
                <a:cs typeface="Times New Roman" pitchFamily="18" charset="0"/>
              </a:rPr>
              <a:t>Шар благополучно опустился в Калязинском уезде Тверской губернии, крестьяне проводили Менделеева к соседнему поместью. </a:t>
            </a:r>
            <a:endParaRPr lang="ru-RU" sz="2800"/>
          </a:p>
        </p:txBody>
      </p:sp>
    </p:spTree>
  </p:cSld>
  <p:clrMapOvr>
    <a:masterClrMapping/>
  </p:clrMapOvr>
  <p:transition spd="slow" advTm="30748">
    <p:push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pPr eaLnBrk="1" hangingPunct="1"/>
            <a:endParaRPr lang="ru-RU" smtClean="0"/>
          </a:p>
        </p:txBody>
      </p:sp>
      <p:sp>
        <p:nvSpPr>
          <p:cNvPr id="15363" name="Содержимое 2"/>
          <p:cNvSpPr>
            <a:spLocks noGrp="1"/>
          </p:cNvSpPr>
          <p:nvPr>
            <p:ph idx="1"/>
          </p:nvPr>
        </p:nvSpPr>
        <p:spPr/>
        <p:txBody>
          <a:bodyPr/>
          <a:lstStyle/>
          <a:p>
            <a:pPr eaLnBrk="1" hangingPunct="1"/>
            <a:endParaRPr lang="ru-RU" smtClean="0"/>
          </a:p>
        </p:txBody>
      </p:sp>
      <p:pic>
        <p:nvPicPr>
          <p:cNvPr id="15364" name="Picture 2"/>
          <p:cNvPicPr>
            <a:picLocks noChangeAspect="1" noChangeArrowheads="1"/>
          </p:cNvPicPr>
          <p:nvPr/>
        </p:nvPicPr>
        <p:blipFill>
          <a:blip r:embed="rId2" cstate="print">
            <a:lum contrast="-40000"/>
          </a:blip>
          <a:srcRect/>
          <a:stretch>
            <a:fillRect/>
          </a:stretch>
        </p:blipFill>
        <p:spPr bwMode="auto">
          <a:xfrm>
            <a:off x="0" y="0"/>
            <a:ext cx="9144000" cy="6840538"/>
          </a:xfrm>
          <a:prstGeom prst="rect">
            <a:avLst/>
          </a:prstGeom>
          <a:noFill/>
          <a:ln w="9525">
            <a:noFill/>
            <a:miter lim="800000"/>
            <a:headEnd/>
            <a:tailEnd/>
          </a:ln>
        </p:spPr>
      </p:pic>
      <p:sp>
        <p:nvSpPr>
          <p:cNvPr id="5" name="Прямоугольник 4"/>
          <p:cNvSpPr/>
          <p:nvPr/>
        </p:nvSpPr>
        <p:spPr>
          <a:xfrm>
            <a:off x="2714612" y="214290"/>
            <a:ext cx="4070923"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9000" dir="5460000" algn="tl">
                    <a:srgbClr val="000000">
                      <a:alpha val="38000"/>
                    </a:srgbClr>
                  </a:outerShdw>
                </a:effectLst>
                <a:latin typeface="+mn-lt"/>
                <a:cs typeface="+mn-cs"/>
              </a:rPr>
              <a:t>МЕНДЕЛЕЕВ И ВОДКА</a:t>
            </a:r>
          </a:p>
        </p:txBody>
      </p:sp>
      <p:sp>
        <p:nvSpPr>
          <p:cNvPr id="15366" name="Прямоугольник 5"/>
          <p:cNvSpPr>
            <a:spLocks noChangeArrowheads="1"/>
          </p:cNvSpPr>
          <p:nvPr/>
        </p:nvSpPr>
        <p:spPr bwMode="auto">
          <a:xfrm>
            <a:off x="0" y="642938"/>
            <a:ext cx="9144000" cy="5632450"/>
          </a:xfrm>
          <a:prstGeom prst="rect">
            <a:avLst/>
          </a:prstGeom>
          <a:noFill/>
          <a:ln w="9525">
            <a:noFill/>
            <a:miter lim="800000"/>
            <a:headEnd/>
            <a:tailEnd/>
          </a:ln>
        </p:spPr>
        <p:txBody>
          <a:bodyPr>
            <a:spAutoFit/>
          </a:bodyPr>
          <a:lstStyle/>
          <a:p>
            <a:r>
              <a:rPr lang="ru-RU" sz="2400" b="1">
                <a:latin typeface="Calibri" pitchFamily="34" charset="0"/>
              </a:rPr>
              <a:t>«Д.И.Менделеев «реформировал» водку и научно доказал, что составление водки, то есть соединение хлебного спирта с водою, должно происходить не путем простого слияния объемов, а точным отвешиванием определенной части спирта. Он обратил внимание на связь с появлением разного качества у разных водно-спиртовых смесей. Оказалось, что физические, биохимические и физиологические качества этих смесей также весьма различны, что побудило его искать идеальное соотношение объема и веса частей спирта и воды в водке. В результате проведенных исследований с конца XIX века русской водкой стал считаться лишь тот продукт, который представлял собой зерновой спирт, перетроенный и разведенный затем по весу водой точно до 40°. Этот менделеевский состав водки и был запатентован в 1894 году правительством России как русская национальная водка - «Московская особая».</a:t>
            </a:r>
          </a:p>
        </p:txBody>
      </p:sp>
    </p:spTree>
  </p:cSld>
  <p:clrMapOvr>
    <a:masterClrMapping/>
  </p:clrMapOvr>
  <p:transition spd="slow" advTm="57128">
    <p:wheel spokes="2"/>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pPr eaLnBrk="1" hangingPunct="1"/>
            <a:endParaRPr lang="ru-RU" smtClean="0"/>
          </a:p>
        </p:txBody>
      </p:sp>
      <p:sp>
        <p:nvSpPr>
          <p:cNvPr id="16387" name="Содержимое 2"/>
          <p:cNvSpPr>
            <a:spLocks noGrp="1"/>
          </p:cNvSpPr>
          <p:nvPr>
            <p:ph idx="1"/>
          </p:nvPr>
        </p:nvSpPr>
        <p:spPr/>
        <p:txBody>
          <a:bodyPr/>
          <a:lstStyle/>
          <a:p>
            <a:pPr eaLnBrk="1" hangingPunct="1"/>
            <a:endParaRPr lang="ru-RU" smtClean="0"/>
          </a:p>
        </p:txBody>
      </p:sp>
      <p:pic>
        <p:nvPicPr>
          <p:cNvPr id="16388" name="Рисунок 3" descr="C:\Users\6524~1\AppData\Local\Temp\msohtmlclip1\01\clip_image001.png"/>
          <p:cNvPicPr>
            <a:picLocks noChangeAspect="1" noChangeArrowheads="1"/>
          </p:cNvPicPr>
          <p:nvPr/>
        </p:nvPicPr>
        <p:blipFill>
          <a:blip r:embed="rId2" cstate="print"/>
          <a:srcRect t="6853"/>
          <a:stretch>
            <a:fillRect/>
          </a:stretch>
        </p:blipFill>
        <p:spPr bwMode="auto">
          <a:xfrm>
            <a:off x="0" y="0"/>
            <a:ext cx="9144000" cy="6858000"/>
          </a:xfrm>
          <a:prstGeom prst="rect">
            <a:avLst/>
          </a:prstGeom>
          <a:noFill/>
          <a:ln w="9525">
            <a:noFill/>
            <a:miter lim="800000"/>
            <a:headEnd/>
            <a:tailEnd/>
          </a:ln>
        </p:spPr>
      </p:pic>
      <p:sp>
        <p:nvSpPr>
          <p:cNvPr id="16389" name="Прямоугольник 4"/>
          <p:cNvSpPr>
            <a:spLocks noChangeArrowheads="1"/>
          </p:cNvSpPr>
          <p:nvPr/>
        </p:nvSpPr>
        <p:spPr bwMode="auto">
          <a:xfrm>
            <a:off x="1357313" y="714375"/>
            <a:ext cx="6429375" cy="6370638"/>
          </a:xfrm>
          <a:prstGeom prst="rect">
            <a:avLst/>
          </a:prstGeom>
          <a:noFill/>
          <a:ln w="9525">
            <a:noFill/>
            <a:miter lim="800000"/>
            <a:headEnd/>
            <a:tailEnd/>
          </a:ln>
        </p:spPr>
        <p:txBody>
          <a:bodyPr>
            <a:spAutoFit/>
          </a:bodyPr>
          <a:lstStyle/>
          <a:p>
            <a:r>
              <a:rPr lang="ru-RU" sz="2400" b="1">
                <a:solidFill>
                  <a:schemeClr val="bg1"/>
                </a:solidFill>
                <a:latin typeface="Calibri" pitchFamily="34" charset="0"/>
              </a:rPr>
              <a:t>С именем Менделеева стали связывать открытие секрета приготовления русской водки, что именно он, в течение полутора лет вел поиски идеального соотношения объема и веса частей спирта и воды в водке. Итогом этой работы стала защищенная в 1864 году диссертация о водке, где Дмитрий Иванович научно обосновал её «идеальную» крепость в 40° - 60 частей воды и 40 частей спирта. В 1894 году Д.И.Менделеев возглавил специальную комиссию по разработке рецептуры и технологии русской водки. Результатом работы комиссии стал запатентованный правительством России в качестве национального русского напитка «менделеевский» состав водки. </a:t>
            </a:r>
            <a:br>
              <a:rPr lang="ru-RU" sz="2400" b="1">
                <a:solidFill>
                  <a:schemeClr val="bg1"/>
                </a:solidFill>
                <a:latin typeface="Calibri" pitchFamily="34" charset="0"/>
              </a:rPr>
            </a:br>
            <a:endParaRPr lang="ru-RU" sz="2400" b="1">
              <a:solidFill>
                <a:schemeClr val="bg1"/>
              </a:solidFill>
              <a:latin typeface="Calibri" pitchFamily="34" charset="0"/>
            </a:endParaRPr>
          </a:p>
        </p:txBody>
      </p:sp>
    </p:spTree>
  </p:cSld>
  <p:clrMapOvr>
    <a:masterClrMapping/>
  </p:clrMapOvr>
  <p:transition spd="slow" advTm="35459">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pPr eaLnBrk="1" hangingPunct="1"/>
            <a:endParaRPr lang="ru-RU" smtClean="0"/>
          </a:p>
        </p:txBody>
      </p:sp>
      <p:sp>
        <p:nvSpPr>
          <p:cNvPr id="17411" name="Содержимое 2"/>
          <p:cNvSpPr>
            <a:spLocks noGrp="1"/>
          </p:cNvSpPr>
          <p:nvPr>
            <p:ph idx="1"/>
          </p:nvPr>
        </p:nvSpPr>
        <p:spPr/>
        <p:txBody>
          <a:bodyPr/>
          <a:lstStyle/>
          <a:p>
            <a:pPr eaLnBrk="1" hangingPunct="1"/>
            <a:endParaRPr lang="ru-RU" smtClean="0"/>
          </a:p>
        </p:txBody>
      </p:sp>
      <p:pic>
        <p:nvPicPr>
          <p:cNvPr id="17412" name="Рисунок 3" descr="C:\Users\6524~1\AppData\Local\Temp\msohtmlclip1\01\clip_image001.png"/>
          <p:cNvPicPr>
            <a:picLocks noChangeAspect="1" noChangeArrowheads="1"/>
          </p:cNvPicPr>
          <p:nvPr/>
        </p:nvPicPr>
        <p:blipFill>
          <a:blip r:embed="rId2" cstate="print"/>
          <a:srcRect t="6853"/>
          <a:stretch>
            <a:fillRect/>
          </a:stretch>
        </p:blipFill>
        <p:spPr bwMode="auto">
          <a:xfrm>
            <a:off x="0" y="0"/>
            <a:ext cx="9144000" cy="6858000"/>
          </a:xfrm>
          <a:prstGeom prst="rect">
            <a:avLst/>
          </a:prstGeom>
          <a:noFill/>
          <a:ln w="9525">
            <a:noFill/>
            <a:miter lim="800000"/>
            <a:headEnd/>
            <a:tailEnd/>
          </a:ln>
        </p:spPr>
      </p:pic>
      <p:sp>
        <p:nvSpPr>
          <p:cNvPr id="17413" name="Прямоугольник 4"/>
          <p:cNvSpPr>
            <a:spLocks noChangeArrowheads="1"/>
          </p:cNvSpPr>
          <p:nvPr/>
        </p:nvSpPr>
        <p:spPr bwMode="auto">
          <a:xfrm>
            <a:off x="1357313" y="642938"/>
            <a:ext cx="6429375" cy="6462712"/>
          </a:xfrm>
          <a:prstGeom prst="rect">
            <a:avLst/>
          </a:prstGeom>
          <a:noFill/>
          <a:ln w="9525">
            <a:noFill/>
            <a:miter lim="800000"/>
            <a:headEnd/>
            <a:tailEnd/>
          </a:ln>
        </p:spPr>
        <p:txBody>
          <a:bodyPr>
            <a:spAutoFit/>
          </a:bodyPr>
          <a:lstStyle/>
          <a:p>
            <a:r>
              <a:rPr lang="ru-RU" sz="2300" b="1">
                <a:solidFill>
                  <a:schemeClr val="bg1"/>
                </a:solidFill>
                <a:latin typeface="Calibri" pitchFamily="34" charset="0"/>
              </a:rPr>
              <a:t>Из энциклопедических статей, из материалов Министерства Финансов, из воспоминаний самого ученого, из многочисленных монографий о Д.И.Менделееве совершенно не следует, что он изобретатель водки, что ему принадлежит «идея» сорокоградусной. Таким образом, использование некоторыми российскими водочными фабрикантами имени великого русского ученого Д.И.Менделеева не что иное, как введение покупателя в заблуждение, попытка привлечь знаменитое имя к рекламе своей продукции. </a:t>
            </a:r>
            <a:br>
              <a:rPr lang="ru-RU" sz="2300" b="1">
                <a:solidFill>
                  <a:schemeClr val="bg1"/>
                </a:solidFill>
                <a:latin typeface="Calibri" pitchFamily="34" charset="0"/>
              </a:rPr>
            </a:br>
            <a:r>
              <a:rPr lang="ru-RU" sz="2300" b="1">
                <a:solidFill>
                  <a:schemeClr val="bg1"/>
                </a:solidFill>
                <a:latin typeface="Calibri" pitchFamily="34" charset="0"/>
              </a:rPr>
              <a:t>Водку на Руси пьют уже много столетий, пили её задолго до Менделеева крепостью и в 38°, и в 40°, и в 45°, и в 50°, и даже в 56°, и будут пить её, ибо «Руси есть веселие пити, не может без того быти». </a:t>
            </a:r>
            <a:br>
              <a:rPr lang="ru-RU" sz="2300" b="1">
                <a:solidFill>
                  <a:schemeClr val="bg1"/>
                </a:solidFill>
                <a:latin typeface="Calibri" pitchFamily="34" charset="0"/>
              </a:rPr>
            </a:br>
            <a:endParaRPr lang="ru-RU" sz="2300" b="1">
              <a:solidFill>
                <a:schemeClr val="bg1"/>
              </a:solidFill>
              <a:latin typeface="Calibri" pitchFamily="34" charset="0"/>
            </a:endParaRPr>
          </a:p>
        </p:txBody>
      </p:sp>
    </p:spTree>
  </p:cSld>
  <p:clrMapOvr>
    <a:masterClrMapping/>
  </p:clrMapOvr>
  <p:transition spd="slow" advTm="44928">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pPr eaLnBrk="1" hangingPunct="1"/>
            <a:endParaRPr lang="ru-RU" smtClean="0"/>
          </a:p>
        </p:txBody>
      </p:sp>
      <p:sp>
        <p:nvSpPr>
          <p:cNvPr id="18435" name="Содержимое 2"/>
          <p:cNvSpPr>
            <a:spLocks noGrp="1"/>
          </p:cNvSpPr>
          <p:nvPr>
            <p:ph idx="1"/>
          </p:nvPr>
        </p:nvSpPr>
        <p:spPr/>
        <p:txBody>
          <a:bodyPr/>
          <a:lstStyle/>
          <a:p>
            <a:pPr eaLnBrk="1" hangingPunct="1"/>
            <a:endParaRPr lang="ru-RU" smtClean="0"/>
          </a:p>
        </p:txBody>
      </p:sp>
      <p:pic>
        <p:nvPicPr>
          <p:cNvPr id="4" name="Рисунок 3"/>
          <p:cNvPicPr/>
          <p:nvPr/>
        </p:nvPicPr>
        <p:blipFill>
          <a:blip r:embed="rId2" cstate="print">
            <a:duotone>
              <a:srgbClr val="000000"/>
              <a:schemeClr val="accent5"/>
            </a:duotone>
          </a:blip>
          <a:srcRect t="2556" b="2556"/>
          <a:stretch>
            <a:fillRect/>
          </a:stretch>
        </p:blipFill>
        <p:spPr>
          <a:xfrm>
            <a:off x="0" y="0"/>
            <a:ext cx="9144000" cy="6858000"/>
          </a:xfrm>
          <a:prstGeom prst="rect">
            <a:avLst/>
          </a:prstGeom>
          <a:solidFill>
            <a:schemeClr val="bg1"/>
          </a:solidFill>
          <a:ln w="34925" cap="rnd" cmpd="sng" algn="ctr">
            <a:noFill/>
            <a:prstDash val="solid"/>
          </a:ln>
          <a:effectLst>
            <a:outerShdw blurRad="50800" algn="tl" rotWithShape="0">
              <a:srgbClr val="000000">
                <a:alpha val="64000"/>
              </a:srgbClr>
            </a:outerShdw>
          </a:effectLst>
        </p:spPr>
      </p:pic>
      <p:sp>
        <p:nvSpPr>
          <p:cNvPr id="18437" name="Прямоугольник 5"/>
          <p:cNvSpPr>
            <a:spLocks noChangeArrowheads="1"/>
          </p:cNvSpPr>
          <p:nvPr/>
        </p:nvSpPr>
        <p:spPr bwMode="auto">
          <a:xfrm>
            <a:off x="1143000" y="714375"/>
            <a:ext cx="7143750" cy="5632450"/>
          </a:xfrm>
          <a:prstGeom prst="rect">
            <a:avLst/>
          </a:prstGeom>
          <a:noFill/>
          <a:ln w="9525">
            <a:noFill/>
            <a:miter lim="800000"/>
            <a:headEnd/>
            <a:tailEnd/>
          </a:ln>
        </p:spPr>
        <p:txBody>
          <a:bodyPr>
            <a:spAutoFit/>
          </a:bodyPr>
          <a:lstStyle/>
          <a:p>
            <a:r>
              <a:rPr lang="ru-RU" sz="3600">
                <a:solidFill>
                  <a:schemeClr val="bg1"/>
                </a:solidFill>
                <a:latin typeface="Calibri" pitchFamily="34" charset="0"/>
              </a:rPr>
              <a:t>Два года, 1880 и 1881, были очень тяжелыми в жизни Д.И.Менделеева. В декабре 1880 г. в Петербургской академии наук состоялись выборы на вакансию академика по технологии и прикладной химии. Кандидатура Д.И.Менделеева была забаллотирована большинством академиков. </a:t>
            </a:r>
          </a:p>
        </p:txBody>
      </p:sp>
    </p:spTree>
  </p:cSld>
  <p:clrMapOvr>
    <a:masterClrMapping/>
  </p:clrMapOvr>
  <p:transition spd="slow" advTm="14196">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pPr eaLnBrk="1" hangingPunct="1"/>
            <a:endParaRPr lang="ru-RU" smtClean="0"/>
          </a:p>
        </p:txBody>
      </p:sp>
      <p:sp>
        <p:nvSpPr>
          <p:cNvPr id="19459" name="Содержимое 2"/>
          <p:cNvSpPr>
            <a:spLocks noGrp="1"/>
          </p:cNvSpPr>
          <p:nvPr>
            <p:ph idx="1"/>
          </p:nvPr>
        </p:nvSpPr>
        <p:spPr/>
        <p:txBody>
          <a:bodyPr/>
          <a:lstStyle/>
          <a:p>
            <a:pPr eaLnBrk="1" hangingPunct="1"/>
            <a:endParaRPr lang="ru-RU" smtClean="0"/>
          </a:p>
        </p:txBody>
      </p:sp>
      <p:pic>
        <p:nvPicPr>
          <p:cNvPr id="4" name="Рисунок 3"/>
          <p:cNvPicPr/>
          <p:nvPr/>
        </p:nvPicPr>
        <p:blipFill>
          <a:blip r:embed="rId2" cstate="print">
            <a:duotone>
              <a:srgbClr val="000000"/>
              <a:schemeClr val="accent5"/>
            </a:duotone>
          </a:blip>
          <a:srcRect t="2556" b="2556"/>
          <a:stretch>
            <a:fillRect/>
          </a:stretch>
        </p:blipFill>
        <p:spPr>
          <a:xfrm>
            <a:off x="0" y="0"/>
            <a:ext cx="9144000" cy="6858000"/>
          </a:xfrm>
          <a:prstGeom prst="rect">
            <a:avLst/>
          </a:prstGeom>
          <a:solidFill>
            <a:schemeClr val="bg1"/>
          </a:solidFill>
          <a:ln w="34925" cap="rnd" cmpd="sng" algn="ctr">
            <a:noFill/>
            <a:prstDash val="solid"/>
          </a:ln>
          <a:effectLst>
            <a:outerShdw blurRad="50800" algn="tl" rotWithShape="0">
              <a:srgbClr val="000000">
                <a:alpha val="64000"/>
              </a:srgbClr>
            </a:outerShdw>
          </a:effectLst>
        </p:spPr>
      </p:pic>
      <p:sp>
        <p:nvSpPr>
          <p:cNvPr id="19461" name="Прямоугольник 4"/>
          <p:cNvSpPr>
            <a:spLocks noChangeArrowheads="1"/>
          </p:cNvSpPr>
          <p:nvPr/>
        </p:nvSpPr>
        <p:spPr bwMode="auto">
          <a:xfrm>
            <a:off x="571500" y="428625"/>
            <a:ext cx="8001000" cy="5632450"/>
          </a:xfrm>
          <a:prstGeom prst="rect">
            <a:avLst/>
          </a:prstGeom>
          <a:noFill/>
          <a:ln w="9525">
            <a:noFill/>
            <a:miter lim="800000"/>
            <a:headEnd/>
            <a:tailEnd/>
          </a:ln>
        </p:spPr>
        <p:txBody>
          <a:bodyPr>
            <a:spAutoFit/>
          </a:bodyPr>
          <a:lstStyle/>
          <a:p>
            <a:r>
              <a:rPr lang="ru-RU" sz="2400" b="1">
                <a:solidFill>
                  <a:schemeClr val="bg1"/>
                </a:solidFill>
                <a:latin typeface="Times New Roman" pitchFamily="18" charset="0"/>
                <a:cs typeface="Times New Roman" pitchFamily="18" charset="0"/>
              </a:rPr>
              <a:t>Обострились и отношения в семье. Со стороны жены Феозвы Никитичны часто раздавались упреки. Ее не интересовала научная работа мужа, а его беспокойный образ жизни вызывал только ее раздражение. Менделеев чувствовал себя в семье одиноко и отчужденно."Я - человек, не Бог, и ты - не ангел",- писал он жене, признавая свои и ее слабости. Именно в это время возник у Менделеева интерес к А.И.Поповой- художнице, часто бывшей в их доме. Интерес к девушке перерос в глубокую симпатию... Не желая быть причиной разрыва Менделеева с семьей, Анна Ивановна покинула в 1880 г. Петербург и уехала в Италию. Дмитрий Иванович все же решил следовать за ней. Он подал было в отставку, но по совету ректора заменил заявление прошением об отпуске. </a:t>
            </a:r>
          </a:p>
        </p:txBody>
      </p:sp>
    </p:spTree>
  </p:cSld>
  <p:clrMapOvr>
    <a:masterClrMapping/>
  </p:clrMapOvr>
  <p:transition advTm="51231"/>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p:txBody>
          <a:bodyPr/>
          <a:lstStyle/>
          <a:p>
            <a:pPr eaLnBrk="1" hangingPunct="1"/>
            <a:endParaRPr lang="ru-RU" smtClean="0"/>
          </a:p>
        </p:txBody>
      </p:sp>
      <p:sp>
        <p:nvSpPr>
          <p:cNvPr id="20483" name="Содержимое 2"/>
          <p:cNvSpPr>
            <a:spLocks noGrp="1"/>
          </p:cNvSpPr>
          <p:nvPr>
            <p:ph idx="1"/>
          </p:nvPr>
        </p:nvSpPr>
        <p:spPr/>
        <p:txBody>
          <a:bodyPr/>
          <a:lstStyle/>
          <a:p>
            <a:pPr eaLnBrk="1" hangingPunct="1"/>
            <a:endParaRPr lang="ru-RU" smtClean="0"/>
          </a:p>
        </p:txBody>
      </p:sp>
      <p:pic>
        <p:nvPicPr>
          <p:cNvPr id="4" name="Рисунок 3"/>
          <p:cNvPicPr/>
          <p:nvPr/>
        </p:nvPicPr>
        <p:blipFill>
          <a:blip r:embed="rId2" cstate="print">
            <a:duotone>
              <a:srgbClr val="000000"/>
              <a:schemeClr val="accent5"/>
            </a:duotone>
          </a:blip>
          <a:srcRect t="2556" b="2556"/>
          <a:stretch>
            <a:fillRect/>
          </a:stretch>
        </p:blipFill>
        <p:spPr>
          <a:xfrm>
            <a:off x="0" y="0"/>
            <a:ext cx="9144000" cy="6858000"/>
          </a:xfrm>
          <a:prstGeom prst="rect">
            <a:avLst/>
          </a:prstGeom>
          <a:solidFill>
            <a:schemeClr val="bg1"/>
          </a:solidFill>
          <a:ln w="34925" cap="rnd" cmpd="sng" algn="ctr">
            <a:noFill/>
            <a:prstDash val="solid"/>
          </a:ln>
          <a:effectLst>
            <a:outerShdw blurRad="50800" algn="tl" rotWithShape="0">
              <a:srgbClr val="000000">
                <a:alpha val="64000"/>
              </a:srgbClr>
            </a:outerShdw>
          </a:effectLst>
        </p:spPr>
      </p:pic>
      <p:sp>
        <p:nvSpPr>
          <p:cNvPr id="20485" name="Прямоугольник 5"/>
          <p:cNvSpPr>
            <a:spLocks noChangeArrowheads="1"/>
          </p:cNvSpPr>
          <p:nvPr/>
        </p:nvSpPr>
        <p:spPr bwMode="auto">
          <a:xfrm>
            <a:off x="642938" y="301625"/>
            <a:ext cx="7786687" cy="6556375"/>
          </a:xfrm>
          <a:prstGeom prst="rect">
            <a:avLst/>
          </a:prstGeom>
          <a:noFill/>
          <a:ln w="9525">
            <a:noFill/>
            <a:miter lim="800000"/>
            <a:headEnd/>
            <a:tailEnd/>
          </a:ln>
        </p:spPr>
        <p:txBody>
          <a:bodyPr>
            <a:spAutoFit/>
          </a:bodyPr>
          <a:lstStyle/>
          <a:p>
            <a:r>
              <a:rPr lang="ru-RU" sz="2800">
                <a:solidFill>
                  <a:schemeClr val="bg1"/>
                </a:solidFill>
                <a:latin typeface="Times New Roman" pitchFamily="18" charset="0"/>
                <a:cs typeface="Times New Roman" pitchFamily="18" charset="0"/>
              </a:rPr>
              <a:t>Жена Менделеева на развод не соглашалась, а расторжение брака в то время было очень трудным делом. Давая согласие на развод, тем не менее наложила на Менделеева шестилетнее покаяние, в течение которого он не мог венчаться вновь. Только в апреле 1882 года вопреки этому решению священник Адмиралтейской церкви Куткевич за 10 000 рублей обвенчал Менделеева и Попову. За нарушение запрета Куткевич был лишен духовного звания. В 1881 г. брак наконец был расторгнут. Дмитрий Иванович, получив отпуск, уехал в Италию к Анне Ивановне. В мае 1881 г. Менденлеев и Попова вернулись в Россию, а в декабре того же года у них родилась дочь Люба.</a:t>
            </a:r>
          </a:p>
        </p:txBody>
      </p:sp>
    </p:spTree>
  </p:cSld>
  <p:clrMapOvr>
    <a:masterClrMapping/>
  </p:clrMapOvr>
  <p:transition spd="slow" advTm="40981">
    <p:strips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p:txBody>
          <a:bodyPr/>
          <a:lstStyle/>
          <a:p>
            <a:pPr eaLnBrk="1" hangingPunct="1"/>
            <a:endParaRPr lang="ru-RU" smtClean="0"/>
          </a:p>
        </p:txBody>
      </p:sp>
      <p:sp>
        <p:nvSpPr>
          <p:cNvPr id="3075" name="Содержимое 2"/>
          <p:cNvSpPr>
            <a:spLocks noGrp="1"/>
          </p:cNvSpPr>
          <p:nvPr>
            <p:ph idx="1"/>
          </p:nvPr>
        </p:nvSpPr>
        <p:spPr/>
        <p:txBody>
          <a:bodyPr/>
          <a:lstStyle/>
          <a:p>
            <a:pPr eaLnBrk="1" hangingPunct="1"/>
            <a:endParaRPr lang="ru-RU" smtClean="0"/>
          </a:p>
        </p:txBody>
      </p:sp>
      <p:sp>
        <p:nvSpPr>
          <p:cNvPr id="7" name="Прямоугольник 6"/>
          <p:cNvSpPr/>
          <p:nvPr/>
        </p:nvSpPr>
        <p:spPr>
          <a:xfrm>
            <a:off x="285750" y="285750"/>
            <a:ext cx="6357938" cy="4032250"/>
          </a:xfrm>
          <a:prstGeom prst="rect">
            <a:avLst/>
          </a:prstGeom>
        </p:spPr>
        <p:txBody>
          <a:bodyPr>
            <a:spAutoFit/>
          </a:bodyPr>
          <a:lstStyle/>
          <a:p>
            <a:pPr algn="ctr" fontAlgn="auto">
              <a:spcBef>
                <a:spcPts val="0"/>
              </a:spcBef>
              <a:spcAft>
                <a:spcPts val="0"/>
              </a:spcAft>
              <a:defRPr/>
            </a:pPr>
            <a:r>
              <a:rPr lang="ru-RU" sz="3200" b="1" dirty="0">
                <a:solidFill>
                  <a:schemeClr val="bg1">
                    <a:lumMod val="95000"/>
                  </a:schemeClr>
                </a:solidFill>
                <a:latin typeface="Times New Roman" pitchFamily="18" charset="0"/>
                <a:cs typeface="Times New Roman" pitchFamily="18" charset="0"/>
              </a:rPr>
              <a:t>Дмитрий Иванович Менделеев</a:t>
            </a:r>
          </a:p>
          <a:p>
            <a:pPr algn="ctr" fontAlgn="auto">
              <a:spcBef>
                <a:spcPts val="0"/>
              </a:spcBef>
              <a:spcAft>
                <a:spcPts val="0"/>
              </a:spcAft>
              <a:defRPr/>
            </a:pPr>
            <a:r>
              <a:rPr lang="ru-RU" sz="3200" b="1" i="1" dirty="0">
                <a:solidFill>
                  <a:schemeClr val="bg1">
                    <a:lumMod val="95000"/>
                  </a:schemeClr>
                </a:solidFill>
                <a:latin typeface="Times New Roman" pitchFamily="18" charset="0"/>
                <a:cs typeface="Times New Roman" pitchFamily="18" charset="0"/>
              </a:rPr>
              <a:t>(1834-1907) </a:t>
            </a:r>
          </a:p>
          <a:p>
            <a:pPr fontAlgn="auto">
              <a:spcBef>
                <a:spcPts val="0"/>
              </a:spcBef>
              <a:spcAft>
                <a:spcPts val="0"/>
              </a:spcAft>
              <a:defRPr/>
            </a:pPr>
            <a:r>
              <a:rPr lang="ru-RU" sz="3200" b="1" dirty="0">
                <a:solidFill>
                  <a:schemeClr val="bg1">
                    <a:lumMod val="95000"/>
                  </a:schemeClr>
                </a:solidFill>
                <a:latin typeface="Times New Roman" pitchFamily="18" charset="0"/>
                <a:cs typeface="Times New Roman" pitchFamily="18" charset="0"/>
              </a:rPr>
              <a:t>- русский ученый-энциклопедист, талантливый химик, открывший Периодический закон и разработавший Периодическую систему химических элементов.</a:t>
            </a:r>
          </a:p>
        </p:txBody>
      </p:sp>
      <p:sp>
        <p:nvSpPr>
          <p:cNvPr id="307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r>
              <a:rPr lang="ru-RU"/>
              <a:t>  </a:t>
            </a:r>
            <a:endParaRPr lang="ru-RU" sz="24200"/>
          </a:p>
          <a:p>
            <a:pPr eaLnBrk="0" hangingPunct="0"/>
            <a:r>
              <a:rPr lang="ru-RU" sz="1100">
                <a:latin typeface="Calibri" pitchFamily="34" charset="0"/>
              </a:rPr>
              <a:t> </a:t>
            </a:r>
            <a:endParaRPr lang="ru-RU" sz="900"/>
          </a:p>
          <a:p>
            <a:pPr eaLnBrk="0" hangingPunct="0"/>
            <a:r>
              <a:rPr lang="ru-RU" sz="800">
                <a:solidFill>
                  <a:srgbClr val="666666"/>
                </a:solidFill>
                <a:latin typeface="Tahoma" pitchFamily="34" charset="0"/>
                <a:cs typeface="Tahoma" pitchFamily="34" charset="0"/>
              </a:rPr>
              <a:t>Создана вырезка экрана: 01.10.2008; 17:01</a:t>
            </a:r>
            <a:endParaRPr lang="ru-RU" sz="900"/>
          </a:p>
          <a:p>
            <a:pPr eaLnBrk="0" hangingPunct="0"/>
            <a:r>
              <a:rPr lang="ru-RU" sz="1100">
                <a:latin typeface="Calibri" pitchFamily="34" charset="0"/>
              </a:rPr>
              <a:t> </a:t>
            </a:r>
            <a:endParaRPr lang="ru-RU" sz="900"/>
          </a:p>
          <a:p>
            <a:pPr eaLnBrk="0" hangingPunct="0"/>
            <a:r>
              <a:rPr lang="ru-RU" sz="1100">
                <a:latin typeface="Calibri" pitchFamily="34" charset="0"/>
              </a:rPr>
              <a:t> </a:t>
            </a:r>
            <a:endParaRPr lang="ru-RU" sz="24200"/>
          </a:p>
        </p:txBody>
      </p:sp>
      <p:pic>
        <p:nvPicPr>
          <p:cNvPr id="3078" name="Picture 2" descr="C:\Users\6524~1\AppData\Local\Temp\msohtmlclip1\01\clip_image001.png"/>
          <p:cNvPicPr>
            <a:picLocks noChangeAspect="1" noChangeArrowheads="1"/>
          </p:cNvPicPr>
          <p:nvPr/>
        </p:nvPicPr>
        <p:blipFill>
          <a:blip r:embed="rId2" cstate="print"/>
          <a:srcRect/>
          <a:stretch>
            <a:fillRect/>
          </a:stretch>
        </p:blipFill>
        <p:spPr bwMode="auto">
          <a:xfrm>
            <a:off x="0" y="0"/>
            <a:ext cx="9234488" cy="6858000"/>
          </a:xfrm>
          <a:prstGeom prst="rect">
            <a:avLst/>
          </a:prstGeom>
          <a:noFill/>
          <a:ln w="9525">
            <a:noFill/>
            <a:miter lim="800000"/>
            <a:headEnd/>
            <a:tailEnd/>
          </a:ln>
        </p:spPr>
      </p:pic>
      <p:sp>
        <p:nvSpPr>
          <p:cNvPr id="3079" name="Прямоугольник 9"/>
          <p:cNvSpPr>
            <a:spLocks noChangeArrowheads="1"/>
          </p:cNvSpPr>
          <p:nvPr/>
        </p:nvSpPr>
        <p:spPr bwMode="auto">
          <a:xfrm>
            <a:off x="3357563" y="714375"/>
            <a:ext cx="5786437" cy="461963"/>
          </a:xfrm>
          <a:prstGeom prst="rect">
            <a:avLst/>
          </a:prstGeom>
          <a:noFill/>
          <a:ln w="9525">
            <a:noFill/>
            <a:miter lim="800000"/>
            <a:headEnd/>
            <a:tailEnd/>
          </a:ln>
        </p:spPr>
        <p:txBody>
          <a:bodyPr>
            <a:spAutoFit/>
          </a:bodyPr>
          <a:lstStyle/>
          <a:p>
            <a:pPr algn="ctr"/>
            <a:r>
              <a:rPr lang="ru-RU" sz="2400" b="1">
                <a:solidFill>
                  <a:srgbClr val="FFC000"/>
                </a:solidFill>
                <a:latin typeface="Calibri" pitchFamily="34" charset="0"/>
              </a:rPr>
              <a:t>8 февраля 1834 – 2 февраля 1907 года</a:t>
            </a:r>
            <a:endParaRPr lang="ru-RU" sz="2400">
              <a:solidFill>
                <a:srgbClr val="FFC000"/>
              </a:solidFill>
              <a:latin typeface="Calibri" pitchFamily="34" charset="0"/>
            </a:endParaRPr>
          </a:p>
        </p:txBody>
      </p:sp>
    </p:spTree>
  </p:cSld>
  <p:clrMapOvr>
    <a:masterClrMapping/>
  </p:clrMapOvr>
  <p:transition spd="slow" advTm="21419">
    <p:strips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p:txBody>
          <a:bodyPr/>
          <a:lstStyle/>
          <a:p>
            <a:pPr eaLnBrk="1" hangingPunct="1"/>
            <a:endParaRPr lang="ru-RU" smtClean="0"/>
          </a:p>
        </p:txBody>
      </p:sp>
      <p:sp>
        <p:nvSpPr>
          <p:cNvPr id="21507" name="Содержимое 2"/>
          <p:cNvSpPr>
            <a:spLocks noGrp="1"/>
          </p:cNvSpPr>
          <p:nvPr>
            <p:ph idx="1"/>
          </p:nvPr>
        </p:nvSpPr>
        <p:spPr/>
        <p:txBody>
          <a:bodyPr/>
          <a:lstStyle/>
          <a:p>
            <a:pPr eaLnBrk="1" hangingPunct="1"/>
            <a:endParaRPr lang="ru-RU" smtClean="0"/>
          </a:p>
        </p:txBody>
      </p:sp>
      <p:pic>
        <p:nvPicPr>
          <p:cNvPr id="21508" name="Рисунок 3"/>
          <p:cNvPicPr>
            <a:picLocks noChangeAspect="1" noChangeArrowheads="1"/>
          </p:cNvPicPr>
          <p:nvPr/>
        </p:nvPicPr>
        <p:blipFill>
          <a:blip r:embed="rId2" cstate="print"/>
          <a:srcRect l="1563" t="10277" r="39063" b="41806"/>
          <a:stretch>
            <a:fillRect/>
          </a:stretch>
        </p:blipFill>
        <p:spPr bwMode="auto">
          <a:xfrm>
            <a:off x="0" y="0"/>
            <a:ext cx="9144000" cy="6858000"/>
          </a:xfrm>
          <a:prstGeom prst="rect">
            <a:avLst/>
          </a:prstGeom>
          <a:noFill/>
          <a:ln w="9525">
            <a:noFill/>
            <a:miter lim="800000"/>
            <a:headEnd/>
            <a:tailEnd/>
          </a:ln>
        </p:spPr>
      </p:pic>
      <p:pic>
        <p:nvPicPr>
          <p:cNvPr id="5" name="Рисунок 4" descr="C:\Users\6524~1\AppData\Local\Temp\msohtmlclip1\01\clip_image004.png"/>
          <p:cNvPicPr>
            <a:picLocks noChangeAspect="1" noChangeArrowheads="1"/>
          </p:cNvPicPr>
          <p:nvPr/>
        </p:nvPicPr>
        <p:blipFill>
          <a:blip r:embed="rId3" cstate="print"/>
          <a:srcRect/>
          <a:stretch>
            <a:fillRect/>
          </a:stretch>
        </p:blipFill>
        <p:spPr bwMode="auto">
          <a:xfrm>
            <a:off x="1785938" y="0"/>
            <a:ext cx="5715000" cy="6858000"/>
          </a:xfrm>
          <a:prstGeom prst="rect">
            <a:avLst/>
          </a:prstGeom>
          <a:noFill/>
          <a:ln w="9525">
            <a:noFill/>
            <a:miter lim="800000"/>
            <a:headEnd/>
            <a:tailEnd/>
          </a:ln>
        </p:spPr>
      </p:pic>
      <p:sp>
        <p:nvSpPr>
          <p:cNvPr id="6" name="TextBox 5"/>
          <p:cNvSpPr txBox="1">
            <a:spLocks noChangeArrowheads="1"/>
          </p:cNvSpPr>
          <p:nvPr/>
        </p:nvSpPr>
        <p:spPr bwMode="auto">
          <a:xfrm>
            <a:off x="0" y="285750"/>
            <a:ext cx="9417050" cy="6186488"/>
          </a:xfrm>
          <a:prstGeom prst="rect">
            <a:avLst/>
          </a:prstGeom>
          <a:noFill/>
          <a:ln w="9525">
            <a:noFill/>
            <a:miter lim="800000"/>
            <a:headEnd/>
            <a:tailEnd/>
          </a:ln>
        </p:spPr>
        <p:txBody>
          <a:bodyPr wrap="none">
            <a:spAutoFit/>
          </a:bodyPr>
          <a:lstStyle/>
          <a:p>
            <a:r>
              <a:rPr lang="ru-RU" sz="3600" i="1">
                <a:latin typeface="Times New Roman" pitchFamily="18" charset="0"/>
                <a:cs typeface="Times New Roman" pitchFamily="18" charset="0"/>
              </a:rPr>
              <a:t>Д.И. Менделеев – активный участник </a:t>
            </a:r>
          </a:p>
          <a:p>
            <a:r>
              <a:rPr lang="ru-RU" sz="3600" i="1">
                <a:latin typeface="Times New Roman" pitchFamily="18" charset="0"/>
                <a:cs typeface="Times New Roman" pitchFamily="18" charset="0"/>
              </a:rPr>
              <a:t>научных съездов и промышленных выставок, </a:t>
            </a:r>
          </a:p>
          <a:p>
            <a:r>
              <a:rPr lang="ru-RU" sz="3600" i="1">
                <a:latin typeface="Times New Roman" pitchFamily="18" charset="0"/>
                <a:cs typeface="Times New Roman" pitchFamily="18" charset="0"/>
              </a:rPr>
              <a:t>начиная с химического конгресса в Карлсруэ </a:t>
            </a:r>
          </a:p>
          <a:p>
            <a:r>
              <a:rPr lang="ru-RU" sz="3600" i="1">
                <a:latin typeface="Times New Roman" pitchFamily="18" charset="0"/>
                <a:cs typeface="Times New Roman" pitchFamily="18" charset="0"/>
              </a:rPr>
              <a:t>и Всемирной выставки в Париже.</a:t>
            </a:r>
          </a:p>
          <a:p>
            <a:r>
              <a:rPr lang="ru-RU" sz="3600" i="1">
                <a:latin typeface="Times New Roman" pitchFamily="18" charset="0"/>
                <a:cs typeface="Times New Roman" pitchFamily="18" charset="0"/>
              </a:rPr>
              <a:t>Почти все академии мира избрали </a:t>
            </a:r>
          </a:p>
          <a:p>
            <a:r>
              <a:rPr lang="ru-RU" sz="3600" i="1">
                <a:latin typeface="Times New Roman" pitchFamily="18" charset="0"/>
                <a:cs typeface="Times New Roman" pitchFamily="18" charset="0"/>
              </a:rPr>
              <a:t>Д.И. Менделеева своим членом, он был также </a:t>
            </a:r>
          </a:p>
          <a:p>
            <a:r>
              <a:rPr lang="ru-RU" sz="3600" i="1">
                <a:latin typeface="Times New Roman" pitchFamily="18" charset="0"/>
                <a:cs typeface="Times New Roman" pitchFamily="18" charset="0"/>
              </a:rPr>
              <a:t>почетным доктором, членом многих </a:t>
            </a:r>
          </a:p>
          <a:p>
            <a:r>
              <a:rPr lang="ru-RU" sz="3600" i="1">
                <a:latin typeface="Times New Roman" pitchFamily="18" charset="0"/>
                <a:cs typeface="Times New Roman" pitchFamily="18" charset="0"/>
              </a:rPr>
              <a:t>университетов и членом научных обществ </a:t>
            </a:r>
          </a:p>
          <a:p>
            <a:r>
              <a:rPr lang="ru-RU" sz="3600" i="1">
                <a:latin typeface="Times New Roman" pitchFamily="18" charset="0"/>
                <a:cs typeface="Times New Roman" pitchFamily="18" charset="0"/>
              </a:rPr>
              <a:t>Европы и Америки. Ему были вручены медали </a:t>
            </a:r>
          </a:p>
          <a:p>
            <a:r>
              <a:rPr lang="ru-RU" sz="3600" i="1">
                <a:latin typeface="Times New Roman" pitchFamily="18" charset="0"/>
                <a:cs typeface="Times New Roman" pitchFamily="18" charset="0"/>
              </a:rPr>
              <a:t>Дэви, Фарадея, Коплея.</a:t>
            </a:r>
          </a:p>
          <a:p>
            <a:endParaRPr lang="ru-RU" sz="3600" i="1">
              <a:latin typeface="Times New Roman" pitchFamily="18" charset="0"/>
              <a:cs typeface="Times New Roman" pitchFamily="18" charset="0"/>
            </a:endParaRPr>
          </a:p>
        </p:txBody>
      </p:sp>
    </p:spTree>
  </p:cSld>
  <p:clrMapOvr>
    <a:masterClrMapping/>
  </p:clrMapOvr>
  <p:transition advClick="0" advTm="3076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600" decel="100000"/>
                                        <p:tgtEl>
                                          <p:spTgt spid="5"/>
                                        </p:tgtEl>
                                      </p:cBhvr>
                                    </p:animEffect>
                                    <p:anim calcmode="lin" valueType="num">
                                      <p:cBhvr>
                                        <p:cTn id="8" dur="1600" decel="100000" fill="hold"/>
                                        <p:tgtEl>
                                          <p:spTgt spid="5"/>
                                        </p:tgtEl>
                                        <p:attrNameLst>
                                          <p:attrName>style.rotation</p:attrName>
                                        </p:attrNameLst>
                                      </p:cBhvr>
                                      <p:tavLst>
                                        <p:tav tm="0">
                                          <p:val>
                                            <p:fltVal val="-90"/>
                                          </p:val>
                                        </p:tav>
                                        <p:tav tm="100000">
                                          <p:val>
                                            <p:fltVal val="0"/>
                                          </p:val>
                                        </p:tav>
                                      </p:tavLst>
                                    </p:anim>
                                    <p:anim calcmode="lin" valueType="num">
                                      <p:cBhvr>
                                        <p:cTn id="9" dur="1600" decel="100000" fill="hold"/>
                                        <p:tgtEl>
                                          <p:spTgt spid="5"/>
                                        </p:tgtEl>
                                        <p:attrNameLst>
                                          <p:attrName>ppt_x</p:attrName>
                                        </p:attrNameLst>
                                      </p:cBhvr>
                                      <p:tavLst>
                                        <p:tav tm="0">
                                          <p:val>
                                            <p:strVal val="#ppt_x+0.4"/>
                                          </p:val>
                                        </p:tav>
                                        <p:tav tm="100000">
                                          <p:val>
                                            <p:strVal val="#ppt_x-0.05"/>
                                          </p:val>
                                        </p:tav>
                                      </p:tavLst>
                                    </p:anim>
                                    <p:anim calcmode="lin" valueType="num">
                                      <p:cBhvr>
                                        <p:cTn id="10" dur="1600" decel="100000" fill="hold"/>
                                        <p:tgtEl>
                                          <p:spTgt spid="5"/>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5"/>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2000"/>
                            </p:stCondLst>
                            <p:childTnLst>
                              <p:par>
                                <p:cTn id="14" presetID="6"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p:txBody>
          <a:bodyPr/>
          <a:lstStyle/>
          <a:p>
            <a:pPr eaLnBrk="1" hangingPunct="1"/>
            <a:endParaRPr lang="ru-RU" smtClean="0"/>
          </a:p>
        </p:txBody>
      </p:sp>
      <p:sp>
        <p:nvSpPr>
          <p:cNvPr id="22531" name="Содержимое 2"/>
          <p:cNvSpPr>
            <a:spLocks noGrp="1"/>
          </p:cNvSpPr>
          <p:nvPr>
            <p:ph idx="1"/>
          </p:nvPr>
        </p:nvSpPr>
        <p:spPr/>
        <p:txBody>
          <a:bodyPr/>
          <a:lstStyle/>
          <a:p>
            <a:pPr eaLnBrk="1" hangingPunct="1"/>
            <a:endParaRPr lang="ru-RU" smtClean="0"/>
          </a:p>
        </p:txBody>
      </p:sp>
      <p:pic>
        <p:nvPicPr>
          <p:cNvPr id="22532" name="Рисунок 3"/>
          <p:cNvPicPr>
            <a:picLocks noChangeAspect="1" noChangeArrowheads="1"/>
          </p:cNvPicPr>
          <p:nvPr/>
        </p:nvPicPr>
        <p:blipFill>
          <a:blip r:embed="rId2" cstate="print"/>
          <a:srcRect t="2556" r="1042" b="31708"/>
          <a:stretch>
            <a:fillRect/>
          </a:stretch>
        </p:blipFill>
        <p:spPr bwMode="auto">
          <a:xfrm>
            <a:off x="0" y="0"/>
            <a:ext cx="9144000" cy="6858000"/>
          </a:xfrm>
          <a:prstGeom prst="rect">
            <a:avLst/>
          </a:prstGeom>
          <a:solidFill>
            <a:schemeClr val="bg1"/>
          </a:solidFill>
          <a:ln w="34925" cap="rnd" algn="ctr">
            <a:noFill/>
            <a:miter lim="800000"/>
            <a:headEnd/>
            <a:tailEnd/>
          </a:ln>
        </p:spPr>
      </p:pic>
      <p:sp>
        <p:nvSpPr>
          <p:cNvPr id="5" name="TextBox 4"/>
          <p:cNvSpPr txBox="1"/>
          <p:nvPr/>
        </p:nvSpPr>
        <p:spPr>
          <a:xfrm>
            <a:off x="0" y="357188"/>
            <a:ext cx="9244013" cy="6370637"/>
          </a:xfrm>
          <a:prstGeom prst="rect">
            <a:avLst/>
          </a:prstGeom>
          <a:noFill/>
        </p:spPr>
        <p:txBody>
          <a:bodyPr wrap="none">
            <a:spAutoFit/>
          </a:bodyPr>
          <a:lstStyle/>
          <a:p>
            <a:pPr fontAlgn="auto">
              <a:spcBef>
                <a:spcPts val="0"/>
              </a:spcBef>
              <a:spcAft>
                <a:spcPts val="0"/>
              </a:spcAft>
              <a:defRPr/>
            </a:pPr>
            <a:r>
              <a:rPr lang="ru-RU" sz="2400" dirty="0">
                <a:latin typeface="+mn-lt"/>
                <a:cs typeface="+mn-cs"/>
              </a:rPr>
              <a:t>При подготовке презентации использовалась следующие источники:</a:t>
            </a:r>
          </a:p>
          <a:p>
            <a:pPr marL="342900" indent="-342900" fontAlgn="auto">
              <a:spcBef>
                <a:spcPts val="0"/>
              </a:spcBef>
              <a:spcAft>
                <a:spcPts val="0"/>
              </a:spcAft>
              <a:buFontTx/>
              <a:buAutoNum type="arabicParenR"/>
              <a:defRPr/>
            </a:pPr>
            <a:r>
              <a:rPr lang="ru-RU" sz="2400" dirty="0">
                <a:latin typeface="+mn-lt"/>
                <a:cs typeface="+mn-cs"/>
              </a:rPr>
              <a:t>Книга для чтения по неорганической химии (Ч.1, В.А. </a:t>
            </a:r>
            <a:r>
              <a:rPr lang="ru-RU" sz="2400" dirty="0" err="1">
                <a:latin typeface="+mn-lt"/>
                <a:cs typeface="+mn-cs"/>
              </a:rPr>
              <a:t>Крицман</a:t>
            </a:r>
            <a:r>
              <a:rPr lang="ru-RU" sz="2400" dirty="0">
                <a:latin typeface="+mn-lt"/>
                <a:cs typeface="+mn-cs"/>
              </a:rPr>
              <a:t>,</a:t>
            </a:r>
          </a:p>
          <a:p>
            <a:pPr marL="342900" indent="-342900" fontAlgn="auto">
              <a:spcBef>
                <a:spcPts val="0"/>
              </a:spcBef>
              <a:spcAft>
                <a:spcPts val="0"/>
              </a:spcAft>
              <a:defRPr/>
            </a:pPr>
            <a:r>
              <a:rPr lang="ru-RU" sz="2400" dirty="0">
                <a:latin typeface="+mn-lt"/>
                <a:cs typeface="+mn-cs"/>
              </a:rPr>
              <a:t>Москва «Просвещение», 1983).</a:t>
            </a:r>
          </a:p>
          <a:p>
            <a:pPr marL="342900" indent="-342900" fontAlgn="auto">
              <a:spcBef>
                <a:spcPts val="0"/>
              </a:spcBef>
              <a:spcAft>
                <a:spcPts val="0"/>
              </a:spcAft>
              <a:defRPr/>
            </a:pPr>
            <a:endParaRPr lang="ru-RU" sz="2400" dirty="0">
              <a:latin typeface="+mn-lt"/>
              <a:cs typeface="+mn-cs"/>
            </a:endParaRPr>
          </a:p>
          <a:p>
            <a:pPr marL="457200" indent="-457200" fontAlgn="auto">
              <a:spcBef>
                <a:spcPts val="0"/>
              </a:spcBef>
              <a:spcAft>
                <a:spcPts val="0"/>
              </a:spcAft>
              <a:buFontTx/>
              <a:buAutoNum type="arabicParenR" startAt="2"/>
              <a:defRPr/>
            </a:pPr>
            <a:r>
              <a:rPr lang="ru-RU" sz="2400" dirty="0">
                <a:latin typeface="+mn-lt"/>
                <a:cs typeface="+mn-cs"/>
              </a:rPr>
              <a:t>Общая и неорганическая химия (М.Х. </a:t>
            </a:r>
            <a:r>
              <a:rPr lang="ru-RU" sz="2400" dirty="0" err="1">
                <a:latin typeface="+mn-lt"/>
                <a:cs typeface="+mn-cs"/>
              </a:rPr>
              <a:t>Карапетьянц</a:t>
            </a:r>
            <a:r>
              <a:rPr lang="ru-RU" sz="2400" dirty="0">
                <a:latin typeface="+mn-lt"/>
                <a:cs typeface="+mn-cs"/>
              </a:rPr>
              <a:t>, Москва </a:t>
            </a:r>
          </a:p>
          <a:p>
            <a:pPr marL="457200" indent="-457200" fontAlgn="auto">
              <a:spcBef>
                <a:spcPts val="0"/>
              </a:spcBef>
              <a:spcAft>
                <a:spcPts val="0"/>
              </a:spcAft>
              <a:defRPr/>
            </a:pPr>
            <a:r>
              <a:rPr lang="ru-RU" sz="2400" dirty="0">
                <a:latin typeface="+mn-lt"/>
                <a:cs typeface="+mn-cs"/>
              </a:rPr>
              <a:t>«Высшая школа. Химия», 1981).</a:t>
            </a:r>
          </a:p>
          <a:p>
            <a:pPr marL="457200" indent="-457200" fontAlgn="auto">
              <a:spcBef>
                <a:spcPts val="0"/>
              </a:spcBef>
              <a:spcAft>
                <a:spcPts val="0"/>
              </a:spcAft>
              <a:defRPr/>
            </a:pPr>
            <a:endParaRPr lang="ru-RU" sz="2400" dirty="0">
              <a:latin typeface="+mn-lt"/>
              <a:cs typeface="+mn-cs"/>
            </a:endParaRPr>
          </a:p>
          <a:p>
            <a:pPr marL="457200" indent="-457200" fontAlgn="auto">
              <a:spcBef>
                <a:spcPts val="0"/>
              </a:spcBef>
              <a:spcAft>
                <a:spcPts val="0"/>
              </a:spcAft>
              <a:buFontTx/>
              <a:buAutoNum type="arabicParenR" startAt="3"/>
              <a:defRPr/>
            </a:pPr>
            <a:r>
              <a:rPr lang="ru-RU" sz="2400" dirty="0">
                <a:latin typeface="+mn-lt"/>
                <a:cs typeface="+mn-cs"/>
              </a:rPr>
              <a:t>Сайты:  	</a:t>
            </a:r>
            <a:r>
              <a:rPr lang="en-US" sz="2400" dirty="0">
                <a:latin typeface="+mn-lt"/>
                <a:cs typeface="+mn-cs"/>
                <a:hlinkClick r:id="rId3"/>
              </a:rPr>
              <a:t>http://www.chem.msu.su/</a:t>
            </a:r>
            <a:endParaRPr lang="ru-RU" sz="2400" dirty="0">
              <a:latin typeface="+mn-lt"/>
              <a:cs typeface="+mn-cs"/>
            </a:endParaRPr>
          </a:p>
          <a:p>
            <a:pPr marL="457200" indent="-457200" fontAlgn="auto">
              <a:spcBef>
                <a:spcPts val="0"/>
              </a:spcBef>
              <a:spcAft>
                <a:spcPts val="0"/>
              </a:spcAft>
              <a:defRPr/>
            </a:pPr>
            <a:r>
              <a:rPr lang="ru-RU" sz="2400" dirty="0">
                <a:latin typeface="+mn-lt"/>
                <a:cs typeface="+mn-cs"/>
              </a:rPr>
              <a:t>			</a:t>
            </a:r>
            <a:r>
              <a:rPr lang="en-US" sz="2400" dirty="0">
                <a:latin typeface="+mn-lt"/>
                <a:cs typeface="+mn-cs"/>
                <a:hlinkClick r:id="rId4"/>
              </a:rPr>
              <a:t>http://www.pages.marsu.ru/</a:t>
            </a:r>
            <a:endParaRPr lang="en-US" sz="2400" dirty="0">
              <a:latin typeface="+mn-lt"/>
              <a:cs typeface="+mn-cs"/>
            </a:endParaRPr>
          </a:p>
          <a:p>
            <a:pPr marL="457200" indent="-457200" fontAlgn="auto">
              <a:spcBef>
                <a:spcPts val="0"/>
              </a:spcBef>
              <a:spcAft>
                <a:spcPts val="0"/>
              </a:spcAft>
              <a:defRPr/>
            </a:pPr>
            <a:r>
              <a:rPr lang="en-US" sz="2400" dirty="0">
                <a:latin typeface="+mn-lt"/>
                <a:cs typeface="+mn-cs"/>
              </a:rPr>
              <a:t>			</a:t>
            </a:r>
            <a:r>
              <a:rPr lang="en-US" sz="2400" dirty="0">
                <a:latin typeface="+mn-lt"/>
                <a:cs typeface="+mn-cs"/>
                <a:hlinkClick r:id="rId5"/>
              </a:rPr>
              <a:t>http://www.refandpic.ucoz.ru/</a:t>
            </a:r>
            <a:endParaRPr lang="en-US" sz="2400" dirty="0">
              <a:latin typeface="+mn-lt"/>
              <a:cs typeface="+mn-cs"/>
            </a:endParaRPr>
          </a:p>
          <a:p>
            <a:pPr marL="457200" indent="-457200" fontAlgn="auto">
              <a:spcBef>
                <a:spcPts val="0"/>
              </a:spcBef>
              <a:spcAft>
                <a:spcPts val="0"/>
              </a:spcAft>
              <a:defRPr/>
            </a:pPr>
            <a:endParaRPr lang="en-US" sz="2400" dirty="0">
              <a:latin typeface="+mn-lt"/>
              <a:cs typeface="+mn-cs"/>
            </a:endParaRPr>
          </a:p>
          <a:p>
            <a:pPr marL="457200" indent="-457200" fontAlgn="auto">
              <a:spcBef>
                <a:spcPts val="0"/>
              </a:spcBef>
              <a:spcAft>
                <a:spcPts val="0"/>
              </a:spcAft>
              <a:defRPr/>
            </a:pPr>
            <a:endParaRPr lang="en-US" sz="2400" dirty="0">
              <a:latin typeface="+mn-lt"/>
              <a:cs typeface="+mn-cs"/>
            </a:endParaRPr>
          </a:p>
          <a:p>
            <a:pPr marL="457200" indent="-457200" fontAlgn="auto">
              <a:spcBef>
                <a:spcPts val="0"/>
              </a:spcBef>
              <a:spcAft>
                <a:spcPts val="0"/>
              </a:spcAft>
              <a:defRPr/>
            </a:pPr>
            <a:endParaRPr lang="en-US" sz="2400" dirty="0">
              <a:latin typeface="+mn-lt"/>
              <a:cs typeface="+mn-cs"/>
            </a:endParaRPr>
          </a:p>
          <a:p>
            <a:pPr marL="457200" indent="-457200" fontAlgn="auto">
              <a:spcBef>
                <a:spcPts val="0"/>
              </a:spcBef>
              <a:spcAft>
                <a:spcPts val="0"/>
              </a:spcAft>
              <a:defRPr/>
            </a:pPr>
            <a:endParaRPr lang="ru-RU" sz="2400" dirty="0">
              <a:latin typeface="+mn-lt"/>
              <a:cs typeface="+mn-cs"/>
            </a:endParaRPr>
          </a:p>
          <a:p>
            <a:pPr marL="457200" indent="-457200" fontAlgn="auto">
              <a:spcBef>
                <a:spcPts val="0"/>
              </a:spcBef>
              <a:spcAft>
                <a:spcPts val="0"/>
              </a:spcAft>
              <a:defRPr/>
            </a:pPr>
            <a:r>
              <a:rPr lang="ru-RU" sz="2400" dirty="0">
                <a:latin typeface="+mn-lt"/>
                <a:cs typeface="+mn-cs"/>
              </a:rPr>
              <a:t>			</a:t>
            </a:r>
          </a:p>
          <a:p>
            <a:pPr marL="457200" indent="-457200" fontAlgn="auto">
              <a:spcBef>
                <a:spcPts val="0"/>
              </a:spcBef>
              <a:spcAft>
                <a:spcPts val="0"/>
              </a:spcAft>
              <a:defRPr/>
            </a:pPr>
            <a:endParaRPr lang="en-US" sz="2400" dirty="0">
              <a:latin typeface="+mn-lt"/>
              <a:cs typeface="+mn-cs"/>
            </a:endParaRPr>
          </a:p>
          <a:p>
            <a:pPr marL="457200" indent="-457200" algn="ctr" fontAlgn="auto">
              <a:spcBef>
                <a:spcPts val="0"/>
              </a:spcBef>
              <a:spcAft>
                <a:spcPts val="0"/>
              </a:spcAft>
              <a:defRPr/>
            </a:pPr>
            <a:r>
              <a:rPr lang="en-US" sz="2400">
                <a:latin typeface="Burnstown Dam" pitchFamily="2" charset="0"/>
                <a:cs typeface="+mn-cs"/>
              </a:rPr>
              <a:t>2011 </a:t>
            </a:r>
            <a:r>
              <a:rPr lang="ru-RU" sz="2400" dirty="0">
                <a:latin typeface="+mn-lt"/>
                <a:cs typeface="+mn-cs"/>
              </a:rPr>
              <a:t>год.			</a:t>
            </a:r>
          </a:p>
        </p:txBody>
      </p:sp>
    </p:spTree>
  </p:cSld>
  <p:clrMapOvr>
    <a:masterClrMapping/>
  </p:clrMapOvr>
  <p:transition spd="slow" advTm="15085">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p:txBody>
          <a:bodyPr/>
          <a:lstStyle/>
          <a:p>
            <a:pPr eaLnBrk="1" hangingPunct="1"/>
            <a:endParaRPr lang="ru-RU" smtClean="0"/>
          </a:p>
        </p:txBody>
      </p:sp>
      <p:sp>
        <p:nvSpPr>
          <p:cNvPr id="4099" name="Содержимое 2"/>
          <p:cNvSpPr>
            <a:spLocks noGrp="1"/>
          </p:cNvSpPr>
          <p:nvPr>
            <p:ph idx="1"/>
          </p:nvPr>
        </p:nvSpPr>
        <p:spPr/>
        <p:txBody>
          <a:bodyPr/>
          <a:lstStyle/>
          <a:p>
            <a:pPr eaLnBrk="1" hangingPunct="1"/>
            <a:endParaRPr lang="ru-RU" smtClean="0"/>
          </a:p>
        </p:txBody>
      </p:sp>
      <p:pic>
        <p:nvPicPr>
          <p:cNvPr id="4100" name="Рисунок 3"/>
          <p:cNvPicPr>
            <a:picLocks noChangeAspect="1" noChangeArrowheads="1"/>
          </p:cNvPicPr>
          <p:nvPr/>
        </p:nvPicPr>
        <p:blipFill>
          <a:blip r:embed="rId2" cstate="print"/>
          <a:srcRect l="1563" t="10277" r="39063" b="41806"/>
          <a:stretch>
            <a:fillRect/>
          </a:stretch>
        </p:blipFill>
        <p:spPr bwMode="auto">
          <a:xfrm>
            <a:off x="0" y="0"/>
            <a:ext cx="9144000" cy="68580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2571750" y="1214438"/>
            <a:ext cx="3416300" cy="3757612"/>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7072313" y="0"/>
            <a:ext cx="2071687" cy="2316163"/>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0" y="4929188"/>
            <a:ext cx="2420938" cy="1928812"/>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7072313" y="4357688"/>
            <a:ext cx="2071687" cy="2500312"/>
          </a:xfrm>
          <a:prstGeom prst="rect">
            <a:avLst/>
          </a:prstGeom>
          <a:noFill/>
          <a:ln w="9525">
            <a:noFill/>
            <a:miter lim="800000"/>
            <a:headEnd/>
            <a:tailEnd/>
          </a:ln>
        </p:spPr>
      </p:pic>
      <p:pic>
        <p:nvPicPr>
          <p:cNvPr id="1030" name="Picture 6"/>
          <p:cNvPicPr>
            <a:picLocks noChangeAspect="1" noChangeArrowheads="1"/>
          </p:cNvPicPr>
          <p:nvPr/>
        </p:nvPicPr>
        <p:blipFill>
          <a:blip r:embed="rId7" cstate="print"/>
          <a:srcRect/>
          <a:stretch>
            <a:fillRect/>
          </a:stretch>
        </p:blipFill>
        <p:spPr bwMode="auto">
          <a:xfrm>
            <a:off x="0" y="0"/>
            <a:ext cx="1714500" cy="2133600"/>
          </a:xfrm>
          <a:prstGeom prst="rect">
            <a:avLst/>
          </a:prstGeom>
          <a:noFill/>
          <a:ln w="9525">
            <a:noFill/>
            <a:miter lim="800000"/>
            <a:headEnd/>
            <a:tailEnd/>
          </a:ln>
        </p:spPr>
      </p:pic>
      <p:sp>
        <p:nvSpPr>
          <p:cNvPr id="13" name="Прямоугольник 12"/>
          <p:cNvSpPr>
            <a:spLocks noChangeArrowheads="1"/>
          </p:cNvSpPr>
          <p:nvPr/>
        </p:nvSpPr>
        <p:spPr bwMode="auto">
          <a:xfrm>
            <a:off x="571500" y="285750"/>
            <a:ext cx="8001000" cy="6124575"/>
          </a:xfrm>
          <a:prstGeom prst="rect">
            <a:avLst/>
          </a:prstGeom>
          <a:noFill/>
          <a:ln w="9525">
            <a:noFill/>
            <a:miter lim="800000"/>
            <a:headEnd/>
            <a:tailEnd/>
          </a:ln>
        </p:spPr>
        <p:txBody>
          <a:bodyPr>
            <a:spAutoFit/>
          </a:bodyPr>
          <a:lstStyle/>
          <a:p>
            <a:pPr algn="ctr"/>
            <a:r>
              <a:rPr lang="ru-RU" sz="2800" b="1">
                <a:latin typeface="Times New Roman" pitchFamily="18" charset="0"/>
                <a:cs typeface="Times New Roman" pitchFamily="18" charset="0"/>
              </a:rPr>
              <a:t>Автор фундаментальных исследований по химии, химической технологии, физике, метрологии, воздухоплаванию, метеорологии, сельскому хозяйству, экономике и др. Он всегда был увлечен разнообразными идеями и проектами и настойчиво претворял их в жизнь, мог одновременно работать в нескольких направлениях, всюду успевал, быстро, иногда почти в невероятно короткие сроки создавал крупные монографии или решал важные научные и научно-технические проблемы. Кажется, что в человеческом опыте нет такой области, в которой не оставил бы след великий русский ученый Д.И.Менделеев. </a:t>
            </a:r>
          </a:p>
        </p:txBody>
      </p:sp>
    </p:spTree>
  </p:cSld>
  <p:clrMapOvr>
    <a:masterClrMapping/>
  </p:clrMapOvr>
  <p:transition advTm="4520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1000" fill="hold"/>
                                        <p:tgtEl>
                                          <p:spTgt spid="1030"/>
                                        </p:tgtEl>
                                        <p:attrNameLst>
                                          <p:attrName>ppt_x</p:attrName>
                                        </p:attrNameLst>
                                      </p:cBhvr>
                                      <p:tavLst>
                                        <p:tav tm="0">
                                          <p:val>
                                            <p:strVal val="#ppt_x-.2"/>
                                          </p:val>
                                        </p:tav>
                                        <p:tav tm="100000">
                                          <p:val>
                                            <p:strVal val="#ppt_x"/>
                                          </p:val>
                                        </p:tav>
                                      </p:tavLst>
                                    </p:anim>
                                    <p:anim calcmode="lin" valueType="num">
                                      <p:cBhvr>
                                        <p:cTn id="8" dur="1000" fill="hold"/>
                                        <p:tgtEl>
                                          <p:spTgt spid="103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30"/>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p:cTn id="13" dur="1000" fill="hold"/>
                                        <p:tgtEl>
                                          <p:spTgt spid="1027"/>
                                        </p:tgtEl>
                                        <p:attrNameLst>
                                          <p:attrName>ppt_w</p:attrName>
                                        </p:attrNameLst>
                                      </p:cBhvr>
                                      <p:tavLst>
                                        <p:tav tm="0">
                                          <p:val>
                                            <p:strVal val="#ppt_w*0.70"/>
                                          </p:val>
                                        </p:tav>
                                        <p:tav tm="100000">
                                          <p:val>
                                            <p:strVal val="#ppt_w"/>
                                          </p:val>
                                        </p:tav>
                                      </p:tavLst>
                                    </p:anim>
                                    <p:anim calcmode="lin" valueType="num">
                                      <p:cBhvr>
                                        <p:cTn id="14" dur="1000" fill="hold"/>
                                        <p:tgtEl>
                                          <p:spTgt spid="1027"/>
                                        </p:tgtEl>
                                        <p:attrNameLst>
                                          <p:attrName>ppt_h</p:attrName>
                                        </p:attrNameLst>
                                      </p:cBhvr>
                                      <p:tavLst>
                                        <p:tav tm="0">
                                          <p:val>
                                            <p:strVal val="#ppt_h"/>
                                          </p:val>
                                        </p:tav>
                                        <p:tav tm="100000">
                                          <p:val>
                                            <p:strVal val="#ppt_h"/>
                                          </p:val>
                                        </p:tav>
                                      </p:tavLst>
                                    </p:anim>
                                    <p:animEffect transition="in" filter="fade">
                                      <p:cBhvr>
                                        <p:cTn id="15" dur="1000"/>
                                        <p:tgtEl>
                                          <p:spTgt spid="1027"/>
                                        </p:tgtEl>
                                      </p:cBhvr>
                                    </p:animEffect>
                                  </p:childTnLst>
                                </p:cTn>
                              </p:par>
                            </p:childTnLst>
                          </p:cTn>
                        </p:par>
                        <p:par>
                          <p:cTn id="16" fill="hold">
                            <p:stCondLst>
                              <p:cond delay="2000"/>
                            </p:stCondLst>
                            <p:childTnLst>
                              <p:par>
                                <p:cTn id="17" presetID="49" presetClass="entr" presetSubtype="0" decel="100000"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p:cTn id="19" dur="500" fill="hold"/>
                                        <p:tgtEl>
                                          <p:spTgt spid="1028"/>
                                        </p:tgtEl>
                                        <p:attrNameLst>
                                          <p:attrName>ppt_w</p:attrName>
                                        </p:attrNameLst>
                                      </p:cBhvr>
                                      <p:tavLst>
                                        <p:tav tm="0">
                                          <p:val>
                                            <p:fltVal val="0"/>
                                          </p:val>
                                        </p:tav>
                                        <p:tav tm="100000">
                                          <p:val>
                                            <p:strVal val="#ppt_w"/>
                                          </p:val>
                                        </p:tav>
                                      </p:tavLst>
                                    </p:anim>
                                    <p:anim calcmode="lin" valueType="num">
                                      <p:cBhvr>
                                        <p:cTn id="20" dur="500" fill="hold"/>
                                        <p:tgtEl>
                                          <p:spTgt spid="1028"/>
                                        </p:tgtEl>
                                        <p:attrNameLst>
                                          <p:attrName>ppt_h</p:attrName>
                                        </p:attrNameLst>
                                      </p:cBhvr>
                                      <p:tavLst>
                                        <p:tav tm="0">
                                          <p:val>
                                            <p:fltVal val="0"/>
                                          </p:val>
                                        </p:tav>
                                        <p:tav tm="100000">
                                          <p:val>
                                            <p:strVal val="#ppt_h"/>
                                          </p:val>
                                        </p:tav>
                                      </p:tavLst>
                                    </p:anim>
                                    <p:anim calcmode="lin" valueType="num">
                                      <p:cBhvr>
                                        <p:cTn id="21" dur="500" fill="hold"/>
                                        <p:tgtEl>
                                          <p:spTgt spid="1028"/>
                                        </p:tgtEl>
                                        <p:attrNameLst>
                                          <p:attrName>style.rotation</p:attrName>
                                        </p:attrNameLst>
                                      </p:cBhvr>
                                      <p:tavLst>
                                        <p:tav tm="0">
                                          <p:val>
                                            <p:fltVal val="360"/>
                                          </p:val>
                                        </p:tav>
                                        <p:tav tm="100000">
                                          <p:val>
                                            <p:fltVal val="0"/>
                                          </p:val>
                                        </p:tav>
                                      </p:tavLst>
                                    </p:anim>
                                    <p:animEffect transition="in" filter="fade">
                                      <p:cBhvr>
                                        <p:cTn id="22" dur="500"/>
                                        <p:tgtEl>
                                          <p:spTgt spid="1028"/>
                                        </p:tgtEl>
                                      </p:cBhvr>
                                    </p:animEffect>
                                  </p:childTnLst>
                                </p:cTn>
                              </p:par>
                            </p:childTnLst>
                          </p:cTn>
                        </p:par>
                        <p:par>
                          <p:cTn id="23" fill="hold">
                            <p:stCondLst>
                              <p:cond delay="2500"/>
                            </p:stCondLst>
                            <p:childTnLst>
                              <p:par>
                                <p:cTn id="24" presetID="18" presetClass="entr" presetSubtype="12" fill="hold" nodeType="afterEffect">
                                  <p:stCondLst>
                                    <p:cond delay="0"/>
                                  </p:stCondLst>
                                  <p:childTnLst>
                                    <p:set>
                                      <p:cBhvr>
                                        <p:cTn id="25" dur="1" fill="hold">
                                          <p:stCondLst>
                                            <p:cond delay="0"/>
                                          </p:stCondLst>
                                        </p:cTn>
                                        <p:tgtEl>
                                          <p:spTgt spid="1029"/>
                                        </p:tgtEl>
                                        <p:attrNameLst>
                                          <p:attrName>style.visibility</p:attrName>
                                        </p:attrNameLst>
                                      </p:cBhvr>
                                      <p:to>
                                        <p:strVal val="visible"/>
                                      </p:to>
                                    </p:set>
                                    <p:animEffect transition="in" filter="strips(downLeft)">
                                      <p:cBhvr>
                                        <p:cTn id="26" dur="2000"/>
                                        <p:tgtEl>
                                          <p:spTgt spid="1029"/>
                                        </p:tgtEl>
                                      </p:cBhvr>
                                    </p:animEffect>
                                  </p:childTnLst>
                                </p:cTn>
                              </p:par>
                            </p:childTnLst>
                          </p:cTn>
                        </p:par>
                        <p:par>
                          <p:cTn id="27" fill="hold">
                            <p:stCondLst>
                              <p:cond delay="4500"/>
                            </p:stCondLst>
                            <p:childTnLst>
                              <p:par>
                                <p:cTn id="28" presetID="31" presetClass="entr" presetSubtype="0" fill="hold" nodeType="afterEffect">
                                  <p:stCondLst>
                                    <p:cond delay="0"/>
                                  </p:stCondLst>
                                  <p:iterate type="lt">
                                    <p:tmPct val="5000"/>
                                  </p:iterate>
                                  <p:childTnLst>
                                    <p:set>
                                      <p:cBhvr>
                                        <p:cTn id="29" dur="1" fill="hold">
                                          <p:stCondLst>
                                            <p:cond delay="0"/>
                                          </p:stCondLst>
                                        </p:cTn>
                                        <p:tgtEl>
                                          <p:spTgt spid="1026"/>
                                        </p:tgtEl>
                                        <p:attrNameLst>
                                          <p:attrName>style.visibility</p:attrName>
                                        </p:attrNameLst>
                                      </p:cBhvr>
                                      <p:to>
                                        <p:strVal val="visible"/>
                                      </p:to>
                                    </p:set>
                                    <p:anim calcmode="lin" valueType="num">
                                      <p:cBhvr>
                                        <p:cTn id="30" dur="2000" fill="hold"/>
                                        <p:tgtEl>
                                          <p:spTgt spid="1026"/>
                                        </p:tgtEl>
                                        <p:attrNameLst>
                                          <p:attrName>ppt_w</p:attrName>
                                        </p:attrNameLst>
                                      </p:cBhvr>
                                      <p:tavLst>
                                        <p:tav tm="0">
                                          <p:val>
                                            <p:fltVal val="0"/>
                                          </p:val>
                                        </p:tav>
                                        <p:tav tm="100000">
                                          <p:val>
                                            <p:strVal val="#ppt_w"/>
                                          </p:val>
                                        </p:tav>
                                      </p:tavLst>
                                    </p:anim>
                                    <p:anim calcmode="lin" valueType="num">
                                      <p:cBhvr>
                                        <p:cTn id="31" dur="2000" fill="hold"/>
                                        <p:tgtEl>
                                          <p:spTgt spid="1026"/>
                                        </p:tgtEl>
                                        <p:attrNameLst>
                                          <p:attrName>ppt_h</p:attrName>
                                        </p:attrNameLst>
                                      </p:cBhvr>
                                      <p:tavLst>
                                        <p:tav tm="0">
                                          <p:val>
                                            <p:fltVal val="0"/>
                                          </p:val>
                                        </p:tav>
                                        <p:tav tm="100000">
                                          <p:val>
                                            <p:strVal val="#ppt_h"/>
                                          </p:val>
                                        </p:tav>
                                      </p:tavLst>
                                    </p:anim>
                                    <p:anim calcmode="lin" valueType="num">
                                      <p:cBhvr>
                                        <p:cTn id="32" dur="2000" fill="hold"/>
                                        <p:tgtEl>
                                          <p:spTgt spid="1026"/>
                                        </p:tgtEl>
                                        <p:attrNameLst>
                                          <p:attrName>style.rotation</p:attrName>
                                        </p:attrNameLst>
                                      </p:cBhvr>
                                      <p:tavLst>
                                        <p:tav tm="0">
                                          <p:val>
                                            <p:fltVal val="90"/>
                                          </p:val>
                                        </p:tav>
                                        <p:tav tm="100000">
                                          <p:val>
                                            <p:fltVal val="0"/>
                                          </p:val>
                                        </p:tav>
                                      </p:tavLst>
                                    </p:anim>
                                    <p:animEffect transition="in" filter="fade">
                                      <p:cBhvr>
                                        <p:cTn id="33" dur="2000"/>
                                        <p:tgtEl>
                                          <p:spTgt spid="1026"/>
                                        </p:tgtEl>
                                      </p:cBhvr>
                                    </p:animEffect>
                                  </p:childTnLst>
                                </p:cTn>
                              </p:par>
                            </p:childTnLst>
                          </p:cTn>
                        </p:par>
                        <p:par>
                          <p:cTn id="34" fill="hold">
                            <p:stCondLst>
                              <p:cond delay="6500"/>
                            </p:stCondLst>
                            <p:childTnLst>
                              <p:par>
                                <p:cTn id="35" presetID="7" presetClass="entr" presetSubtype="4"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0" fill="hold"/>
                                        <p:tgtEl>
                                          <p:spTgt spid="13"/>
                                        </p:tgtEl>
                                        <p:attrNameLst>
                                          <p:attrName>ppt_x</p:attrName>
                                        </p:attrNameLst>
                                      </p:cBhvr>
                                      <p:tavLst>
                                        <p:tav tm="0">
                                          <p:val>
                                            <p:strVal val="#ppt_x"/>
                                          </p:val>
                                        </p:tav>
                                        <p:tav tm="100000">
                                          <p:val>
                                            <p:strVal val="#ppt_x"/>
                                          </p:val>
                                        </p:tav>
                                      </p:tavLst>
                                    </p:anim>
                                    <p:anim calcmode="lin" valueType="num">
                                      <p:cBhvr additive="base">
                                        <p:cTn id="38" dur="5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p:txBody>
          <a:bodyPr/>
          <a:lstStyle/>
          <a:p>
            <a:pPr eaLnBrk="1" hangingPunct="1"/>
            <a:endParaRPr lang="ru-RU" smtClean="0"/>
          </a:p>
        </p:txBody>
      </p:sp>
      <p:sp>
        <p:nvSpPr>
          <p:cNvPr id="5123" name="Содержимое 2"/>
          <p:cNvSpPr>
            <a:spLocks noGrp="1"/>
          </p:cNvSpPr>
          <p:nvPr>
            <p:ph idx="1"/>
          </p:nvPr>
        </p:nvSpPr>
        <p:spPr/>
        <p:txBody>
          <a:bodyPr/>
          <a:lstStyle/>
          <a:p>
            <a:pPr eaLnBrk="1" hangingPunct="1"/>
            <a:endParaRPr lang="ru-RU" smtClean="0"/>
          </a:p>
        </p:txBody>
      </p:sp>
      <p:pic>
        <p:nvPicPr>
          <p:cNvPr id="5124" name="Рисунок 3"/>
          <p:cNvPicPr>
            <a:picLocks noChangeAspect="1" noChangeArrowheads="1"/>
          </p:cNvPicPr>
          <p:nvPr/>
        </p:nvPicPr>
        <p:blipFill>
          <a:blip r:embed="rId2" cstate="print"/>
          <a:srcRect t="2556" r="1042" b="31708"/>
          <a:stretch>
            <a:fillRect/>
          </a:stretch>
        </p:blipFill>
        <p:spPr bwMode="auto">
          <a:xfrm>
            <a:off x="0" y="0"/>
            <a:ext cx="9144000" cy="6858000"/>
          </a:xfrm>
          <a:prstGeom prst="rect">
            <a:avLst/>
          </a:prstGeom>
          <a:solidFill>
            <a:schemeClr val="bg1"/>
          </a:solidFill>
          <a:ln w="34925" cap="rnd" algn="ctr">
            <a:noFill/>
            <a:miter lim="800000"/>
            <a:headEnd/>
            <a:tailEnd/>
          </a:ln>
        </p:spPr>
      </p:pic>
      <p:sp>
        <p:nvSpPr>
          <p:cNvPr id="5125" name="Прямоугольник 4"/>
          <p:cNvSpPr>
            <a:spLocks noChangeArrowheads="1"/>
          </p:cNvSpPr>
          <p:nvPr/>
        </p:nvSpPr>
        <p:spPr bwMode="auto">
          <a:xfrm>
            <a:off x="571500" y="857250"/>
            <a:ext cx="8143875" cy="5508625"/>
          </a:xfrm>
          <a:prstGeom prst="rect">
            <a:avLst/>
          </a:prstGeom>
          <a:noFill/>
          <a:ln w="9525">
            <a:noFill/>
            <a:miter lim="800000"/>
            <a:headEnd/>
            <a:tailEnd/>
          </a:ln>
        </p:spPr>
        <p:txBody>
          <a:bodyPr>
            <a:spAutoFit/>
          </a:bodyPr>
          <a:lstStyle/>
          <a:p>
            <a:r>
              <a:rPr lang="ru-RU" sz="3200" b="1">
                <a:latin typeface="Calibri" pitchFamily="34" charset="0"/>
              </a:rPr>
              <a:t>Родился в г. Тобольске. Он был последним, семнадцатым по счету ребенком в семье директора Тобольской гимназии Ивана Павловича Менделеева и его жены Марии Дмитриевны. Ко времени его рождения в семье Менделеевых из детей осталось в живых два брата и пять сестер. Восемь детей умерли еще в младенческом возрасте, и троим из них родители не успели даже дать имени. Дмитрий был любимцем матери.</a:t>
            </a:r>
          </a:p>
        </p:txBody>
      </p:sp>
      <p:sp>
        <p:nvSpPr>
          <p:cNvPr id="5126" name="Прямоугольник 5"/>
          <p:cNvSpPr>
            <a:spLocks noChangeArrowheads="1"/>
          </p:cNvSpPr>
          <p:nvPr/>
        </p:nvSpPr>
        <p:spPr bwMode="auto">
          <a:xfrm>
            <a:off x="3214688" y="214313"/>
            <a:ext cx="3357562" cy="523875"/>
          </a:xfrm>
          <a:prstGeom prst="rect">
            <a:avLst/>
          </a:prstGeom>
          <a:noFill/>
          <a:ln w="9525">
            <a:noFill/>
            <a:miter lim="800000"/>
            <a:headEnd/>
            <a:tailEnd/>
          </a:ln>
        </p:spPr>
        <p:txBody>
          <a:bodyPr>
            <a:spAutoFit/>
          </a:bodyPr>
          <a:lstStyle/>
          <a:p>
            <a:pPr algn="ctr"/>
            <a:r>
              <a:rPr lang="ru-RU" sz="2800" b="1">
                <a:solidFill>
                  <a:srgbClr val="7030A0"/>
                </a:solidFill>
                <a:latin typeface="Calibri" pitchFamily="34" charset="0"/>
              </a:rPr>
              <a:t>Не наукой единой</a:t>
            </a:r>
            <a:endParaRPr lang="ru-RU" sz="2800">
              <a:solidFill>
                <a:srgbClr val="7030A0"/>
              </a:solidFill>
              <a:latin typeface="Calibri" pitchFamily="34" charset="0"/>
            </a:endParaRPr>
          </a:p>
        </p:txBody>
      </p:sp>
    </p:spTree>
  </p:cSld>
  <p:clrMapOvr>
    <a:masterClrMapping/>
  </p:clrMapOvr>
  <p:transition spd="slow" advTm="21216">
    <p:strips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p:txBody>
          <a:bodyPr/>
          <a:lstStyle/>
          <a:p>
            <a:pPr eaLnBrk="1" hangingPunct="1"/>
            <a:endParaRPr lang="ru-RU" smtClean="0"/>
          </a:p>
        </p:txBody>
      </p:sp>
      <p:pic>
        <p:nvPicPr>
          <p:cNvPr id="6147" name="Содержимое 3"/>
          <p:cNvPicPr>
            <a:picLocks noGrp="1"/>
          </p:cNvPicPr>
          <p:nvPr>
            <p:ph idx="1"/>
          </p:nvPr>
        </p:nvPicPr>
        <p:blipFill>
          <a:blip r:embed="rId2" cstate="print"/>
          <a:srcRect t="2556" r="1042" b="31708"/>
          <a:stretch>
            <a:fillRect/>
          </a:stretch>
        </p:blipFill>
        <p:spPr>
          <a:xfrm>
            <a:off x="0" y="0"/>
            <a:ext cx="9144000" cy="6858000"/>
          </a:xfrm>
          <a:solidFill>
            <a:schemeClr val="bg1"/>
          </a:solidFill>
        </p:spPr>
      </p:pic>
      <p:sp>
        <p:nvSpPr>
          <p:cNvPr id="6148" name="TextBox 7"/>
          <p:cNvSpPr txBox="1">
            <a:spLocks noChangeArrowheads="1"/>
          </p:cNvSpPr>
          <p:nvPr/>
        </p:nvSpPr>
        <p:spPr bwMode="auto">
          <a:xfrm>
            <a:off x="214313" y="357188"/>
            <a:ext cx="8572500" cy="5262562"/>
          </a:xfrm>
          <a:prstGeom prst="rect">
            <a:avLst/>
          </a:prstGeom>
          <a:noFill/>
          <a:ln w="9525">
            <a:noFill/>
            <a:miter lim="800000"/>
            <a:headEnd/>
            <a:tailEnd/>
          </a:ln>
        </p:spPr>
        <p:txBody>
          <a:bodyPr>
            <a:spAutoFit/>
          </a:bodyPr>
          <a:lstStyle/>
          <a:p>
            <a:pPr algn="ctr"/>
            <a:r>
              <a:rPr lang="ru-RU" sz="2800" b="1" i="1">
                <a:latin typeface="Calibri" pitchFamily="34" charset="0"/>
              </a:rPr>
              <a:t>Недоумённые вопросы.</a:t>
            </a:r>
            <a:endParaRPr lang="ru-RU" sz="2800">
              <a:latin typeface="Calibri" pitchFamily="34" charset="0"/>
            </a:endParaRPr>
          </a:p>
          <a:p>
            <a:r>
              <a:rPr lang="ru-RU" sz="2800" b="1">
                <a:latin typeface="Calibri" pitchFamily="34" charset="0"/>
              </a:rPr>
              <a:t>Репортер петербургской газеты спрашивал: </a:t>
            </a:r>
          </a:p>
          <a:p>
            <a:r>
              <a:rPr lang="ru-RU" sz="2800" b="1">
                <a:latin typeface="Calibri" pitchFamily="34" charset="0"/>
              </a:rPr>
              <a:t>	-Почему у Дмитрия Ивановича фамилия 	Менделеев, хотя дед его звался Соколов?</a:t>
            </a:r>
          </a:p>
          <a:p>
            <a:r>
              <a:rPr lang="ru-RU" sz="2800" b="1">
                <a:latin typeface="Calibri" pitchFamily="34" charset="0"/>
              </a:rPr>
              <a:t>Отец Дмитрия Ивановича- Иван Павлович- родился в 1783 г. в семье священника Павла Максимовича Соколова. </a:t>
            </a:r>
          </a:p>
          <a:p>
            <a:r>
              <a:rPr lang="ru-RU" sz="2800" b="1">
                <a:latin typeface="Calibri" pitchFamily="34" charset="0"/>
              </a:rPr>
              <a:t>Четырем его сыновьям, как это было принято тогда </a:t>
            </a:r>
          </a:p>
          <a:p>
            <a:r>
              <a:rPr lang="ru-RU" sz="2800" b="1">
                <a:latin typeface="Calibri" pitchFamily="34" charset="0"/>
              </a:rPr>
              <a:t>у священнослужителей, были даны разные фамилии.</a:t>
            </a:r>
          </a:p>
          <a:p>
            <a:r>
              <a:rPr lang="ru-RU" sz="2800" b="1">
                <a:latin typeface="Calibri" pitchFamily="34" charset="0"/>
              </a:rPr>
              <a:t>Отец Дмитрия Ивановича получил фамилию соседних помещиков Менделеевых.</a:t>
            </a:r>
          </a:p>
        </p:txBody>
      </p:sp>
    </p:spTree>
  </p:cSld>
  <p:clrMapOvr>
    <a:masterClrMapping/>
  </p:clrMapOvr>
  <p:transition spd="slow" advTm="25397">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p:txBody>
          <a:bodyPr/>
          <a:lstStyle/>
          <a:p>
            <a:pPr eaLnBrk="1" hangingPunct="1"/>
            <a:endParaRPr lang="ru-RU" smtClean="0"/>
          </a:p>
        </p:txBody>
      </p:sp>
      <p:sp>
        <p:nvSpPr>
          <p:cNvPr id="7171" name="Содержимое 2"/>
          <p:cNvSpPr>
            <a:spLocks noGrp="1"/>
          </p:cNvSpPr>
          <p:nvPr>
            <p:ph idx="1"/>
          </p:nvPr>
        </p:nvSpPr>
        <p:spPr/>
        <p:txBody>
          <a:bodyPr/>
          <a:lstStyle/>
          <a:p>
            <a:pPr eaLnBrk="1" hangingPunct="1"/>
            <a:endParaRPr lang="ru-RU" smtClean="0"/>
          </a:p>
        </p:txBody>
      </p:sp>
      <p:pic>
        <p:nvPicPr>
          <p:cNvPr id="7172" name="Рисунок 3" descr="C:\Users\6524~1\AppData\Local\Temp\msohtmlclip1\01\clip_image001.png"/>
          <p:cNvPicPr>
            <a:picLocks noChangeAspect="1" noChangeArrowheads="1"/>
          </p:cNvPicPr>
          <p:nvPr/>
        </p:nvPicPr>
        <p:blipFill>
          <a:blip r:embed="rId2" cstate="print"/>
          <a:srcRect t="6853"/>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1285875" y="714375"/>
            <a:ext cx="6572250" cy="5262563"/>
          </a:xfrm>
          <a:prstGeom prst="rect">
            <a:avLst/>
          </a:prstGeom>
          <a:noFill/>
        </p:spPr>
        <p:txBody>
          <a:bodyPr>
            <a:spAutoFit/>
          </a:bodyPr>
          <a:lstStyle/>
          <a:p>
            <a:pPr algn="ctr" fontAlgn="auto">
              <a:spcBef>
                <a:spcPts val="0"/>
              </a:spcBef>
              <a:spcAft>
                <a:spcPts val="0"/>
              </a:spcAft>
              <a:defRPr/>
            </a:pPr>
            <a:r>
              <a:rPr lang="ru-RU" sz="2800" b="1" i="1" dirty="0">
                <a:solidFill>
                  <a:schemeClr val="bg1">
                    <a:lumMod val="95000"/>
                  </a:schemeClr>
                </a:solidFill>
                <a:latin typeface="Times New Roman" pitchFamily="18" charset="0"/>
                <a:cs typeface="Times New Roman" pitchFamily="18" charset="0"/>
              </a:rPr>
              <a:t>Полный тёзка.</a:t>
            </a:r>
            <a:endParaRPr lang="ru-RU" sz="2800" dirty="0">
              <a:solidFill>
                <a:schemeClr val="bg1">
                  <a:lumMod val="95000"/>
                </a:schemeClr>
              </a:solidFill>
              <a:latin typeface="Times New Roman" pitchFamily="18" charset="0"/>
              <a:cs typeface="Times New Roman" pitchFamily="18" charset="0"/>
            </a:endParaRPr>
          </a:p>
          <a:p>
            <a:pPr fontAlgn="auto">
              <a:spcBef>
                <a:spcPts val="0"/>
              </a:spcBef>
              <a:spcAft>
                <a:spcPts val="0"/>
              </a:spcAft>
              <a:defRPr/>
            </a:pPr>
            <a:r>
              <a:rPr lang="ru-RU" sz="2800" dirty="0">
                <a:solidFill>
                  <a:schemeClr val="bg1">
                    <a:lumMod val="95000"/>
                  </a:schemeClr>
                </a:solidFill>
                <a:latin typeface="Times New Roman" pitchFamily="18" charset="0"/>
                <a:cs typeface="Times New Roman" pitchFamily="18" charset="0"/>
              </a:rPr>
              <a:t>У Менделеева был племянник Дмитрий Иванович Менделеев(1851-1911)- сын брата Менделеева Ивана Ивановича. Племянник окончил Казанский университет, служил железнодорожным врачом во многих местах России, часто встречался со своим знаменитым дядей, а однажды вместе с ним совершил путешествие по Волге. Поскольку дядя и племянник были полными тезками, их нередко путали.</a:t>
            </a:r>
          </a:p>
        </p:txBody>
      </p:sp>
    </p:spTree>
  </p:cSld>
  <p:clrMapOvr>
    <a:masterClrMapping/>
  </p:clrMapOvr>
  <p:transition spd="slow" advTm="25022">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p:txBody>
          <a:bodyPr/>
          <a:lstStyle/>
          <a:p>
            <a:pPr eaLnBrk="1" hangingPunct="1"/>
            <a:endParaRPr lang="ru-RU" smtClean="0"/>
          </a:p>
        </p:txBody>
      </p:sp>
      <p:sp>
        <p:nvSpPr>
          <p:cNvPr id="8195" name="Содержимое 2"/>
          <p:cNvSpPr>
            <a:spLocks noGrp="1"/>
          </p:cNvSpPr>
          <p:nvPr>
            <p:ph idx="1"/>
          </p:nvPr>
        </p:nvSpPr>
        <p:spPr/>
        <p:txBody>
          <a:bodyPr/>
          <a:lstStyle/>
          <a:p>
            <a:pPr eaLnBrk="1" hangingPunct="1"/>
            <a:endParaRPr lang="ru-RU" smtClean="0"/>
          </a:p>
        </p:txBody>
      </p:sp>
      <p:pic>
        <p:nvPicPr>
          <p:cNvPr id="8196" name="Picture 2"/>
          <p:cNvPicPr>
            <a:picLocks noChangeAspect="1" noChangeArrowheads="1"/>
          </p:cNvPicPr>
          <p:nvPr/>
        </p:nvPicPr>
        <p:blipFill>
          <a:blip r:embed="rId2" cstate="print">
            <a:lum contrast="-40000"/>
          </a:blip>
          <a:srcRect/>
          <a:stretch>
            <a:fillRect/>
          </a:stretch>
        </p:blipFill>
        <p:spPr bwMode="auto">
          <a:xfrm>
            <a:off x="0" y="0"/>
            <a:ext cx="9144000" cy="6891338"/>
          </a:xfrm>
          <a:prstGeom prst="rect">
            <a:avLst/>
          </a:prstGeom>
          <a:noFill/>
          <a:ln w="9525">
            <a:noFill/>
            <a:miter lim="800000"/>
            <a:headEnd/>
            <a:tailEnd/>
          </a:ln>
        </p:spPr>
      </p:pic>
      <p:sp>
        <p:nvSpPr>
          <p:cNvPr id="8197" name="TextBox 4"/>
          <p:cNvSpPr txBox="1">
            <a:spLocks noChangeArrowheads="1"/>
          </p:cNvSpPr>
          <p:nvPr/>
        </p:nvSpPr>
        <p:spPr bwMode="auto">
          <a:xfrm>
            <a:off x="857250" y="785813"/>
            <a:ext cx="7715250" cy="4832350"/>
          </a:xfrm>
          <a:prstGeom prst="rect">
            <a:avLst/>
          </a:prstGeom>
          <a:noFill/>
          <a:ln w="9525">
            <a:noFill/>
            <a:miter lim="800000"/>
            <a:headEnd/>
            <a:tailEnd/>
          </a:ln>
        </p:spPr>
        <p:txBody>
          <a:bodyPr>
            <a:spAutoFit/>
          </a:bodyPr>
          <a:lstStyle/>
          <a:p>
            <a:pPr algn="ctr"/>
            <a:r>
              <a:rPr lang="ru-RU" sz="2800" b="1" i="1">
                <a:solidFill>
                  <a:srgbClr val="002060"/>
                </a:solidFill>
                <a:latin typeface="Calibri" pitchFamily="34" charset="0"/>
              </a:rPr>
              <a:t>Мастер чемоданных дел.</a:t>
            </a:r>
          </a:p>
          <a:p>
            <a:r>
              <a:rPr lang="ru-RU" sz="2800" b="1" i="1">
                <a:solidFill>
                  <a:srgbClr val="002060"/>
                </a:solidFill>
                <a:latin typeface="Calibri" pitchFamily="34" charset="0"/>
              </a:rPr>
              <a:t>Менделеев любил переплетать книги, клеить рамки для портретов, изготовлять чемоданы. Покупки для этих работ он обычно делал в Гостином дворе. Однажды, выбирая нужный товар, он услышал за спиной вопрос одного из покупателей: </a:t>
            </a:r>
          </a:p>
          <a:p>
            <a:r>
              <a:rPr lang="ru-RU" sz="2800" b="1" i="1">
                <a:solidFill>
                  <a:srgbClr val="002060"/>
                </a:solidFill>
                <a:latin typeface="Calibri" pitchFamily="34" charset="0"/>
              </a:rPr>
              <a:t>-Кто этот почтенный господин? </a:t>
            </a:r>
          </a:p>
          <a:p>
            <a:r>
              <a:rPr lang="ru-RU" sz="2800" b="1" i="1">
                <a:solidFill>
                  <a:srgbClr val="002060"/>
                </a:solidFill>
                <a:latin typeface="Calibri" pitchFamily="34" charset="0"/>
              </a:rPr>
              <a:t>-Таких людей надо знать, - с уважением в голосе ответил приказчик.</a:t>
            </a:r>
          </a:p>
          <a:p>
            <a:r>
              <a:rPr lang="ru-RU" sz="2800" b="1" i="1">
                <a:solidFill>
                  <a:srgbClr val="002060"/>
                </a:solidFill>
                <a:latin typeface="Calibri" pitchFamily="34" charset="0"/>
              </a:rPr>
              <a:t>-Это мастер чемоданных дел Менделеев</a:t>
            </a:r>
          </a:p>
        </p:txBody>
      </p:sp>
    </p:spTree>
  </p:cSld>
  <p:clrMapOvr>
    <a:masterClrMapping/>
  </p:clrMapOvr>
  <p:transition spd="slow" advTm="21404">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lstStyle/>
          <a:p>
            <a:pPr eaLnBrk="1" hangingPunct="1"/>
            <a:endParaRPr lang="ru-RU" smtClean="0"/>
          </a:p>
        </p:txBody>
      </p:sp>
      <p:sp>
        <p:nvSpPr>
          <p:cNvPr id="9219" name="Содержимое 2"/>
          <p:cNvSpPr>
            <a:spLocks noGrp="1"/>
          </p:cNvSpPr>
          <p:nvPr>
            <p:ph idx="1"/>
          </p:nvPr>
        </p:nvSpPr>
        <p:spPr/>
        <p:txBody>
          <a:bodyPr/>
          <a:lstStyle/>
          <a:p>
            <a:pPr eaLnBrk="1" hangingPunct="1"/>
            <a:endParaRPr lang="ru-RU" smtClean="0"/>
          </a:p>
        </p:txBody>
      </p:sp>
      <p:pic>
        <p:nvPicPr>
          <p:cNvPr id="922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20483" name="Picture 3"/>
          <p:cNvPicPr>
            <a:picLocks noChangeAspect="1" noChangeArrowheads="1"/>
          </p:cNvPicPr>
          <p:nvPr/>
        </p:nvPicPr>
        <p:blipFill>
          <a:blip r:embed="rId3" cstate="print"/>
          <a:srcRect/>
          <a:stretch>
            <a:fillRect/>
          </a:stretch>
        </p:blipFill>
        <p:spPr bwMode="auto">
          <a:xfrm>
            <a:off x="5857875" y="500063"/>
            <a:ext cx="2109788" cy="2468562"/>
          </a:xfrm>
          <a:prstGeom prst="rect">
            <a:avLst/>
          </a:prstGeom>
          <a:noFill/>
          <a:ln w="9525">
            <a:noFill/>
            <a:miter lim="800000"/>
            <a:headEnd/>
            <a:tailEnd/>
          </a:ln>
        </p:spPr>
      </p:pic>
      <p:pic>
        <p:nvPicPr>
          <p:cNvPr id="8" name="Рисунок 7" descr="C:\Users\6524~1\AppData\Local\Temp\msohtmlclip1\01\clip_image004.png"/>
          <p:cNvPicPr>
            <a:picLocks noChangeAspect="1" noChangeArrowheads="1"/>
          </p:cNvPicPr>
          <p:nvPr/>
        </p:nvPicPr>
        <p:blipFill>
          <a:blip r:embed="rId4" cstate="print"/>
          <a:srcRect/>
          <a:stretch>
            <a:fillRect/>
          </a:stretch>
        </p:blipFill>
        <p:spPr bwMode="auto">
          <a:xfrm>
            <a:off x="571500" y="142875"/>
            <a:ext cx="5072063" cy="6715125"/>
          </a:xfrm>
          <a:prstGeom prst="rect">
            <a:avLst/>
          </a:prstGeom>
          <a:noFill/>
          <a:ln w="9525">
            <a:noFill/>
            <a:miter lim="800000"/>
            <a:headEnd/>
            <a:tailEnd/>
          </a:ln>
        </p:spPr>
      </p:pic>
      <p:sp>
        <p:nvSpPr>
          <p:cNvPr id="9" name="TextBox 8"/>
          <p:cNvSpPr txBox="1"/>
          <p:nvPr/>
        </p:nvSpPr>
        <p:spPr>
          <a:xfrm>
            <a:off x="285750" y="857250"/>
            <a:ext cx="8429625" cy="5016500"/>
          </a:xfrm>
          <a:prstGeom prst="rect">
            <a:avLst/>
          </a:prstGeom>
          <a:noFill/>
        </p:spPr>
        <p:txBody>
          <a:bodyPr>
            <a:spAutoFit/>
          </a:bodyPr>
          <a:lstStyle/>
          <a:p>
            <a:pPr algn="ctr" fontAlgn="auto">
              <a:spcBef>
                <a:spcPts val="0"/>
              </a:spcBef>
              <a:spcAft>
                <a:spcPts val="0"/>
              </a:spcAft>
              <a:defRPr/>
            </a:pPr>
            <a:r>
              <a:rPr lang="ru-RU" sz="3200" b="1" i="1" u="sng" dirty="0">
                <a:solidFill>
                  <a:schemeClr val="accent4">
                    <a:lumMod val="50000"/>
                  </a:schemeClr>
                </a:solidFill>
                <a:latin typeface="+mn-lt"/>
                <a:cs typeface="+mn-cs"/>
              </a:rPr>
              <a:t>Менделеев и Блок.</a:t>
            </a:r>
            <a:endParaRPr lang="ru-RU" sz="3200" u="sng" dirty="0">
              <a:solidFill>
                <a:schemeClr val="accent4">
                  <a:lumMod val="50000"/>
                </a:schemeClr>
              </a:solidFill>
              <a:latin typeface="+mn-lt"/>
              <a:cs typeface="+mn-cs"/>
            </a:endParaRPr>
          </a:p>
          <a:p>
            <a:pPr fontAlgn="auto">
              <a:spcBef>
                <a:spcPts val="0"/>
              </a:spcBef>
              <a:spcAft>
                <a:spcPts val="0"/>
              </a:spcAft>
              <a:defRPr/>
            </a:pPr>
            <a:r>
              <a:rPr lang="ru-RU" sz="3200" b="1" dirty="0">
                <a:latin typeface="+mn-lt"/>
                <a:cs typeface="+mn-cs"/>
              </a:rPr>
              <a:t>У Дмитрия Ивановича и Анны Ивановны было четверо детей. </a:t>
            </a:r>
          </a:p>
          <a:p>
            <a:pPr fontAlgn="auto">
              <a:spcBef>
                <a:spcPts val="0"/>
              </a:spcBef>
              <a:spcAft>
                <a:spcPts val="0"/>
              </a:spcAft>
              <a:defRPr/>
            </a:pPr>
            <a:r>
              <a:rPr lang="ru-RU" sz="3200" b="1" dirty="0">
                <a:latin typeface="+mn-lt"/>
                <a:cs typeface="+mn-cs"/>
              </a:rPr>
              <a:t>Дочь Любовь Дмитриевна окончила Высшие женские курсы в Петербурге, в 1903 г. вышла замуж за поэта Александра Блока и в сезон 1907-1908 гг. играла в труппе Вс.Мейерхольда и в театре В.Комиссаржевской. </a:t>
            </a:r>
          </a:p>
          <a:p>
            <a:pPr fontAlgn="auto">
              <a:spcBef>
                <a:spcPts val="0"/>
              </a:spcBef>
              <a:spcAft>
                <a:spcPts val="0"/>
              </a:spcAft>
              <a:defRPr/>
            </a:pPr>
            <a:r>
              <a:rPr lang="ru-RU" sz="3200" b="1" dirty="0">
                <a:latin typeface="+mn-lt"/>
                <a:cs typeface="+mn-cs"/>
              </a:rPr>
              <a:t>Впоследствии Блок посвятил Любе "Стихи о Прекрасной Даме".</a:t>
            </a:r>
          </a:p>
        </p:txBody>
      </p:sp>
    </p:spTree>
  </p:cSld>
  <p:clrMapOvr>
    <a:masterClrMapping/>
  </p:clrMapOvr>
  <p:transition spd="slow" advTm="24975">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2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8"/>
                                        </p:tgtEl>
                                        <p:attrNameLst>
                                          <p:attrName>ppt_x</p:attrName>
                                          <p:attrName>ppt_y</p:attrName>
                                        </p:attrNameLst>
                                      </p:cBhvr>
                                    </p:animMotion>
                                    <p:animEffect transition="in" filter="fade">
                                      <p:cBhvr>
                                        <p:cTn id="9" dur="2000"/>
                                        <p:tgtEl>
                                          <p:spTgt spid="8"/>
                                        </p:tgtEl>
                                      </p:cBhvr>
                                    </p:animEffect>
                                  </p:childTnLst>
                                </p:cTn>
                              </p:par>
                            </p:childTnLst>
                          </p:cTn>
                        </p:par>
                        <p:par>
                          <p:cTn id="10" fill="hold">
                            <p:stCondLst>
                              <p:cond delay="2000"/>
                            </p:stCondLst>
                            <p:childTnLst>
                              <p:par>
                                <p:cTn id="11" presetID="52" presetClass="entr" presetSubtype="0" fill="hold" nodeType="afterEffect">
                                  <p:stCondLst>
                                    <p:cond delay="0"/>
                                  </p:stCondLst>
                                  <p:childTnLst>
                                    <p:set>
                                      <p:cBhvr>
                                        <p:cTn id="12" dur="1" fill="hold">
                                          <p:stCondLst>
                                            <p:cond delay="0"/>
                                          </p:stCondLst>
                                        </p:cTn>
                                        <p:tgtEl>
                                          <p:spTgt spid="20483"/>
                                        </p:tgtEl>
                                        <p:attrNameLst>
                                          <p:attrName>style.visibility</p:attrName>
                                        </p:attrNameLst>
                                      </p:cBhvr>
                                      <p:to>
                                        <p:strVal val="visible"/>
                                      </p:to>
                                    </p:set>
                                    <p:animScale>
                                      <p:cBhvr>
                                        <p:cTn id="13" dur="3000" decel="50000" fill="hold">
                                          <p:stCondLst>
                                            <p:cond delay="0"/>
                                          </p:stCondLst>
                                        </p:cTn>
                                        <p:tgtEl>
                                          <p:spTgt spid="2048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3000" decel="50000" fill="hold">
                                          <p:stCondLst>
                                            <p:cond delay="0"/>
                                          </p:stCondLst>
                                        </p:cTn>
                                        <p:tgtEl>
                                          <p:spTgt spid="20483"/>
                                        </p:tgtEl>
                                        <p:attrNameLst>
                                          <p:attrName>ppt_x</p:attrName>
                                          <p:attrName>ppt_y</p:attrName>
                                        </p:attrNameLst>
                                      </p:cBhvr>
                                    </p:animMotion>
                                    <p:animEffect transition="in" filter="fade">
                                      <p:cBhvr>
                                        <p:cTn id="15" dur="3000"/>
                                        <p:tgtEl>
                                          <p:spTgt spid="20483"/>
                                        </p:tgtEl>
                                      </p:cBhvr>
                                    </p:animEffect>
                                  </p:childTnLst>
                                </p:cTn>
                              </p:par>
                            </p:childTnLst>
                          </p:cTn>
                        </p:par>
                        <p:par>
                          <p:cTn id="16" fill="hold">
                            <p:stCondLst>
                              <p:cond delay="5000"/>
                            </p:stCondLst>
                            <p:childTnLst>
                              <p:par>
                                <p:cTn id="17" presetID="2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p:txBody>
          <a:bodyPr/>
          <a:lstStyle/>
          <a:p>
            <a:pPr eaLnBrk="1" hangingPunct="1"/>
            <a:endParaRPr lang="ru-RU" smtClean="0"/>
          </a:p>
        </p:txBody>
      </p:sp>
      <p:sp>
        <p:nvSpPr>
          <p:cNvPr id="10243" name="Содержимое 2"/>
          <p:cNvSpPr>
            <a:spLocks noGrp="1"/>
          </p:cNvSpPr>
          <p:nvPr>
            <p:ph idx="1"/>
          </p:nvPr>
        </p:nvSpPr>
        <p:spPr/>
        <p:txBody>
          <a:bodyPr/>
          <a:lstStyle/>
          <a:p>
            <a:pPr eaLnBrk="1" hangingPunct="1"/>
            <a:endParaRPr lang="ru-RU" smtClean="0"/>
          </a:p>
        </p:txBody>
      </p:sp>
      <p:pic>
        <p:nvPicPr>
          <p:cNvPr id="10244" name="Рисунок 3"/>
          <p:cNvPicPr>
            <a:picLocks noChangeAspect="1" noChangeArrowheads="1"/>
          </p:cNvPicPr>
          <p:nvPr/>
        </p:nvPicPr>
        <p:blipFill>
          <a:blip r:embed="rId2" cstate="print"/>
          <a:srcRect t="2556" r="1042" b="31708"/>
          <a:stretch>
            <a:fillRect/>
          </a:stretch>
        </p:blipFill>
        <p:spPr bwMode="auto">
          <a:xfrm>
            <a:off x="0" y="0"/>
            <a:ext cx="9144000" cy="6858000"/>
          </a:xfrm>
          <a:prstGeom prst="rect">
            <a:avLst/>
          </a:prstGeom>
          <a:solidFill>
            <a:schemeClr val="bg1"/>
          </a:solidFill>
          <a:ln w="34925" cap="rnd" algn="ctr">
            <a:noFill/>
            <a:miter lim="800000"/>
            <a:headEnd/>
            <a:tailEnd/>
          </a:ln>
        </p:spPr>
      </p:pic>
      <p:sp>
        <p:nvSpPr>
          <p:cNvPr id="10245" name="Rectangle 1"/>
          <p:cNvSpPr>
            <a:spLocks noChangeArrowheads="1"/>
          </p:cNvSpPr>
          <p:nvPr/>
        </p:nvSpPr>
        <p:spPr bwMode="auto">
          <a:xfrm>
            <a:off x="0" y="0"/>
            <a:ext cx="9144000" cy="6986588"/>
          </a:xfrm>
          <a:prstGeom prst="rect">
            <a:avLst/>
          </a:prstGeom>
          <a:noFill/>
          <a:ln w="9525">
            <a:noFill/>
            <a:miter lim="800000"/>
            <a:headEnd/>
            <a:tailEnd/>
          </a:ln>
        </p:spPr>
        <p:txBody>
          <a:bodyPr anchor="ctr">
            <a:spAutoFit/>
          </a:bodyPr>
          <a:lstStyle/>
          <a:p>
            <a:pPr algn="ctr"/>
            <a:r>
              <a:rPr lang="ru-RU" sz="2800" b="1">
                <a:latin typeface="Times New Roman" pitchFamily="18" charset="0"/>
                <a:cs typeface="Times New Roman" pitchFamily="18" charset="0"/>
              </a:rPr>
              <a:t>Полет на воздушном шаре </a:t>
            </a:r>
            <a:endParaRPr lang="ru-RU" sz="2800" b="1"/>
          </a:p>
          <a:p>
            <a:pPr eaLnBrk="0" hangingPunct="0"/>
            <a:r>
              <a:rPr lang="ru-RU" sz="2800">
                <a:latin typeface="Times New Roman" pitchFamily="18" charset="0"/>
                <a:cs typeface="Times New Roman" pitchFamily="18" charset="0"/>
              </a:rPr>
              <a:t>Как-то раз ему вздумалось совершить полет на воздушном шаре, да еще во время солнечного затмения. Вот как описывает этот случай Г.Чернеченко в номере 8 одной из газет от 19 августа 1999 года (статья так и называется: "Менделеев на воздушном шаре"): </a:t>
            </a:r>
            <a:endParaRPr lang="ru-RU" sz="2800"/>
          </a:p>
          <a:p>
            <a:pPr eaLnBrk="0" hangingPunct="0"/>
            <a:r>
              <a:rPr lang="ru-RU" sz="2800">
                <a:latin typeface="Times New Roman" pitchFamily="18" charset="0"/>
                <a:cs typeface="Times New Roman" pitchFamily="18" charset="0"/>
              </a:rPr>
              <a:t>В небольшом живописном имении Д.И.Менделеева Боблово готовились в "домашних" условиях наблюдать затмение солнца. И вдруг, когда до затмения оставалось немногим более недели, из Петербурга в Боблово пришла телеграмма. В ней Русское техническое общество извещало, что в Твери снаряжается воздушный шар для наблюдения затмения и что совет считает долгом заявить об этом, чтобы Менделеев в случае желания "лично мог воспользоваться поднятием шара для научных наблюдений". </a:t>
            </a:r>
            <a:endParaRPr lang="ru-RU" sz="2800"/>
          </a:p>
        </p:txBody>
      </p:sp>
    </p:spTree>
  </p:cSld>
  <p:clrMapOvr>
    <a:masterClrMapping/>
  </p:clrMapOvr>
  <p:transition spd="slow" advTm="45178">
    <p:cover dir="lu"/>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1540</Words>
  <Application>Microsoft Office PowerPoint</Application>
  <PresentationFormat>Экран (4:3)</PresentationFormat>
  <Paragraphs>80</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Иван</dc:creator>
  <cp:lastModifiedBy>Николай</cp:lastModifiedBy>
  <cp:revision>28</cp:revision>
  <dcterms:created xsi:type="dcterms:W3CDTF">2008-10-01T12:02:48Z</dcterms:created>
  <dcterms:modified xsi:type="dcterms:W3CDTF">2012-11-02T07:32:42Z</dcterms:modified>
</cp:coreProperties>
</file>