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233169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 Black" pitchFamily="34" charset="0"/>
              </a:rPr>
              <a:t>Синтетичні мийні засоби.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err="1" smtClean="0">
                <a:latin typeface="Arial Black" pitchFamily="34" charset="0"/>
              </a:rPr>
              <a:t>Мило.Склад</a:t>
            </a:r>
            <a:r>
              <a:rPr lang="uk-UA" dirty="0" smtClean="0">
                <a:latin typeface="Arial Black" pitchFamily="34" charset="0"/>
              </a:rPr>
              <a:t>.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3799342" cy="941040"/>
          </a:xfrm>
        </p:spPr>
        <p:txBody>
          <a:bodyPr>
            <a:normAutofit fontScale="92500"/>
          </a:bodyPr>
          <a:lstStyle/>
          <a:p>
            <a:pPr algn="r"/>
            <a:r>
              <a:rPr lang="uk-UA" sz="2400" dirty="0" smtClean="0"/>
              <a:t>Підготувала:Кузнецова Поліна</a:t>
            </a:r>
          </a:p>
          <a:p>
            <a:pPr algn="r"/>
            <a:r>
              <a:rPr lang="uk-UA" sz="2400" dirty="0" smtClean="0"/>
              <a:t>42 група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6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240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E01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Ми́ло</a:t>
            </a:r>
            <a:r>
              <a:rPr lang="vi-VN" dirty="0"/>
              <a:t> — розчинна у воді мийна речовина; як хімічний продукт являє собою відносно складне з'єднання жирних кислот з лугами, а за своєю будовою відноситься до класу солей. Випускається в твердому стані, рідкому, а також у вигляді порошку і гранул.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51194"/>
            <a:ext cx="4821436" cy="3199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16" y="3481115"/>
            <a:ext cx="4067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В останні роки виробництво синтетичних миючих засобів (СМЗ) у світі стало обчислюватися вже десятками мільйонів тонн у рік.</a:t>
            </a:r>
            <a:br>
              <a:rPr lang="uk-UA" sz="2200" dirty="0"/>
            </a:br>
            <a:r>
              <a:rPr lang="uk-UA" sz="2200" dirty="0"/>
              <a:t>Однак їх велику частину (70%) споживають тільки жителі найбільш розвинутих країн, які складають усього близько 20%.</a:t>
            </a:r>
          </a:p>
        </p:txBody>
      </p:sp>
    </p:spTree>
    <p:extLst>
      <p:ext uri="{BB962C8B-B14F-4D97-AF65-F5344CB8AC3E}">
        <p14:creationId xmlns:p14="http://schemas.microsoft.com/office/powerpoint/2010/main" val="24545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328592" cy="626469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Мило виробляли вже із середніх віків. Традиційний процес миловаріння полягає в нагріванні жирів із лугом </a:t>
            </a:r>
            <a:br>
              <a:rPr lang="uk-UA" dirty="0"/>
            </a:br>
            <a:r>
              <a:rPr lang="uk-UA" dirty="0"/>
              <a:t>до утворення однорідної тягучої рідини. При добавлянні до неї насиченого розчину кухонної солі розчинність мила зменшується, воно виділяється з розчину і спливає на поверхню. Цей процес називається висолюванням. Мило збирають і заповнюють ним форми, де воно твердне.</a:t>
            </a:r>
          </a:p>
        </p:txBody>
      </p:sp>
      <p:pic>
        <p:nvPicPr>
          <p:cNvPr id="2050" name="Picture 2" descr="http://img1.liveinternet.ru/images/attach/c/3/76/804/76804019_b_soap_100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032" y="1679766"/>
            <a:ext cx="460851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мила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 лугу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соди</a:t>
            </a:r>
            <a:r>
              <a:rPr lang="ru-RU" dirty="0"/>
              <a:t> на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1026" name="Picture 2" descr="S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2172"/>
            <a:ext cx="68224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05064"/>
            <a:ext cx="61024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Мийна дія мила полягає у відокремленні частинок бруду, наприклад від поверхні тканини, й утворенні </a:t>
            </a:r>
            <a:br>
              <a:rPr lang="uk-UA" sz="2400" dirty="0"/>
            </a:br>
            <a:r>
              <a:rPr lang="uk-UA" sz="2400" dirty="0"/>
              <a:t>емульсії чи суспензії. Розглянемо, як це відбувається.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2926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5"/>
            <a:ext cx="8136904" cy="237626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Потрапляючи у воду, мило розчиняється і зазнає неповного гідролізу: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r>
              <a:rPr lang="uk-UA" dirty="0"/>
              <a:t>Аніон карбонової кислоти складається із двох частин – полярної (-СООН</a:t>
            </a:r>
            <a:r>
              <a:rPr lang="uk-UA" baseline="30000" dirty="0"/>
              <a:t>-</a:t>
            </a:r>
            <a:r>
              <a:rPr lang="uk-UA" dirty="0"/>
              <a:t>) і неполярної (наприклад, С</a:t>
            </a:r>
            <a:r>
              <a:rPr lang="uk-UA" baseline="-25000" dirty="0"/>
              <a:t>17</a:t>
            </a:r>
            <a:r>
              <a:rPr lang="uk-UA" dirty="0"/>
              <a:t>Н</a:t>
            </a:r>
            <a:r>
              <a:rPr lang="uk-UA" baseline="-25000" dirty="0"/>
              <a:t>35</a:t>
            </a:r>
            <a:r>
              <a:rPr lang="uk-UA" dirty="0"/>
              <a:t>-).</a:t>
            </a:r>
            <a:br>
              <a:rPr lang="uk-UA" dirty="0"/>
            </a:br>
            <a:r>
              <a:rPr lang="uk-UA" dirty="0"/>
              <a:t>  </a:t>
            </a:r>
          </a:p>
        </p:txBody>
      </p:sp>
      <p:pic>
        <p:nvPicPr>
          <p:cNvPr id="3074" name="Picture 2" descr="Гідролі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198"/>
            <a:ext cx="7560840" cy="6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одний розчин м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76837"/>
            <a:ext cx="3025417" cy="36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976837"/>
            <a:ext cx="47525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Неполярна (гідрофобна) частина аніона контактує із жировою складовою забруднення, а полярна </a:t>
            </a:r>
            <a:br>
              <a:rPr lang="uk-UA" sz="2000" dirty="0"/>
            </a:br>
            <a:r>
              <a:rPr lang="uk-UA" sz="2000" dirty="0"/>
              <a:t>(гідрофільна) залишається у воді, сполучаючись з її молекулами водневими зв’язками (як показано на </a:t>
            </a:r>
            <a:br>
              <a:rPr lang="uk-UA" sz="2000" dirty="0"/>
            </a:br>
            <a:r>
              <a:rPr lang="uk-UA" sz="2000" dirty="0"/>
              <a:t>малюнку нижче). Луг сприяє відокремленню частинок жирових забруднень від шкіри або тканини та їх </a:t>
            </a:r>
            <a:br>
              <a:rPr lang="uk-UA" sz="2000" dirty="0"/>
            </a:br>
            <a:r>
              <a:rPr lang="uk-UA" sz="2000" dirty="0"/>
              <a:t>подрібненню, а </a:t>
            </a:r>
            <a:r>
              <a:rPr lang="uk-UA" sz="2000" dirty="0" err="1"/>
              <a:t>аніони ки</a:t>
            </a:r>
            <a:r>
              <a:rPr lang="uk-UA" sz="2000" dirty="0"/>
              <a:t>слоти – утворенню піни, в якій ці часточки утримуються.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86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Мила належать до поверхнево-активних речовин(скорочено - ПАР). Це група органічних сполук, які містять полярні(гідрофільні) групи атомів різного складу і неполярні (гідрофобні) вуглеводневі ланцюги з більш ніж десятьма атомами Карбону.</a:t>
            </a:r>
            <a:br>
              <a:rPr lang="uk-UA" dirty="0"/>
            </a:br>
            <a:r>
              <a:rPr lang="uk-UA" dirty="0"/>
              <a:t>  </a:t>
            </a:r>
          </a:p>
          <a:p>
            <a:pPr marL="0" indent="0">
              <a:buNone/>
            </a:pPr>
            <a:r>
              <a:rPr lang="uk-UA" dirty="0"/>
              <a:t>Усі ПАР сприяють швидкому змочуванню водою забруднених поверхонь, відокремленню від них часточок бруду і переходу їх у розчин.</a:t>
            </a:r>
            <a:br>
              <a:rPr lang="uk-UA" dirty="0"/>
            </a:br>
            <a:r>
              <a:rPr lang="uk-UA" dirty="0"/>
              <a:t>  </a:t>
            </a:r>
          </a:p>
          <a:p>
            <a:pPr marL="0" indent="0">
              <a:buNone/>
            </a:pPr>
            <a:r>
              <a:rPr lang="uk-UA" dirty="0"/>
              <a:t>Використання мила має певні недоліки. Луг, який утворюється під час гідролізу, роз’їдає тканини, руйнує барвники. Мило втрачає свої властивості у твердій воді, бо </a:t>
            </a:r>
            <a:r>
              <a:rPr lang="uk-UA" dirty="0" err="1"/>
              <a:t>йони</a:t>
            </a:r>
            <a:r>
              <a:rPr lang="uk-UA" dirty="0"/>
              <a:t> Кальцію і Магнію, що містяться в ній, утворюють з аніонами жирних кислот малорозчинні солі: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098" name="Picture 2" descr="Мило втрачає свої властив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88043"/>
            <a:ext cx="33337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nar54.ru/pic/12440141489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2831"/>
            <a:ext cx="3170534" cy="20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21.privet.ru/lr/0d0338031ebcb6d7784d1c77a330fe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78569"/>
            <a:ext cx="309086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Синтетичні мийні засоби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Нині мила все більше витісняються синтетичними мийними засобами (скорочено - СМЗ), або детергентами, які позбавлені вищезгаданих недоліків. Основу СМЗ становлять поверхнево-активні речовини; у них є також різні добавки </a:t>
            </a:r>
            <a:r>
              <a:rPr lang="uk-UA" dirty="0" err="1"/>
              <a:t>вибілювачі</a:t>
            </a:r>
            <a:r>
              <a:rPr lang="uk-UA" dirty="0"/>
              <a:t> (хімічні, оптичні), ароматизатори, </a:t>
            </a:r>
            <a:r>
              <a:rPr lang="uk-UA" dirty="0" err="1"/>
              <a:t>пом’якшувачі</a:t>
            </a:r>
            <a:r>
              <a:rPr lang="uk-UA" dirty="0"/>
              <a:t> води, антистатики, дезінфікуючі речовини тощо. СМЗ здебільшого містять кілька поверхнево-активних речовин, які за властивостями доповнюють одна одну. Вміст ПАР різних типів у цих засобах сягає в середньому 35% за масою. </a:t>
            </a:r>
          </a:p>
        </p:txBody>
      </p:sp>
      <p:pic>
        <p:nvPicPr>
          <p:cNvPr id="5122" name="Picture 2" descr="http://www.hoztovari.ru/generic/c_html_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lahov-plus.com/uploads/forum/images/2010-08/1280962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Кінець!</a:t>
            </a:r>
            <a:endParaRPr lang="uk-UA" sz="6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http://tipsandthecity.free.fr/comics/diddl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298676" cy="40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Синтетичні мийні засоби. Мило.Склад.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Синтетичні мийні засоби. Мило.Склад.</dc:title>
  <cp:lastModifiedBy>Кузнецова</cp:lastModifiedBy>
  <cp:revision>5</cp:revision>
  <dcterms:modified xsi:type="dcterms:W3CDTF">2014-03-20T07:45:32Z</dcterms:modified>
</cp:coreProperties>
</file>