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sldIdLst>
    <p:sldId id="257" r:id="rId2"/>
    <p:sldId id="258" r:id="rId3"/>
    <p:sldId id="260" r:id="rId4"/>
    <p:sldId id="256" r:id="rId5"/>
    <p:sldId id="259" r:id="rId6"/>
    <p:sldId id="262" r:id="rId7"/>
    <p:sldId id="264" r:id="rId8"/>
    <p:sldId id="265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 rot="248467">
            <a:off x="167673" y="2575408"/>
            <a:ext cx="3516640" cy="2424835"/>
            <a:chOff x="-10068" y="2615721"/>
            <a:chExt cx="5488038" cy="2838132"/>
          </a:xfrm>
        </p:grpSpPr>
        <p:sp>
          <p:nvSpPr>
            <p:cNvPr id="5" name="Полилиния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" name="Полилиния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" name="Полилиния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" name="Полилиния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" name="Полилиния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Полилиния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Полилиния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Полилиния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Полилиния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Полилиния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Полилиния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Полилиния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Полилиния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Полилиния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40" name="Группа 39"/>
          <p:cNvGrpSpPr/>
          <p:nvPr/>
        </p:nvGrpSpPr>
        <p:grpSpPr>
          <a:xfrm rot="18988672">
            <a:off x="51418" y="189622"/>
            <a:ext cx="387923" cy="587584"/>
            <a:chOff x="11036616" y="1071278"/>
            <a:chExt cx="1030189" cy="1170315"/>
          </a:xfrm>
        </p:grpSpPr>
        <p:sp>
          <p:nvSpPr>
            <p:cNvPr id="41" name="Полилиния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Полилиния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49" name="Полилиния 500"/>
          <p:cNvSpPr>
            <a:spLocks/>
          </p:cNvSpPr>
          <p:nvPr/>
        </p:nvSpPr>
        <p:spPr bwMode="auto">
          <a:xfrm>
            <a:off x="2463242" y="4664179"/>
            <a:ext cx="6677183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50" name="Группа 49"/>
          <p:cNvGrpSpPr/>
          <p:nvPr/>
        </p:nvGrpSpPr>
        <p:grpSpPr>
          <a:xfrm>
            <a:off x="8575623" y="6542"/>
            <a:ext cx="509347" cy="712528"/>
            <a:chOff x="11231706" y="127529"/>
            <a:chExt cx="679129" cy="712528"/>
          </a:xfrm>
        </p:grpSpPr>
        <p:sp>
          <p:nvSpPr>
            <p:cNvPr id="51" name="Полилиния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Полилиния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" name="Полилиния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59" name="Полилиния 413"/>
          <p:cNvSpPr>
            <a:spLocks/>
          </p:cNvSpPr>
          <p:nvPr/>
        </p:nvSpPr>
        <p:spPr bwMode="auto">
          <a:xfrm>
            <a:off x="-17524" y="3007512"/>
            <a:ext cx="9141714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0" name="Полилиния 414"/>
          <p:cNvSpPr>
            <a:spLocks/>
          </p:cNvSpPr>
          <p:nvPr/>
        </p:nvSpPr>
        <p:spPr bwMode="auto">
          <a:xfrm>
            <a:off x="-17524" y="3324747"/>
            <a:ext cx="9141714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61" name="Группа 5"/>
          <p:cNvGrpSpPr>
            <a:grpSpLocks noChangeAspect="1"/>
          </p:cNvGrpSpPr>
          <p:nvPr/>
        </p:nvGrpSpPr>
        <p:grpSpPr bwMode="auto">
          <a:xfrm>
            <a:off x="-1140" y="854146"/>
            <a:ext cx="1411106" cy="2341763"/>
            <a:chOff x="3000" y="1116"/>
            <a:chExt cx="1680" cy="2091"/>
          </a:xfrm>
        </p:grpSpPr>
        <p:sp>
          <p:nvSpPr>
            <p:cNvPr id="62" name="Полилиния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" name="Полилиния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" name="Полилиния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Полилиния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Полилиния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Полилиния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Полилиния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" name="Полилиния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" name="Полилиния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" name="Полилиния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81" name="Группа 33"/>
          <p:cNvGrpSpPr>
            <a:grpSpLocks noChangeAspect="1"/>
          </p:cNvGrpSpPr>
          <p:nvPr/>
        </p:nvGrpSpPr>
        <p:grpSpPr bwMode="auto">
          <a:xfrm>
            <a:off x="1286241" y="4544219"/>
            <a:ext cx="1404951" cy="2324202"/>
            <a:chOff x="3359" y="1523"/>
            <a:chExt cx="943" cy="1170"/>
          </a:xfrm>
        </p:grpSpPr>
        <p:sp>
          <p:nvSpPr>
            <p:cNvPr id="82" name="Полилиния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3" name="Полилиния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4" name="Полилиния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5" name="Полилиния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Полилиния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87" name="Группа 43"/>
          <p:cNvGrpSpPr>
            <a:grpSpLocks noChangeAspect="1"/>
          </p:cNvGrpSpPr>
          <p:nvPr/>
        </p:nvGrpSpPr>
        <p:grpSpPr bwMode="auto">
          <a:xfrm>
            <a:off x="876300" y="5011047"/>
            <a:ext cx="1122760" cy="1857375"/>
            <a:chOff x="3367" y="1523"/>
            <a:chExt cx="943" cy="1170"/>
          </a:xfrm>
        </p:grpSpPr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Полилиния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Полилиния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Полилиния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Полилиния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Полилиния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94" name="Группа 93"/>
          <p:cNvGrpSpPr/>
          <p:nvPr/>
        </p:nvGrpSpPr>
        <p:grpSpPr>
          <a:xfrm>
            <a:off x="-16478" y="4350236"/>
            <a:ext cx="1272587" cy="2518186"/>
            <a:chOff x="-3496" y="4350236"/>
            <a:chExt cx="1696783" cy="2518186"/>
          </a:xfrm>
        </p:grpSpPr>
        <p:sp>
          <p:nvSpPr>
            <p:cNvPr id="95" name="Полилиния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7" name="Полилиния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8" name="Полилиния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99" name="Группа 43"/>
          <p:cNvGrpSpPr>
            <a:grpSpLocks noChangeAspect="1"/>
          </p:cNvGrpSpPr>
          <p:nvPr/>
        </p:nvGrpSpPr>
        <p:grpSpPr bwMode="auto">
          <a:xfrm>
            <a:off x="2183502" y="4572471"/>
            <a:ext cx="1387874" cy="2295951"/>
            <a:chOff x="3367" y="1523"/>
            <a:chExt cx="943" cy="1170"/>
          </a:xfrm>
        </p:grpSpPr>
        <p:sp>
          <p:nvSpPr>
            <p:cNvPr id="100" name="Полилиния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Полилиния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Полилиния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Полилиния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Полилиния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Полилиния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106" name="Группа 105"/>
          <p:cNvGrpSpPr/>
          <p:nvPr/>
        </p:nvGrpSpPr>
        <p:grpSpPr>
          <a:xfrm rot="1576354">
            <a:off x="8344344" y="2895976"/>
            <a:ext cx="772642" cy="1170315"/>
            <a:chOff x="11036616" y="1071278"/>
            <a:chExt cx="1030189" cy="1170315"/>
          </a:xfrm>
        </p:grpSpPr>
        <p:sp>
          <p:nvSpPr>
            <p:cNvPr id="107" name="Полилиния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" name="Полилиния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" name="Полилиния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" name="Полилиния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1" name="Полилиния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2" name="Полилиния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3" name="Полилиния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" name="Полилиния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15" name="Полилиния 8"/>
          <p:cNvSpPr>
            <a:spLocks/>
          </p:cNvSpPr>
          <p:nvPr/>
        </p:nvSpPr>
        <p:spPr bwMode="auto">
          <a:xfrm>
            <a:off x="3031996" y="5351894"/>
            <a:ext cx="261938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6" name="Полилиния 115"/>
          <p:cNvSpPr/>
          <p:nvPr/>
        </p:nvSpPr>
        <p:spPr>
          <a:xfrm>
            <a:off x="-21175" y="3533670"/>
            <a:ext cx="9104588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17" name="Группа 116"/>
          <p:cNvGrpSpPr/>
          <p:nvPr/>
        </p:nvGrpSpPr>
        <p:grpSpPr>
          <a:xfrm rot="198573">
            <a:off x="899456" y="2684219"/>
            <a:ext cx="1616019" cy="1686565"/>
            <a:chOff x="1175948" y="2708421"/>
            <a:chExt cx="2159248" cy="1690131"/>
          </a:xfrm>
        </p:grpSpPr>
        <p:sp>
          <p:nvSpPr>
            <p:cNvPr id="118" name="Полилиния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" name="Полилиния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" name="Полилиния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" name="Полилиния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" name="Полилиния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" name="Полилиния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" name="Полилиния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" name="Полилиния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" name="Полилиния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" name="Полилиния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" name="Полилиния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" name="Полилиния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" name="Полилиния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" name="Полилиния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" name="Полилиния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" name="Полилиния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" name="Полилиния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" name="Полилиния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" name="Полилиния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" name="Полилиния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" name="Полилиния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" name="Полилиния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" name="Полилиния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" name="Полилиния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" name="Полилиния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" name="Полилиния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" name="Полилиния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" name="Полилиния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146" name="Группа 5"/>
          <p:cNvGrpSpPr>
            <a:grpSpLocks noChangeAspect="1"/>
          </p:cNvGrpSpPr>
          <p:nvPr/>
        </p:nvGrpSpPr>
        <p:grpSpPr bwMode="auto">
          <a:xfrm>
            <a:off x="6875516" y="4138361"/>
            <a:ext cx="2267293" cy="2719639"/>
            <a:chOff x="2887" y="1286"/>
            <a:chExt cx="1903" cy="1712"/>
          </a:xfrm>
        </p:grpSpPr>
        <p:sp>
          <p:nvSpPr>
            <p:cNvPr id="147" name="Полилиния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" name="Полилиния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" name="Полилиния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" name="Полилиния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" name="Полилиния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" name="Полилиния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" name="Полилиния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" name="Полилиния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" name="Полилиния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" name="Полилиния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" name="Полилиния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" name="Полилиния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" name="Полилиния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" name="Полилиния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" name="Полилиния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" name="Полилиния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" name="Полилиния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" name="Полилиния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" name="Полилиния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" name="Полилиния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" name="Полилиния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" name="Полилиния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" name="Полилиния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" name="Полилиния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171" name="Группа 64"/>
          <p:cNvGrpSpPr>
            <a:grpSpLocks noChangeAspect="1"/>
          </p:cNvGrpSpPr>
          <p:nvPr/>
        </p:nvGrpSpPr>
        <p:grpSpPr bwMode="auto">
          <a:xfrm rot="12827499" flipH="1">
            <a:off x="8520313" y="2338535"/>
            <a:ext cx="362814" cy="536662"/>
            <a:chOff x="2052" y="995"/>
            <a:chExt cx="768" cy="852"/>
          </a:xfrm>
        </p:grpSpPr>
        <p:sp>
          <p:nvSpPr>
            <p:cNvPr id="172" name="Полилиния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" name="Полилиния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" name="Полилиния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" name="Полилиния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" name="Полилиния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" name="Полилиния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" name="Полилиния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" name="Полилиния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10966" y="165020"/>
            <a:ext cx="7020314" cy="226325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7497" y="2476917"/>
            <a:ext cx="5187252" cy="17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82882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8572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592667"/>
            <a:ext cx="1971675" cy="55795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592667"/>
            <a:ext cx="5800725" cy="55795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1558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9342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485900"/>
            <a:ext cx="6858001" cy="2933700"/>
          </a:xfrm>
        </p:spPr>
        <p:txBody>
          <a:bodyPr anchor="b">
            <a:normAutofit/>
          </a:bodyPr>
          <a:lstStyle>
            <a:lvl1pPr algn="l">
              <a:defRPr sz="5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1810" y="4454034"/>
            <a:ext cx="6858000" cy="1184766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2/23/2014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5843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46429" y="1485900"/>
            <a:ext cx="336042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2877" y="1485900"/>
            <a:ext cx="336042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2521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6429" y="1376018"/>
            <a:ext cx="336042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46429" y="2144114"/>
            <a:ext cx="336042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32877" y="1376018"/>
            <a:ext cx="336042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32877" y="2144114"/>
            <a:ext cx="336042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03700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92"/>
          <p:cNvSpPr>
            <a:spLocks/>
          </p:cNvSpPr>
          <p:nvPr/>
        </p:nvSpPr>
        <p:spPr bwMode="auto">
          <a:xfrm>
            <a:off x="6482633" y="3888585"/>
            <a:ext cx="159761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Полилиния 50"/>
          <p:cNvSpPr>
            <a:spLocks/>
          </p:cNvSpPr>
          <p:nvPr/>
        </p:nvSpPr>
        <p:spPr bwMode="auto">
          <a:xfrm>
            <a:off x="5085159" y="4191000"/>
            <a:ext cx="405747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Полилиния 51"/>
          <p:cNvSpPr>
            <a:spLocks/>
          </p:cNvSpPr>
          <p:nvPr/>
        </p:nvSpPr>
        <p:spPr bwMode="auto">
          <a:xfrm>
            <a:off x="-94" y="4572001"/>
            <a:ext cx="8561457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9" name="Группа 69"/>
          <p:cNvGrpSpPr>
            <a:grpSpLocks noChangeAspect="1"/>
          </p:cNvGrpSpPr>
          <p:nvPr/>
        </p:nvGrpSpPr>
        <p:grpSpPr bwMode="auto">
          <a:xfrm flipH="1">
            <a:off x="7299178" y="958654"/>
            <a:ext cx="1050614" cy="4001744"/>
            <a:chOff x="3220" y="236"/>
            <a:chExt cx="1347" cy="3848"/>
          </a:xfrm>
        </p:grpSpPr>
        <p:sp>
          <p:nvSpPr>
            <p:cNvPr id="10" name="Полилиния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Полилиния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Полилиния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Полилиния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Полилиния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Полилиния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Полилиния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Полилиния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Полилиния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Полилиния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Полилиния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Полилиния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" name="Полилиния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Полилиния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Полилиния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Полилиния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Полилиния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" name="Полилиния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" name="Полилиния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Полилиния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Полилиния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Полилиния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Полилиния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" name="Полилиния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" name="Полилиния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" name="Полилиния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" name="Полилиния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2" name="Полилиния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3" name="Полилиния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4" name="Полилиния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5" name="Полилиния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Полилиния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7" name="Полилиния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8" name="Полилиния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Полилиния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Полилиния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Полилиния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Полилиния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93" name="Группа 69"/>
          <p:cNvGrpSpPr>
            <a:grpSpLocks noChangeAspect="1"/>
          </p:cNvGrpSpPr>
          <p:nvPr/>
        </p:nvGrpSpPr>
        <p:grpSpPr bwMode="auto">
          <a:xfrm>
            <a:off x="8171259" y="1248597"/>
            <a:ext cx="941097" cy="3346122"/>
            <a:chOff x="3124" y="236"/>
            <a:chExt cx="1443" cy="3848"/>
          </a:xfrm>
        </p:grpSpPr>
        <p:sp>
          <p:nvSpPr>
            <p:cNvPr id="94" name="Полилиния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Полилиния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7" name="Полилиния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8" name="Полилиния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9" name="Полилиния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0" name="Полилиния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Полилиния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Полилиния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Полилиния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Полилиния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Полилиния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6" name="Полилиния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7" name="Полилиния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" name="Полилиния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" name="Полилиния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" name="Полилиния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1" name="Полилиния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2" name="Полилиния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3" name="Полилиния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" name="Полилиния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" name="Полилиния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" name="Полилиния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" name="Полилиния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" name="Полилиния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" name="Полилиния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" name="Полилиния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" name="Полилиния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" name="Полилиния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" name="Полилиния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" name="Полилиния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" name="Полилиния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" name="Полилиния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" name="Полилиния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" name="Полилиния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" name="Полилиния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" name="Полилиния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" name="Полилиния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" name="Полилиния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" name="Полилиния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" name="Полилиния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" name="Полилиния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" name="Полилиния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" name="Полилиния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" name="Полилиния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" name="Полилиния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" name="Полилиния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" name="Полилиния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" name="Полилиния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" name="Полилиния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" name="Полилиния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" name="Полилиния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" name="Полилиния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" name="Полилиния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" name="Полилиния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" name="Полилиния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" name="Полилиния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" name="Полилиния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" name="Полилиния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" name="Полилиния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" name="Полилиния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" name="Полилиния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" name="Полилиния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" name="Полилиния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" name="Полилиния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" name="Полилиния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" name="Полилиния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" name="Полилиния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" name="Полилиния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" name="Полилиния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" name="Полилиния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" name="Полилиния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" name="Полилиния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" name="Полилиния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" name="Полилиния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" name="Полилиния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" name="Полилиния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" name="Полилиния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" name="Полилиния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" name="Полилиния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" name="Полилиния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" name="Полилиния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" name="Полилиния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177" name="Группа 69"/>
          <p:cNvGrpSpPr>
            <a:grpSpLocks noChangeAspect="1"/>
          </p:cNvGrpSpPr>
          <p:nvPr/>
        </p:nvGrpSpPr>
        <p:grpSpPr bwMode="auto">
          <a:xfrm>
            <a:off x="6815590" y="2736977"/>
            <a:ext cx="679655" cy="2416549"/>
            <a:chOff x="3124" y="236"/>
            <a:chExt cx="1443" cy="3848"/>
          </a:xfrm>
        </p:grpSpPr>
        <p:sp>
          <p:nvSpPr>
            <p:cNvPr id="178" name="Полилиния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" name="Полилиния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" name="Полилиния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" name="Полилиния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" name="Полилиния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" name="Полилиния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" name="Полилиния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" name="Полилиния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" name="Полилиния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" name="Полилиния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" name="Полилиния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" name="Полилиния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" name="Полилиния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" name="Полилиния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" name="Полилиния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" name="Полилиния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" name="Полилиния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" name="Полилиния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6" name="Полилиния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7" name="Полилиния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8" name="Полилиния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9" name="Полилиния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0" name="Полилиния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1" name="Полилиния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2" name="Полилиния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3" name="Полилиния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4" name="Полилиния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5" name="Полилиния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6" name="Полилиния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7" name="Полилиния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8" name="Полилиния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9" name="Полилиния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0" name="Полилиния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1" name="Полилиния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2" name="Полилиния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3" name="Полилиния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4" name="Полилиния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5" name="Полилиния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6" name="Полилиния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7" name="Полилиния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8" name="Полилиния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9" name="Полилиния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0" name="Полилиния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1" name="Полилиния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2" name="Полилиния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3" name="Полилиния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4" name="Полилиния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5" name="Полилиния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6" name="Полилиния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7" name="Полилиния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8" name="Полилиния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9" name="Полилиния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0" name="Полилиния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1" name="Полилиния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2" name="Полилиния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3" name="Полилиния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4" name="Полилиния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5" name="Полилиния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6" name="Полилиния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7" name="Полилиния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8" name="Полилиния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9" name="Полилиния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0" name="Полилиния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1" name="Полилиния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2" name="Полилиния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3" name="Полилиния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4" name="Полилиния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5" name="Полилиния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6" name="Полилиния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7" name="Полилиния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8" name="Полилиния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9" name="Полилиния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0" name="Полилиния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1" name="Полилиния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2" name="Полилиния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3" name="Полилиния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4" name="Полилиния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5" name="Полилиния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6" name="Полилиния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7" name="Полилиния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8" name="Полилиния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9" name="Полилиния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260" name="Группа 50"/>
          <p:cNvGrpSpPr>
            <a:grpSpLocks noChangeAspect="1"/>
          </p:cNvGrpSpPr>
          <p:nvPr/>
        </p:nvGrpSpPr>
        <p:grpSpPr bwMode="auto">
          <a:xfrm>
            <a:off x="7885509" y="2438401"/>
            <a:ext cx="1113762" cy="2195929"/>
            <a:chOff x="3369" y="1563"/>
            <a:chExt cx="940" cy="1390"/>
          </a:xfrm>
        </p:grpSpPr>
        <p:sp>
          <p:nvSpPr>
            <p:cNvPr id="261" name="Полилиния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2" name="Полилиния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3" name="Полилиния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4" name="Полилиния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5" name="Полилиния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6" name="Полилиния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7" name="Полилиния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8" name="Полилиния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9" name="Полилиния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0" name="Полилиния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1" name="Полилиния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2" name="Полилиния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3" name="Полилиния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accent6"/>
                </a:solidFill>
              </a:endParaRPr>
            </a:p>
          </p:txBody>
        </p:sp>
        <p:sp>
          <p:nvSpPr>
            <p:cNvPr id="274" name="Полилиния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5" name="Полилиния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6" name="Полилиния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7" name="Полилиния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accent6"/>
                </a:solidFill>
              </a:endParaRPr>
            </a:p>
          </p:txBody>
        </p:sp>
        <p:sp>
          <p:nvSpPr>
            <p:cNvPr id="278" name="Полилиния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9" name="Полилиния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0" name="Полилиния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1" name="Полилиния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2" name="Полилиния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3" name="Полилиния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4" name="Полилиния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Полилиния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Полилиния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7" name="Полилиния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8" name="Полилиния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289" name="Группа 5"/>
          <p:cNvGrpSpPr>
            <a:grpSpLocks noChangeAspect="1"/>
          </p:cNvGrpSpPr>
          <p:nvPr/>
        </p:nvGrpSpPr>
        <p:grpSpPr bwMode="auto">
          <a:xfrm>
            <a:off x="5991045" y="2988646"/>
            <a:ext cx="1829681" cy="3074765"/>
            <a:chOff x="2968" y="1107"/>
            <a:chExt cx="1736" cy="2188"/>
          </a:xfrm>
        </p:grpSpPr>
        <p:sp>
          <p:nvSpPr>
            <p:cNvPr id="290" name="Полилиния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1" name="Овал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2" name="Полилиния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3" name="Полилиния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4" name="Полилиния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5" name="Полилиния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6" name="Полилиния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7" name="Полилиния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8" name="Полилиния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9" name="Полилиния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0" name="Полилиния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1" name="Полилиния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2" name="Полилиния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3" name="Полилиния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4" name="Полилиния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5" name="Полилиния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6" name="Полилиния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7" name="Полилиния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8" name="Полилиния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9" name="Полилиния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310" name="Полилиния 52"/>
          <p:cNvSpPr>
            <a:spLocks/>
          </p:cNvSpPr>
          <p:nvPr/>
        </p:nvSpPr>
        <p:spPr bwMode="auto">
          <a:xfrm>
            <a:off x="1" y="5181601"/>
            <a:ext cx="8372756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311" name="Группа 29"/>
          <p:cNvGrpSpPr>
            <a:grpSpLocks noChangeAspect="1"/>
          </p:cNvGrpSpPr>
          <p:nvPr/>
        </p:nvGrpSpPr>
        <p:grpSpPr bwMode="auto">
          <a:xfrm flipH="1">
            <a:off x="6893653" y="4800600"/>
            <a:ext cx="2249156" cy="2083312"/>
            <a:chOff x="2481" y="1188"/>
            <a:chExt cx="2735" cy="1900"/>
          </a:xfrm>
        </p:grpSpPr>
        <p:sp>
          <p:nvSpPr>
            <p:cNvPr id="312" name="Полилиния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3" name="Полилиния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4" name="Полилиния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5" name="Полилиния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6" name="Полилиния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7" name="Полилиния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8" name="Полилиния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9" name="Полилиния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0" name="Полилиния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1" name="Полилиния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2" name="Полилиния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3" name="Полилиния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4" name="Полилиния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5" name="Полилиния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6" name="Полилиния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7" name="Полилиния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8" name="Полилиния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9" name="Полилиния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0" name="Полилиния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1" name="Полилиния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2" name="Полилиния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3" name="Полилиния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4" name="Полилиния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5" name="Полилиния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6" name="Полилиния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7" name="Полилиния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8" name="Полилиния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9" name="Полилиния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0" name="Полилиния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1" name="Полилиния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2" name="Полилиния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3" name="Полилиния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4" name="Полилиния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5" name="Полилиния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6" name="Полилиния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7" name="Полилиния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348" name="Группа 347"/>
          <p:cNvGrpSpPr/>
          <p:nvPr/>
        </p:nvGrpSpPr>
        <p:grpSpPr>
          <a:xfrm>
            <a:off x="-1191" y="3799402"/>
            <a:ext cx="3289808" cy="3084511"/>
            <a:chOff x="-1588" y="4419600"/>
            <a:chExt cx="3504440" cy="2464312"/>
          </a:xfrm>
        </p:grpSpPr>
        <p:grpSp>
          <p:nvGrpSpPr>
            <p:cNvPr id="349" name="Группа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Полилиния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6" name="Полилиния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7" name="Полилиния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8" name="Полилиния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9" name="Полилиния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0" name="Полилиния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1" name="Полилиния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2" name="Полилиния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3" name="Полилиния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4" name="Полилиния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5" name="Полилиния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6" name="Полилиния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7" name="Полилиния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8" name="Полилиния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9" name="Полилиния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0" name="Полилиния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1" name="Полилиния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2" name="Полилиния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3" name="Полилиния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4" name="Полилиния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5" name="Полилиния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6" name="Полилиния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7" name="Полилиния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8" name="Полилиния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9" name="Полилиния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0" name="Полилиния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1" name="Полилиния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2" name="Полилиния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3" name="Полилиния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4" name="Полилиния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5" name="Полилиния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6" name="Полилиния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7" name="Полилиния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8" name="Полилиния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9" name="Полилиния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0" name="Полилиния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1" name="Полилиния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2" name="Полилиния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3" name="Полилиния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4" name="Полилиния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5" name="Полилиния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6" name="Полилиния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7" name="Полилиния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8" name="Полилиния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9" name="Полилиния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20" name="Полилиния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21" name="Полилиния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350" name="Группа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Полилиния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7" name="Полилиния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8" name="Полилиния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9" name="Полилиния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0" name="Полилиния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1" name="Полилиния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2" name="Полилиния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3" name="Полилиния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4" name="Полилиния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351" name="Группа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Полилиния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0" name="Полилиния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1" name="Полилиния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2" name="Полилиния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3" name="Полилиния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4" name="Полилиния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5" name="Полилиния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352" name="Группа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Полилиния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4" name="Полилиния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5" name="Полилиния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6" name="Полилиния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7" name="Полилиния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8" name="Полилиния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grpSp>
        <p:nvGrpSpPr>
          <p:cNvPr id="422" name="Группа 52"/>
          <p:cNvGrpSpPr>
            <a:grpSpLocks noChangeAspect="1"/>
          </p:cNvGrpSpPr>
          <p:nvPr/>
        </p:nvGrpSpPr>
        <p:grpSpPr bwMode="auto">
          <a:xfrm rot="19948164">
            <a:off x="276934" y="506292"/>
            <a:ext cx="669674" cy="1021771"/>
            <a:chOff x="4634" y="754"/>
            <a:chExt cx="1164" cy="1332"/>
          </a:xfrm>
        </p:grpSpPr>
        <p:sp>
          <p:nvSpPr>
            <p:cNvPr id="423" name="Полилиния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4" name="Полилиния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5" name="Полилиния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6" name="Полилиния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7" name="Полилиния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8" name="Полилиния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9" name="Полилиния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0" name="Полилиния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431" name="Группа 52"/>
          <p:cNvGrpSpPr>
            <a:grpSpLocks noChangeAspect="1"/>
          </p:cNvGrpSpPr>
          <p:nvPr/>
        </p:nvGrpSpPr>
        <p:grpSpPr bwMode="auto">
          <a:xfrm rot="5825446">
            <a:off x="8675798" y="452755"/>
            <a:ext cx="408172" cy="350313"/>
            <a:chOff x="4634" y="754"/>
            <a:chExt cx="1164" cy="1332"/>
          </a:xfrm>
        </p:grpSpPr>
        <p:sp>
          <p:nvSpPr>
            <p:cNvPr id="432" name="Полилиния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3" name="Полилиния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4" name="Полилиния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5" name="Полилиния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6" name="Полилиния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7" name="Полилиния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8" name="Полилиния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9" name="Полилиния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440" name="Группа 66"/>
          <p:cNvGrpSpPr>
            <a:grpSpLocks noChangeAspect="1"/>
          </p:cNvGrpSpPr>
          <p:nvPr/>
        </p:nvGrpSpPr>
        <p:grpSpPr bwMode="auto">
          <a:xfrm>
            <a:off x="17578" y="3048994"/>
            <a:ext cx="291131" cy="364678"/>
            <a:chOff x="3636" y="1964"/>
            <a:chExt cx="413" cy="388"/>
          </a:xfrm>
        </p:grpSpPr>
        <p:sp>
          <p:nvSpPr>
            <p:cNvPr id="441" name="Полилиния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2" name="Полилиния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3" name="Полилиния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4" name="Полилиния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5" name="Полилиния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6" name="Полилиния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7" name="Полилиния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8" name="Полилиния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6178" y="828877"/>
            <a:ext cx="4543914" cy="3507549"/>
          </a:xfr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2011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9003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1188720"/>
            <a:ext cx="233172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60420" y="457200"/>
            <a:ext cx="5006340" cy="594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2960" y="3474720"/>
            <a:ext cx="233172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5946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1188720"/>
            <a:ext cx="233172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360420" y="457200"/>
            <a:ext cx="500634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2960" y="3474720"/>
            <a:ext cx="233172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1734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50"/>
          <p:cNvSpPr>
            <a:spLocks/>
          </p:cNvSpPr>
          <p:nvPr/>
        </p:nvSpPr>
        <p:spPr bwMode="auto">
          <a:xfrm>
            <a:off x="6571059" y="5521528"/>
            <a:ext cx="257157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Полилиния 51"/>
          <p:cNvSpPr>
            <a:spLocks/>
          </p:cNvSpPr>
          <p:nvPr/>
        </p:nvSpPr>
        <p:spPr bwMode="auto">
          <a:xfrm>
            <a:off x="1" y="5652179"/>
            <a:ext cx="8561363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" name="Полилиния 51"/>
          <p:cNvSpPr>
            <a:spLocks/>
          </p:cNvSpPr>
          <p:nvPr/>
        </p:nvSpPr>
        <p:spPr bwMode="auto">
          <a:xfrm>
            <a:off x="-10311" y="5865036"/>
            <a:ext cx="8561363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10" name="Группа 66"/>
          <p:cNvGrpSpPr>
            <a:grpSpLocks noChangeAspect="1"/>
          </p:cNvGrpSpPr>
          <p:nvPr/>
        </p:nvGrpSpPr>
        <p:grpSpPr bwMode="auto">
          <a:xfrm>
            <a:off x="8735766" y="947577"/>
            <a:ext cx="319984" cy="400819"/>
            <a:chOff x="3636" y="1964"/>
            <a:chExt cx="413" cy="388"/>
          </a:xfrm>
        </p:grpSpPr>
        <p:sp>
          <p:nvSpPr>
            <p:cNvPr id="11" name="Полилиния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8481696" y="6212029"/>
            <a:ext cx="656603" cy="645972"/>
            <a:chOff x="7344986" y="5566058"/>
            <a:chExt cx="1750940" cy="1291943"/>
          </a:xfrm>
        </p:grpSpPr>
        <p:sp>
          <p:nvSpPr>
            <p:cNvPr id="20" name="Полилиния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Полилиния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Полилиния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26" name="Группа 5"/>
          <p:cNvGrpSpPr>
            <a:grpSpLocks noChangeAspect="1"/>
          </p:cNvGrpSpPr>
          <p:nvPr/>
        </p:nvGrpSpPr>
        <p:grpSpPr bwMode="auto">
          <a:xfrm>
            <a:off x="1831" y="2873890"/>
            <a:ext cx="447921" cy="789302"/>
            <a:chOff x="2121" y="1060"/>
            <a:chExt cx="597" cy="789"/>
          </a:xfrm>
        </p:grpSpPr>
        <p:sp>
          <p:nvSpPr>
            <p:cNvPr id="27" name="Полилиния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34" name="Группа 16"/>
          <p:cNvGrpSpPr>
            <a:grpSpLocks noChangeAspect="1"/>
          </p:cNvGrpSpPr>
          <p:nvPr/>
        </p:nvGrpSpPr>
        <p:grpSpPr bwMode="auto">
          <a:xfrm>
            <a:off x="104629" y="-13010"/>
            <a:ext cx="1037180" cy="804244"/>
            <a:chOff x="1922" y="1129"/>
            <a:chExt cx="987" cy="574"/>
          </a:xfrm>
        </p:grpSpPr>
        <p:sp>
          <p:nvSpPr>
            <p:cNvPr id="35" name="Полилиния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Полилиния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Полилиния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Полилиния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Полилиния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Полилиния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43" name="Группа 28"/>
          <p:cNvGrpSpPr>
            <a:grpSpLocks noChangeAspect="1"/>
          </p:cNvGrpSpPr>
          <p:nvPr/>
        </p:nvGrpSpPr>
        <p:grpSpPr bwMode="auto">
          <a:xfrm>
            <a:off x="0" y="5007562"/>
            <a:ext cx="515890" cy="1147722"/>
            <a:chOff x="1901" y="2020"/>
            <a:chExt cx="1059" cy="1767"/>
          </a:xfrm>
        </p:grpSpPr>
        <p:sp>
          <p:nvSpPr>
            <p:cNvPr id="44" name="Полилиния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52" name="Группа 52"/>
          <p:cNvGrpSpPr>
            <a:grpSpLocks noChangeAspect="1"/>
          </p:cNvGrpSpPr>
          <p:nvPr/>
        </p:nvGrpSpPr>
        <p:grpSpPr bwMode="auto">
          <a:xfrm rot="19948164">
            <a:off x="8357436" y="105148"/>
            <a:ext cx="506303" cy="772505"/>
            <a:chOff x="4634" y="754"/>
            <a:chExt cx="1164" cy="1332"/>
          </a:xfrm>
        </p:grpSpPr>
        <p:sp>
          <p:nvSpPr>
            <p:cNvPr id="53" name="Полилиния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Полилиния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Полилиния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61" name="Группа 64"/>
          <p:cNvGrpSpPr>
            <a:grpSpLocks noChangeAspect="1"/>
          </p:cNvGrpSpPr>
          <p:nvPr/>
        </p:nvGrpSpPr>
        <p:grpSpPr bwMode="auto">
          <a:xfrm flipH="1">
            <a:off x="8086999" y="2958793"/>
            <a:ext cx="771182" cy="1140705"/>
            <a:chOff x="2052" y="995"/>
            <a:chExt cx="768" cy="852"/>
          </a:xfrm>
        </p:grpSpPr>
        <p:sp>
          <p:nvSpPr>
            <p:cNvPr id="62" name="Полилиния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" name="Полилиния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" name="Полилиния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Полилиния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Полилиния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78910"/>
            <a:ext cx="6850298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6429" y="1485901"/>
            <a:ext cx="6851142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141809" y="6601968"/>
            <a:ext cx="5233845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none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17511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936">
          <p15:clr>
            <a:srgbClr val="F26B43"/>
          </p15:clr>
        </p15:guide>
        <p15:guide id="3" pos="3840">
          <p15:clr>
            <a:srgbClr val="F26B43"/>
          </p15:clr>
        </p15:guide>
        <p15:guide id="4" orient="horz" pos="3552">
          <p15:clr>
            <a:srgbClr val="F26B43"/>
          </p15:clr>
        </p15:guide>
        <p15:guide id="5" pos="6720">
          <p15:clr>
            <a:srgbClr val="F26B43"/>
          </p15:clr>
        </p15:guide>
        <p15:guide id="6" pos="9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7497" y="476672"/>
            <a:ext cx="5187252" cy="3771845"/>
          </a:xfrm>
        </p:spPr>
        <p:txBody>
          <a:bodyPr>
            <a:normAutofit fontScale="92500" lnSpcReduction="10000"/>
          </a:bodyPr>
          <a:lstStyle/>
          <a:p>
            <a:r>
              <a:rPr lang="ru-RU" sz="71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Х</a:t>
            </a:r>
            <a:r>
              <a:rPr lang="uk-UA" sz="7100" b="1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імія</a:t>
            </a:r>
            <a:r>
              <a:rPr lang="uk-UA" sz="71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71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числа </a:t>
            </a:r>
            <a:r>
              <a:rPr lang="ru-RU" sz="7100" b="1" dirty="0" smtClean="0">
                <a:solidFill>
                  <a:srgbClr val="FF0000"/>
                </a:solidFill>
                <a:latin typeface="Comic Sans MS" pitchFamily="66" charset="0"/>
              </a:rPr>
              <a:t>Е</a:t>
            </a:r>
            <a:r>
              <a:rPr lang="ru-RU" sz="71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 в продуктах </a:t>
            </a:r>
            <a:r>
              <a:rPr lang="ru-RU" sz="7100" b="1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харчування</a:t>
            </a:r>
            <a:endParaRPr lang="ru-RU" sz="7100" b="1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b="1" dirty="0" smtClean="0">
                <a:latin typeface="Comic Sans MS" pitchFamily="66" charset="0"/>
              </a:rPr>
              <a:t>Харчові добавки</a:t>
            </a:r>
            <a:endParaRPr lang="ru-RU" sz="5400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485900"/>
            <a:ext cx="4506849" cy="51834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b="1" dirty="0" smtClean="0">
                <a:latin typeface="Comic Sans MS" pitchFamily="66" charset="0"/>
              </a:rPr>
              <a:t>  Харчові добавки – це природні сполуки та хімічні речовини, які ми не вживаємо у їжу самостійно, але в обмежених кількостях з різними продуктами вони потрапляють до нашого організму чи не щодня.</a:t>
            </a:r>
            <a:endParaRPr lang="ru-RU" dirty="0" smtClean="0">
              <a:latin typeface="Comic Sans MS" pitchFamily="66" charset="0"/>
            </a:endParaRPr>
          </a:p>
          <a:p>
            <a:pPr>
              <a:buNone/>
            </a:pPr>
            <a:r>
              <a:rPr lang="uk-UA" dirty="0" smtClean="0">
                <a:latin typeface="Comic Sans MS" pitchFamily="66" charset="0"/>
              </a:rPr>
              <a:t>   Для класифікації харчових добавок у країнах Євросоюзу розроблено систему нумерації. Кожна добавка має унікальний номер.</a:t>
            </a:r>
            <a:endParaRPr lang="ru-RU" dirty="0" smtClean="0">
              <a:latin typeface="Comic Sans MS" pitchFamily="66" charset="0"/>
            </a:endParaRP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pic>
        <p:nvPicPr>
          <p:cNvPr id="5" name="Рисунок 4" descr="http://test2.whiteweb.com.ua/content/articles/76551883_Dobavki%20(2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12776"/>
            <a:ext cx="4248472" cy="2808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 descr="https://encrypted-tbn2.gstatic.com/images?q=tbn:ANd9GcRdeu8P_wn2hQeBeSu8KGprCsKjsvc6TzJLPghD9wZv-IhPzsF0M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293096"/>
            <a:ext cx="2489448" cy="236267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260648"/>
            <a:ext cx="4392487" cy="70567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200" dirty="0" smtClean="0">
                <a:solidFill>
                  <a:srgbClr val="7030A0"/>
                </a:solidFill>
              </a:rPr>
              <a:t>    </a:t>
            </a:r>
            <a:r>
              <a:rPr lang="uk-UA" sz="2200" dirty="0" smtClean="0">
                <a:latin typeface="Comic Sans MS" pitchFamily="66" charset="0"/>
              </a:rPr>
              <a:t>Сьогодні в суспільстві не вщухають численні суперечки щодо харчових добавок: добро чи шкоду вони завдають здоров’ю людини. Насправді альтернативи широкому використанню харчових добавок не існує. Неможливо, скажімо, виготовити якісний зефір без пектину, напої тривалого зберігання — без консервантів, шоколадні цукерки — без емульгаторів, а варену ковбасу — без </a:t>
            </a:r>
            <a:r>
              <a:rPr lang="uk-UA" sz="2200" dirty="0" err="1" smtClean="0">
                <a:latin typeface="Comic Sans MS" pitchFamily="66" charset="0"/>
              </a:rPr>
              <a:t>кольорокоригуючих</a:t>
            </a:r>
            <a:r>
              <a:rPr lang="uk-UA" sz="2200" dirty="0" smtClean="0">
                <a:latin typeface="Comic Sans MS" pitchFamily="66" charset="0"/>
              </a:rPr>
              <a:t> речовин.</a:t>
            </a:r>
            <a:endParaRPr lang="ru-RU" sz="2200" dirty="0" smtClean="0">
              <a:latin typeface="Comic Sans MS" pitchFamily="66" charset="0"/>
            </a:endParaRPr>
          </a:p>
          <a:p>
            <a:endParaRPr lang="ru-RU" sz="2200" dirty="0" smtClean="0"/>
          </a:p>
          <a:p>
            <a:endParaRPr lang="ru-RU" dirty="0"/>
          </a:p>
        </p:txBody>
      </p:sp>
      <p:pic>
        <p:nvPicPr>
          <p:cNvPr id="16386" name="Picture 2" descr=":)) Violeta | via Tumbl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2339752" cy="1949793"/>
          </a:xfrm>
          <a:prstGeom prst="rect">
            <a:avLst/>
          </a:prstGeom>
          <a:noFill/>
        </p:spPr>
      </p:pic>
      <p:pic>
        <p:nvPicPr>
          <p:cNvPr id="16388" name="Picture 4" descr="Untitl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0"/>
            <a:ext cx="2376264" cy="2708920"/>
          </a:xfrm>
          <a:prstGeom prst="rect">
            <a:avLst/>
          </a:prstGeom>
          <a:noFill/>
        </p:spPr>
      </p:pic>
      <p:pic>
        <p:nvPicPr>
          <p:cNvPr id="16390" name="Picture 6" descr="☕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44824"/>
            <a:ext cx="2339752" cy="3331807"/>
          </a:xfrm>
          <a:prstGeom prst="rect">
            <a:avLst/>
          </a:prstGeom>
          <a:noFill/>
        </p:spPr>
      </p:pic>
      <p:pic>
        <p:nvPicPr>
          <p:cNvPr id="16392" name="Picture 8" descr="m&amp;m'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2708920"/>
            <a:ext cx="2376264" cy="2016224"/>
          </a:xfrm>
          <a:prstGeom prst="rect">
            <a:avLst/>
          </a:prstGeom>
          <a:noFill/>
        </p:spPr>
      </p:pic>
      <p:pic>
        <p:nvPicPr>
          <p:cNvPr id="16396" name="Picture 12" descr="col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4769768"/>
            <a:ext cx="2376264" cy="2088232"/>
          </a:xfrm>
          <a:prstGeom prst="rect">
            <a:avLst/>
          </a:prstGeom>
          <a:noFill/>
        </p:spPr>
      </p:pic>
      <p:pic>
        <p:nvPicPr>
          <p:cNvPr id="1026" name="Picture 2" descr="C:\Users\DELL\Desktop\число е\thumb (5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968213"/>
            <a:ext cx="2339752" cy="188978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DELL\Desktop\число е\thumb (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4581128"/>
            <a:ext cx="1763688" cy="14697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78910"/>
            <a:ext cx="7093706" cy="1477882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latin typeface="Comic Sans MS" pitchFamily="66" charset="0"/>
              </a:rPr>
              <a:t> Залежно від призначення виділяють чотири великі групи харчових до</a:t>
            </a:r>
            <a:r>
              <a:rPr lang="uk-UA" b="1" dirty="0" smtClean="0"/>
              <a:t>бавок: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" y="1485901"/>
            <a:ext cx="6156175" cy="554349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uk-UA" dirty="0" smtClean="0">
                <a:latin typeface="Comic Sans MS" pitchFamily="66" charset="0"/>
              </a:rPr>
              <a:t>Речовини, що регулюють смак продукту (ароматизатори, смакові добавки, що підсолоджують речовини, регулювальники кислотності).</a:t>
            </a:r>
            <a:endParaRPr lang="ru-RU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latin typeface="Comic Sans MS" pitchFamily="66" charset="0"/>
              </a:rPr>
              <a:t>  Речовини, що поліпшують зовнішній вигляд продукту (барвники, стабілізатори кольору, </a:t>
            </a:r>
            <a:r>
              <a:rPr lang="uk-UA" dirty="0" err="1" smtClean="0">
                <a:latin typeface="Comic Sans MS" pitchFamily="66" charset="0"/>
              </a:rPr>
              <a:t>вибілювачі</a:t>
            </a:r>
            <a:r>
              <a:rPr lang="uk-UA" dirty="0" smtClean="0">
                <a:latin typeface="Comic Sans MS" pitchFamily="66" charset="0"/>
              </a:rPr>
              <a:t>).</a:t>
            </a:r>
            <a:endParaRPr lang="ru-RU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latin typeface="Comic Sans MS" pitchFamily="66" charset="0"/>
              </a:rPr>
              <a:t> Речовини, що регулюють консистенцію та формують текстуру (загусники, </a:t>
            </a:r>
            <a:r>
              <a:rPr lang="uk-UA" dirty="0" err="1" smtClean="0">
                <a:latin typeface="Comic Sans MS" pitchFamily="66" charset="0"/>
              </a:rPr>
              <a:t>гелеутворювачі</a:t>
            </a:r>
            <a:r>
              <a:rPr lang="uk-UA" dirty="0" smtClean="0">
                <a:latin typeface="Comic Sans MS" pitchFamily="66" charset="0"/>
              </a:rPr>
              <a:t>, стабілізатори, емульгатори).</a:t>
            </a:r>
            <a:endParaRPr lang="ru-RU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latin typeface="Comic Sans MS" pitchFamily="66" charset="0"/>
              </a:rPr>
              <a:t> Речовини, що підвищують збереження продуктів та збільшують терміни їх зберігання (консерванти, антиоксиданти) (додатки 1,2)</a:t>
            </a:r>
            <a:endParaRPr lang="ru-RU" dirty="0" smtClean="0">
              <a:latin typeface="Comic Sans MS" pitchFamily="66" charset="0"/>
            </a:endParaRPr>
          </a:p>
          <a:p>
            <a:endParaRPr lang="ru-RU" dirty="0"/>
          </a:p>
        </p:txBody>
      </p:sp>
      <p:pic>
        <p:nvPicPr>
          <p:cNvPr id="2050" name="Picture 2" descr="C:\Users\DELL\Desktop\число е\thumb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99" y="1556792"/>
            <a:ext cx="1814602" cy="1512168"/>
          </a:xfrm>
          <a:prstGeom prst="rect">
            <a:avLst/>
          </a:prstGeom>
          <a:noFill/>
        </p:spPr>
      </p:pic>
      <p:pic>
        <p:nvPicPr>
          <p:cNvPr id="2054" name="Picture 6" descr="C:\Users\DELL\Desktop\число е\thumb (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9399" y="3140968"/>
            <a:ext cx="1814601" cy="1512168"/>
          </a:xfrm>
          <a:prstGeom prst="rect">
            <a:avLst/>
          </a:prstGeom>
          <a:noFill/>
        </p:spPr>
      </p:pic>
      <p:pic>
        <p:nvPicPr>
          <p:cNvPr id="2057" name="Picture 9" descr="C:\Users\DELL\Desktop\число е\thumbвапроитл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69407" y="1484783"/>
            <a:ext cx="1310906" cy="468052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6850298" cy="170080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latin typeface="Comic Sans MS" pitchFamily="66" charset="0"/>
              </a:rPr>
              <a:t>Згідно із системою кодифікування харчових добавок, усі вони розподілені на групи:</a:t>
            </a:r>
            <a:r>
              <a:rPr lang="ru-RU" b="1" dirty="0" smtClean="0">
                <a:latin typeface="Comic Sans MS" pitchFamily="66" charset="0"/>
              </a:rPr>
              <a:t/>
            </a:r>
            <a:br>
              <a:rPr lang="ru-RU" b="1" dirty="0" smtClean="0">
                <a:latin typeface="Comic Sans MS" pitchFamily="66" charset="0"/>
              </a:rPr>
            </a:br>
            <a:endParaRPr lang="ru-RU" b="1" dirty="0">
              <a:latin typeface="Comic Sans MS" pitchFamily="66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323528" y="1196752"/>
          <a:ext cx="8568952" cy="5843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6779"/>
                <a:gridCol w="2062358"/>
                <a:gridCol w="1777895"/>
                <a:gridCol w="3021920"/>
              </a:tblGrid>
              <a:tr h="494719">
                <a:tc>
                  <a:txBody>
                    <a:bodyPr/>
                    <a:lstStyle/>
                    <a:p>
                      <a:pPr indent="2159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Comic Sans MS" pitchFamily="66" charset="0"/>
                          <a:ea typeface="Calibri"/>
                        </a:rPr>
                        <a:t>Е-числа</a:t>
                      </a:r>
                      <a:endParaRPr lang="ru-RU" sz="2000" dirty="0">
                        <a:latin typeface="Comic Sans MS" pitchFamily="66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Comic Sans MS" pitchFamily="66" charset="0"/>
                          <a:ea typeface="Calibri"/>
                        </a:rPr>
                        <a:t>Класифікація</a:t>
                      </a:r>
                      <a:endParaRPr lang="ru-RU" sz="2000" dirty="0">
                        <a:latin typeface="Comic Sans MS" pitchFamily="66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Comic Sans MS" pitchFamily="66" charset="0"/>
                          <a:ea typeface="Calibri"/>
                        </a:rPr>
                        <a:t>Е-числа</a:t>
                      </a:r>
                      <a:endParaRPr lang="ru-RU" sz="2000" dirty="0">
                        <a:latin typeface="Comic Sans MS" pitchFamily="66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Comic Sans MS" pitchFamily="66" charset="0"/>
                          <a:ea typeface="Calibri"/>
                        </a:rPr>
                        <a:t>Класифікація</a:t>
                      </a:r>
                      <a:endParaRPr lang="ru-RU" sz="2000" dirty="0">
                        <a:latin typeface="Comic Sans MS" pitchFamily="66" charset="0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807717">
                <a:tc>
                  <a:txBody>
                    <a:bodyPr/>
                    <a:lstStyle/>
                    <a:p>
                      <a:pPr indent="2159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Comic Sans MS" pitchFamily="66" charset="0"/>
                          <a:ea typeface="Calibri"/>
                        </a:rPr>
                        <a:t>Е100–Е199</a:t>
                      </a:r>
                      <a:endParaRPr lang="ru-RU" sz="1800" dirty="0">
                        <a:latin typeface="Comic Sans MS" pitchFamily="66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Comic Sans MS" pitchFamily="66" charset="0"/>
                          <a:ea typeface="Calibri"/>
                        </a:rPr>
                        <a:t>барвники</a:t>
                      </a:r>
                      <a:endParaRPr lang="ru-RU" sz="1800" dirty="0">
                        <a:latin typeface="Comic Sans MS" pitchFamily="66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Comic Sans MS" pitchFamily="66" charset="0"/>
                          <a:ea typeface="Calibri"/>
                        </a:rPr>
                        <a:t>Е500–Е599</a:t>
                      </a:r>
                      <a:endParaRPr lang="ru-RU" sz="1800" dirty="0">
                        <a:latin typeface="Comic Sans MS" pitchFamily="66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Comic Sans MS" pitchFamily="66" charset="0"/>
                          <a:ea typeface="Calibri"/>
                        </a:rPr>
                        <a:t>регулювальники кислотності, розпушувачі</a:t>
                      </a:r>
                      <a:endParaRPr lang="ru-RU" sz="1800" dirty="0">
                        <a:latin typeface="Comic Sans MS" pitchFamily="66" charset="0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807717">
                <a:tc>
                  <a:txBody>
                    <a:bodyPr/>
                    <a:lstStyle/>
                    <a:p>
                      <a:pPr indent="2159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omic Sans MS" pitchFamily="66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omic Sans MS" pitchFamily="66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Comic Sans MS" pitchFamily="66" charset="0"/>
                          <a:ea typeface="Calibri"/>
                        </a:rPr>
                        <a:t>Е600–Е699</a:t>
                      </a:r>
                      <a:endParaRPr lang="ru-RU" sz="1800" dirty="0">
                        <a:latin typeface="Comic Sans MS" pitchFamily="66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Comic Sans MS" pitchFamily="66" charset="0"/>
                          <a:ea typeface="Calibri"/>
                        </a:rPr>
                        <a:t>підсилювачі смаку та аромату</a:t>
                      </a:r>
                      <a:endParaRPr lang="ru-RU" sz="1800" dirty="0">
                        <a:latin typeface="Comic Sans MS" pitchFamily="66" charset="0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1211575">
                <a:tc>
                  <a:txBody>
                    <a:bodyPr/>
                    <a:lstStyle/>
                    <a:p>
                      <a:pPr indent="2159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Comic Sans MS" pitchFamily="66" charset="0"/>
                          <a:ea typeface="Calibri"/>
                        </a:rPr>
                        <a:t>Е200–Е299</a:t>
                      </a:r>
                      <a:endParaRPr lang="ru-RU" sz="1800">
                        <a:latin typeface="Comic Sans MS" pitchFamily="66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Comic Sans MS" pitchFamily="66" charset="0"/>
                          <a:ea typeface="Calibri"/>
                        </a:rPr>
                        <a:t>консерванти</a:t>
                      </a:r>
                      <a:endParaRPr lang="ru-RU" sz="1800" dirty="0">
                        <a:latin typeface="Comic Sans MS" pitchFamily="66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Comic Sans MS" pitchFamily="66" charset="0"/>
                          <a:ea typeface="Calibri"/>
                        </a:rPr>
                        <a:t>Е700-Е899</a:t>
                      </a:r>
                      <a:endParaRPr lang="ru-RU" sz="1800" dirty="0">
                        <a:latin typeface="Comic Sans MS" pitchFamily="66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Comic Sans MS" pitchFamily="66" charset="0"/>
                          <a:ea typeface="Calibri"/>
                        </a:rPr>
                        <a:t>запасні індекси для іншої можливої інформації</a:t>
                      </a:r>
                      <a:endParaRPr lang="ru-RU" sz="1800" dirty="0">
                        <a:latin typeface="Comic Sans MS" pitchFamily="66" charset="0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1211575">
                <a:tc>
                  <a:txBody>
                    <a:bodyPr/>
                    <a:lstStyle/>
                    <a:p>
                      <a:pPr indent="2159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Comic Sans MS" pitchFamily="66" charset="0"/>
                          <a:ea typeface="Calibri"/>
                        </a:rPr>
                        <a:t>Е300–Е399</a:t>
                      </a:r>
                      <a:endParaRPr lang="ru-RU" sz="1800">
                        <a:latin typeface="Comic Sans MS" pitchFamily="66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Comic Sans MS" pitchFamily="66" charset="0"/>
                          <a:ea typeface="Calibri"/>
                        </a:rPr>
                        <a:t>антиоксиданти</a:t>
                      </a:r>
                      <a:endParaRPr lang="ru-RU" sz="1800" dirty="0">
                        <a:latin typeface="Comic Sans MS" pitchFamily="66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Comic Sans MS" pitchFamily="66" charset="0"/>
                          <a:ea typeface="Calibri"/>
                        </a:rPr>
                        <a:t>Е-900-999</a:t>
                      </a:r>
                      <a:endParaRPr lang="ru-RU" sz="1800" dirty="0">
                        <a:latin typeface="Comic Sans MS" pitchFamily="66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err="1">
                          <a:latin typeface="Comic Sans MS" pitchFamily="66" charset="0"/>
                          <a:ea typeface="Calibri"/>
                        </a:rPr>
                        <a:t>глазуруючі</a:t>
                      </a:r>
                      <a:r>
                        <a:rPr lang="uk-UA" sz="1800" dirty="0">
                          <a:latin typeface="Comic Sans MS" pitchFamily="66" charset="0"/>
                          <a:ea typeface="Calibri"/>
                        </a:rPr>
                        <a:t> агенти, </a:t>
                      </a:r>
                      <a:r>
                        <a:rPr lang="uk-UA" sz="1800" dirty="0" err="1">
                          <a:latin typeface="Comic Sans MS" pitchFamily="66" charset="0"/>
                          <a:ea typeface="Calibri"/>
                        </a:rPr>
                        <a:t>підсолоджувачі</a:t>
                      </a:r>
                      <a:r>
                        <a:rPr lang="uk-UA" sz="1800" dirty="0">
                          <a:latin typeface="Comic Sans MS" pitchFamily="66" charset="0"/>
                          <a:ea typeface="Calibri"/>
                        </a:rPr>
                        <a:t>, піногасники</a:t>
                      </a:r>
                      <a:endParaRPr lang="ru-RU" sz="1800" dirty="0">
                        <a:latin typeface="Comic Sans MS" pitchFamily="66" charset="0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1211575">
                <a:tc>
                  <a:txBody>
                    <a:bodyPr/>
                    <a:lstStyle/>
                    <a:p>
                      <a:pPr indent="2159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Comic Sans MS" pitchFamily="66" charset="0"/>
                          <a:ea typeface="Calibri"/>
                        </a:rPr>
                        <a:t>Е400–Е499</a:t>
                      </a:r>
                      <a:endParaRPr lang="ru-RU" sz="1800">
                        <a:latin typeface="Comic Sans MS" pitchFamily="66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Comic Sans MS" pitchFamily="66" charset="0"/>
                          <a:ea typeface="Calibri"/>
                        </a:rPr>
                        <a:t>стабілізатори, емульгатори, загусники</a:t>
                      </a:r>
                      <a:endParaRPr lang="ru-RU" sz="1800" dirty="0">
                        <a:latin typeface="Comic Sans MS" pitchFamily="66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Comic Sans MS" pitchFamily="66" charset="0"/>
                          <a:ea typeface="Calibri"/>
                        </a:rPr>
                        <a:t>Е1000-Е1521</a:t>
                      </a:r>
                      <a:endParaRPr lang="ru-RU" sz="1800" dirty="0">
                        <a:latin typeface="Comic Sans MS" pitchFamily="66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Comic Sans MS" pitchFamily="66" charset="0"/>
                          <a:ea typeface="Calibri"/>
                        </a:rPr>
                        <a:t>герметики, ферменти, </a:t>
                      </a:r>
                      <a:r>
                        <a:rPr lang="uk-UA" sz="1800" dirty="0" err="1">
                          <a:latin typeface="Comic Sans MS" pitchFamily="66" charset="0"/>
                          <a:ea typeface="Calibri"/>
                        </a:rPr>
                        <a:t>вологозатримувачі</a:t>
                      </a:r>
                      <a:r>
                        <a:rPr lang="uk-UA" sz="1800" dirty="0">
                          <a:latin typeface="Comic Sans MS" pitchFamily="66" charset="0"/>
                          <a:ea typeface="Calibri"/>
                        </a:rPr>
                        <a:t>.</a:t>
                      </a:r>
                      <a:endParaRPr lang="ru-RU" sz="1800" dirty="0">
                        <a:latin typeface="Comic Sans MS" pitchFamily="66" charset="0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80920" cy="1008112"/>
          </a:xfrm>
        </p:spPr>
        <p:txBody>
          <a:bodyPr>
            <a:normAutofit/>
          </a:bodyPr>
          <a:lstStyle/>
          <a:p>
            <a:pPr algn="ctr"/>
            <a:endParaRPr lang="ru-RU" dirty="0">
              <a:latin typeface="Comic Sans MS" pitchFamily="66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982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1640"/>
                <a:gridCol w="2664296"/>
                <a:gridCol w="1512168"/>
                <a:gridCol w="3635896"/>
              </a:tblGrid>
              <a:tr h="623455">
                <a:tc gridSpan="4"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latin typeface="Comic Sans MS" pitchFamily="66" charset="0"/>
                        </a:rPr>
                        <a:t>Харчові добавки, дозволені для використання в Україні </a:t>
                      </a:r>
                      <a:r>
                        <a:rPr lang="ru-RU" dirty="0" smtClean="0">
                          <a:latin typeface="Comic Sans MS" pitchFamily="66" charset="0"/>
                        </a:rPr>
                        <a:t/>
                      </a:r>
                      <a:br>
                        <a:rPr lang="ru-RU" dirty="0" smtClean="0">
                          <a:latin typeface="Comic Sans MS" pitchFamily="66" charset="0"/>
                        </a:rPr>
                      </a:b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2345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Comic Sans MS" pitchFamily="66" charset="0"/>
                          <a:ea typeface="PMingLiU"/>
                        </a:rPr>
                        <a:t>Е152</a:t>
                      </a:r>
                      <a:endParaRPr lang="ru-RU" sz="1400" dirty="0">
                        <a:latin typeface="Comic Sans MS" pitchFamily="66" charset="0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Comic Sans MS" pitchFamily="66" charset="0"/>
                          <a:ea typeface="PMingLiU"/>
                        </a:rPr>
                        <a:t>вугілля</a:t>
                      </a:r>
                      <a:endParaRPr lang="ru-RU" sz="1400" dirty="0">
                        <a:latin typeface="Comic Sans MS" pitchFamily="66" charset="0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Comic Sans MS" pitchFamily="66" charset="0"/>
                          <a:ea typeface="PMingLiU"/>
                        </a:rPr>
                        <a:t>Е422</a:t>
                      </a:r>
                      <a:endParaRPr lang="ru-RU" sz="1400" dirty="0">
                        <a:latin typeface="Comic Sans MS" pitchFamily="66" charset="0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Comic Sans MS" pitchFamily="66" charset="0"/>
                          <a:ea typeface="PMingLiU"/>
                        </a:rPr>
                        <a:t>гліцерол</a:t>
                      </a:r>
                      <a:endParaRPr lang="ru-RU" sz="1400">
                        <a:latin typeface="Comic Sans MS" pitchFamily="66" charset="0"/>
                        <a:ea typeface="PMingLiU"/>
                      </a:endParaRPr>
                    </a:p>
                  </a:txBody>
                  <a:tcPr marL="68580" marR="68580" marT="0" marB="0"/>
                </a:tc>
              </a:tr>
              <a:tr h="62345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Comic Sans MS" pitchFamily="66" charset="0"/>
                          <a:ea typeface="PMingLiU"/>
                        </a:rPr>
                        <a:t>Е160а</a:t>
                      </a:r>
                      <a:endParaRPr lang="ru-RU" sz="1400">
                        <a:latin typeface="Comic Sans MS" pitchFamily="66" charset="0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latin typeface="Comic Sans MS" pitchFamily="66" charset="0"/>
                          <a:ea typeface="PMingLiU"/>
                        </a:rPr>
                        <a:t>каротини</a:t>
                      </a:r>
                      <a:endParaRPr lang="ru-RU" sz="1400" dirty="0">
                        <a:latin typeface="Comic Sans MS" pitchFamily="66" charset="0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Comic Sans MS" pitchFamily="66" charset="0"/>
                          <a:ea typeface="PMingLiU"/>
                        </a:rPr>
                        <a:t>Е460</a:t>
                      </a:r>
                      <a:endParaRPr lang="ru-RU" sz="1400">
                        <a:latin typeface="Comic Sans MS" pitchFamily="66" charset="0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Comic Sans MS" pitchFamily="66" charset="0"/>
                          <a:ea typeface="PMingLiU"/>
                        </a:rPr>
                        <a:t>целюлоза</a:t>
                      </a:r>
                      <a:endParaRPr lang="ru-RU" sz="1400">
                        <a:latin typeface="Comic Sans MS" pitchFamily="66" charset="0"/>
                        <a:ea typeface="PMingLiU"/>
                      </a:endParaRPr>
                    </a:p>
                  </a:txBody>
                  <a:tcPr marL="68580" marR="68580" marT="0" marB="0"/>
                </a:tc>
              </a:tr>
              <a:tr h="62345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Comic Sans MS" pitchFamily="66" charset="0"/>
                          <a:ea typeface="PMingLiU"/>
                        </a:rPr>
                        <a:t>Е160з</a:t>
                      </a:r>
                      <a:endParaRPr lang="ru-RU" sz="1400">
                        <a:latin typeface="Comic Sans MS" pitchFamily="66" charset="0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Comic Sans MS" pitchFamily="66" charset="0"/>
                          <a:ea typeface="PMingLiU"/>
                        </a:rPr>
                        <a:t>екстракт паприки</a:t>
                      </a:r>
                      <a:endParaRPr lang="ru-RU" sz="1400" dirty="0">
                        <a:latin typeface="Comic Sans MS" pitchFamily="66" charset="0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Comic Sans MS" pitchFamily="66" charset="0"/>
                          <a:ea typeface="PMingLiU"/>
                        </a:rPr>
                        <a:t>Е637</a:t>
                      </a:r>
                      <a:endParaRPr lang="ru-RU" sz="1400" dirty="0">
                        <a:latin typeface="Comic Sans MS" pitchFamily="66" charset="0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Comic Sans MS" pitchFamily="66" charset="0"/>
                          <a:ea typeface="PMingLiU"/>
                        </a:rPr>
                        <a:t>ефірні масла спиртові, водно-спиртові, аромат копчення, ванілін</a:t>
                      </a:r>
                      <a:endParaRPr lang="ru-RU" sz="1400">
                        <a:latin typeface="Comic Sans MS" pitchFamily="66" charset="0"/>
                        <a:ea typeface="PMingLiU"/>
                      </a:endParaRPr>
                    </a:p>
                  </a:txBody>
                  <a:tcPr marL="68580" marR="68580" marT="0" marB="0"/>
                </a:tc>
              </a:tr>
              <a:tr h="62345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Comic Sans MS" pitchFamily="66" charset="0"/>
                          <a:ea typeface="PMingLiU"/>
                        </a:rPr>
                        <a:t>Е162</a:t>
                      </a:r>
                      <a:endParaRPr lang="ru-RU" sz="1400">
                        <a:latin typeface="Comic Sans MS" pitchFamily="66" charset="0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Comic Sans MS" pitchFamily="66" charset="0"/>
                          <a:ea typeface="PMingLiU"/>
                        </a:rPr>
                        <a:t>червоний буряковий бетанін</a:t>
                      </a:r>
                      <a:endParaRPr lang="ru-RU" sz="1400">
                        <a:latin typeface="Comic Sans MS" pitchFamily="66" charset="0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Comic Sans MS" pitchFamily="66" charset="0"/>
                          <a:ea typeface="PMingLiU"/>
                        </a:rPr>
                        <a:t>Е901</a:t>
                      </a:r>
                      <a:endParaRPr lang="ru-RU" sz="1400" dirty="0">
                        <a:latin typeface="Comic Sans MS" pitchFamily="66" charset="0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Comic Sans MS" pitchFamily="66" charset="0"/>
                          <a:ea typeface="PMingLiU"/>
                        </a:rPr>
                        <a:t>віск бджолиний (білий і жовтий)</a:t>
                      </a:r>
                      <a:endParaRPr lang="ru-RU" sz="1400">
                        <a:latin typeface="Comic Sans MS" pitchFamily="66" charset="0"/>
                        <a:ea typeface="PMingLiU"/>
                      </a:endParaRPr>
                    </a:p>
                  </a:txBody>
                  <a:tcPr marL="68580" marR="68580" marT="0" marB="0"/>
                </a:tc>
              </a:tr>
              <a:tr h="62345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Comic Sans MS" pitchFamily="66" charset="0"/>
                          <a:ea typeface="PMingLiU"/>
                        </a:rPr>
                        <a:t>Е164</a:t>
                      </a:r>
                      <a:endParaRPr lang="ru-RU" sz="1400">
                        <a:latin typeface="Comic Sans MS" pitchFamily="66" charset="0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Comic Sans MS" pitchFamily="66" charset="0"/>
                          <a:ea typeface="PMingLiU"/>
                        </a:rPr>
                        <a:t>шафран</a:t>
                      </a:r>
                      <a:endParaRPr lang="ru-RU" sz="1400">
                        <a:latin typeface="Comic Sans MS" pitchFamily="66" charset="0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Comic Sans MS" pitchFamily="66" charset="0"/>
                          <a:ea typeface="PMingLiU"/>
                        </a:rPr>
                        <a:t>Е902</a:t>
                      </a:r>
                      <a:endParaRPr lang="ru-RU" sz="1400" dirty="0">
                        <a:latin typeface="Comic Sans MS" pitchFamily="66" charset="0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Comic Sans MS" pitchFamily="66" charset="0"/>
                          <a:ea typeface="PMingLiU"/>
                        </a:rPr>
                        <a:t>віск свічковий</a:t>
                      </a:r>
                      <a:endParaRPr lang="ru-RU" sz="1400">
                        <a:latin typeface="Comic Sans MS" pitchFamily="66" charset="0"/>
                        <a:ea typeface="PMingLiU"/>
                      </a:endParaRPr>
                    </a:p>
                  </a:txBody>
                  <a:tcPr marL="68580" marR="68580" marT="0" marB="0"/>
                </a:tc>
              </a:tr>
              <a:tr h="62345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Comic Sans MS" pitchFamily="66" charset="0"/>
                          <a:ea typeface="PMingLiU"/>
                        </a:rPr>
                        <a:t>Е260</a:t>
                      </a:r>
                      <a:endParaRPr lang="ru-RU" sz="1400">
                        <a:latin typeface="Comic Sans MS" pitchFamily="66" charset="0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Comic Sans MS" pitchFamily="66" charset="0"/>
                          <a:ea typeface="PMingLiU"/>
                        </a:rPr>
                        <a:t>оцтова (етанова) кислота</a:t>
                      </a:r>
                      <a:endParaRPr lang="ru-RU" sz="1400">
                        <a:latin typeface="Comic Sans MS" pitchFamily="66" charset="0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Comic Sans MS" pitchFamily="66" charset="0"/>
                          <a:ea typeface="PMingLiU"/>
                        </a:rPr>
                        <a:t>Е905c</a:t>
                      </a:r>
                      <a:endParaRPr lang="ru-RU" sz="1400" dirty="0">
                        <a:latin typeface="Comic Sans MS" pitchFamily="66" charset="0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Comic Sans MS" pitchFamily="66" charset="0"/>
                          <a:ea typeface="PMingLiU"/>
                        </a:rPr>
                        <a:t>Парафін</a:t>
                      </a:r>
                      <a:endParaRPr lang="ru-RU" sz="1400" dirty="0">
                        <a:latin typeface="Comic Sans MS" pitchFamily="66" charset="0"/>
                        <a:ea typeface="PMingLiU"/>
                      </a:endParaRPr>
                    </a:p>
                  </a:txBody>
                  <a:tcPr marL="68580" marR="68580" marT="0" marB="0"/>
                </a:tc>
              </a:tr>
              <a:tr h="62345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Comic Sans MS" pitchFamily="66" charset="0"/>
                          <a:ea typeface="PMingLiU"/>
                        </a:rPr>
                        <a:t>Е296</a:t>
                      </a:r>
                      <a:endParaRPr lang="ru-RU" sz="1400">
                        <a:latin typeface="Comic Sans MS" pitchFamily="66" charset="0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Comic Sans MS" pitchFamily="66" charset="0"/>
                          <a:ea typeface="PMingLiU"/>
                        </a:rPr>
                        <a:t>яблучна кислота</a:t>
                      </a:r>
                      <a:endParaRPr lang="ru-RU" sz="1400">
                        <a:latin typeface="Comic Sans MS" pitchFamily="66" charset="0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Comic Sans MS" pitchFamily="66" charset="0"/>
                          <a:ea typeface="PMingLiU"/>
                        </a:rPr>
                        <a:t>Е908</a:t>
                      </a:r>
                      <a:endParaRPr lang="ru-RU" sz="1400">
                        <a:latin typeface="Comic Sans MS" pitchFamily="66" charset="0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Comic Sans MS" pitchFamily="66" charset="0"/>
                          <a:ea typeface="PMingLiU"/>
                        </a:rPr>
                        <a:t>віск рисових висівок</a:t>
                      </a:r>
                      <a:endParaRPr lang="ru-RU" sz="1400" dirty="0">
                        <a:latin typeface="Comic Sans MS" pitchFamily="66" charset="0"/>
                        <a:ea typeface="PMingLiU"/>
                      </a:endParaRPr>
                    </a:p>
                  </a:txBody>
                  <a:tcPr marL="68580" marR="68580" marT="0" marB="0"/>
                </a:tc>
              </a:tr>
              <a:tr h="62345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Comic Sans MS" pitchFamily="66" charset="0"/>
                          <a:ea typeface="PMingLiU"/>
                        </a:rPr>
                        <a:t>Е406</a:t>
                      </a:r>
                      <a:endParaRPr lang="ru-RU" sz="1400">
                        <a:latin typeface="Comic Sans MS" pitchFamily="66" charset="0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Comic Sans MS" pitchFamily="66" charset="0"/>
                          <a:ea typeface="PMingLiU"/>
                        </a:rPr>
                        <a:t>агар</a:t>
                      </a:r>
                      <a:endParaRPr lang="ru-RU" sz="1400">
                        <a:latin typeface="Comic Sans MS" pitchFamily="66" charset="0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Comic Sans MS" pitchFamily="66" charset="0"/>
                          <a:ea typeface="PMingLiU"/>
                        </a:rPr>
                        <a:t>Е1510</a:t>
                      </a:r>
                      <a:endParaRPr lang="ru-RU" sz="1400">
                        <a:latin typeface="Comic Sans MS" pitchFamily="66" charset="0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Comic Sans MS" pitchFamily="66" charset="0"/>
                          <a:ea typeface="PMingLiU"/>
                        </a:rPr>
                        <a:t>спирт етиловий</a:t>
                      </a:r>
                      <a:endParaRPr lang="ru-RU" sz="1400" dirty="0">
                        <a:latin typeface="Comic Sans MS" pitchFamily="66" charset="0"/>
                        <a:ea typeface="PMingLiU"/>
                      </a:endParaRPr>
                    </a:p>
                  </a:txBody>
                  <a:tcPr marL="68580" marR="68580" marT="0" marB="0"/>
                </a:tc>
              </a:tr>
              <a:tr h="62345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Comic Sans MS" pitchFamily="66" charset="0"/>
                          <a:ea typeface="PMingLiU"/>
                        </a:rPr>
                        <a:t>Е420</a:t>
                      </a:r>
                      <a:endParaRPr lang="ru-RU" sz="1400">
                        <a:latin typeface="Comic Sans MS" pitchFamily="66" charset="0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Comic Sans MS" pitchFamily="66" charset="0"/>
                          <a:ea typeface="PMingLiU"/>
                        </a:rPr>
                        <a:t>сорбіт і сорбітовий сироп</a:t>
                      </a:r>
                      <a:endParaRPr lang="ru-RU" sz="1400">
                        <a:latin typeface="Comic Sans MS" pitchFamily="66" charset="0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Comic Sans MS" pitchFamily="66" charset="0"/>
                          <a:ea typeface="PMingLiU"/>
                        </a:rPr>
                        <a:t>Е1420</a:t>
                      </a:r>
                      <a:endParaRPr lang="ru-RU" sz="1400">
                        <a:latin typeface="Comic Sans MS" pitchFamily="66" charset="0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Comic Sans MS" pitchFamily="66" charset="0"/>
                          <a:ea typeface="PMingLiU"/>
                        </a:rPr>
                        <a:t>крохмаль ацетиленовий</a:t>
                      </a:r>
                      <a:endParaRPr lang="ru-RU" sz="1400" dirty="0">
                        <a:latin typeface="Comic Sans MS" pitchFamily="66" charset="0"/>
                        <a:ea typeface="PMingLiU"/>
                      </a:endParaRPr>
                    </a:p>
                  </a:txBody>
                  <a:tcPr marL="68580" marR="68580" marT="0" marB="0"/>
                </a:tc>
              </a:tr>
              <a:tr h="62345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Comic Sans MS" pitchFamily="66" charset="0"/>
                          <a:ea typeface="PMingLiU"/>
                        </a:rPr>
                        <a:t>Е440</a:t>
                      </a:r>
                      <a:endParaRPr lang="ru-RU" sz="1400">
                        <a:latin typeface="Comic Sans MS" pitchFamily="66" charset="0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Comic Sans MS" pitchFamily="66" charset="0"/>
                          <a:ea typeface="PMingLiU"/>
                        </a:rPr>
                        <a:t>пектини, желатин</a:t>
                      </a:r>
                      <a:endParaRPr lang="ru-RU" sz="1400" dirty="0">
                        <a:latin typeface="Comic Sans MS" pitchFamily="66" charset="0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88840"/>
            <a:ext cx="8748464" cy="3312368"/>
          </a:xfrm>
        </p:spPr>
        <p:txBody>
          <a:bodyPr>
            <a:noAutofit/>
          </a:bodyPr>
          <a:lstStyle/>
          <a:p>
            <a:pPr algn="ctr"/>
            <a:r>
              <a:rPr lang="uk-UA" sz="12000" b="1" dirty="0" smtClean="0">
                <a:latin typeface="Comic Sans MS" pitchFamily="66" charset="0"/>
              </a:rPr>
              <a:t>Висновок</a:t>
            </a:r>
            <a:r>
              <a:rPr lang="ru-RU" sz="12000" b="1" dirty="0" smtClean="0">
                <a:latin typeface="Comic Sans MS" pitchFamily="66" charset="0"/>
              </a:rPr>
              <a:t/>
            </a:r>
            <a:br>
              <a:rPr lang="ru-RU" sz="12000" b="1" dirty="0" smtClean="0">
                <a:latin typeface="Comic Sans MS" pitchFamily="66" charset="0"/>
              </a:rPr>
            </a:br>
            <a:endParaRPr lang="ru-RU" sz="12000" dirty="0">
              <a:latin typeface="Comic Sans MS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78910"/>
            <a:ext cx="6850298" cy="10973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404664"/>
            <a:ext cx="4183321" cy="645333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sz="2100" dirty="0" smtClean="0">
                <a:latin typeface="Comic Sans MS" pitchFamily="66" charset="0"/>
              </a:rPr>
              <a:t>   Вчені довели, що найбільше страждають саме діти. Штучні харчові барвники впливають на мозок дитини так само, як свинець, крім того, деякі з них можуть викликати звикання. Коли малюк регулярно вживає їжу з добавками і замінниками, в його організмі перестає працювати так звана «система сповіщення» про отриману отруту. Тобто у дитини не спостерігається таких тривожних сигналів отруєння, як висипання на шкірі, нудота або запаморочення. Але токсичні речовини накопичуються.</a:t>
            </a:r>
            <a:endParaRPr lang="ru-RU" sz="2100" dirty="0" smtClean="0">
              <a:latin typeface="Comic Sans MS" pitchFamily="66" charset="0"/>
            </a:endParaRPr>
          </a:p>
          <a:p>
            <a:endParaRPr lang="ru-RU" dirty="0"/>
          </a:p>
        </p:txBody>
      </p:sp>
      <p:pic>
        <p:nvPicPr>
          <p:cNvPr id="7" name="Содержимое 6" descr="новый коллаж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48064" y="188640"/>
            <a:ext cx="3275856" cy="6551710"/>
          </a:xfrm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89248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dirty="0" smtClean="0">
                <a:latin typeface="Comic Sans MS" pitchFamily="66" charset="0"/>
              </a:rPr>
              <a:t>Поради правильного здорового харчування:</a:t>
            </a:r>
            <a:br>
              <a:rPr lang="uk-UA" sz="3600" b="1" dirty="0" smtClean="0">
                <a:latin typeface="Comic Sans MS" pitchFamily="66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836712"/>
            <a:ext cx="9073008" cy="4802091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uk-UA" dirty="0" smtClean="0">
                <a:latin typeface="Comic Sans MS" pitchFamily="66" charset="0"/>
              </a:rPr>
              <a:t>не купуйте продукти з неприродно яскравим забарвленням;</a:t>
            </a:r>
            <a:endParaRPr lang="ru-RU" dirty="0" smtClean="0">
              <a:latin typeface="Comic Sans MS" pitchFamily="66" charset="0"/>
            </a:endParaRPr>
          </a:p>
          <a:p>
            <a:pPr lvl="0">
              <a:spcBef>
                <a:spcPts val="0"/>
              </a:spcBef>
            </a:pPr>
            <a:r>
              <a:rPr lang="uk-UA" dirty="0" smtClean="0">
                <a:latin typeface="Comic Sans MS" pitchFamily="66" charset="0"/>
              </a:rPr>
              <a:t> уважно читайте етикетки; </a:t>
            </a:r>
            <a:endParaRPr lang="ru-RU" dirty="0" smtClean="0">
              <a:latin typeface="Comic Sans MS" pitchFamily="66" charset="0"/>
            </a:endParaRPr>
          </a:p>
          <a:p>
            <a:pPr lvl="0">
              <a:spcBef>
                <a:spcPts val="0"/>
              </a:spcBef>
            </a:pPr>
            <a:r>
              <a:rPr lang="uk-UA" dirty="0" smtClean="0">
                <a:latin typeface="Comic Sans MS" pitchFamily="66" charset="0"/>
              </a:rPr>
              <a:t>не купуйте продукти з тривалим терміном зберігання;</a:t>
            </a:r>
            <a:endParaRPr lang="ru-RU" dirty="0" smtClean="0">
              <a:latin typeface="Comic Sans MS" pitchFamily="66" charset="0"/>
            </a:endParaRPr>
          </a:p>
          <a:p>
            <a:pPr lvl="0">
              <a:spcBef>
                <a:spcPts val="0"/>
              </a:spcBef>
            </a:pPr>
            <a:r>
              <a:rPr lang="uk-UA" dirty="0" smtClean="0">
                <a:latin typeface="Comic Sans MS" pitchFamily="66" charset="0"/>
              </a:rPr>
              <a:t>що менше список інгредієнтів у готових продуктах, то менше добавок: продукти з вишуканим, пікантним смаком, швидше за все, містять різні добавки.</a:t>
            </a:r>
            <a:endParaRPr lang="ru-RU" dirty="0" smtClean="0">
              <a:latin typeface="Comic Sans MS" pitchFamily="66" charset="0"/>
            </a:endParaRPr>
          </a:p>
          <a:p>
            <a:pPr lvl="0">
              <a:spcBef>
                <a:spcPts val="0"/>
              </a:spcBef>
            </a:pPr>
            <a:r>
              <a:rPr lang="uk-UA" dirty="0" smtClean="0">
                <a:latin typeface="Comic Sans MS" pitchFamily="66" charset="0"/>
              </a:rPr>
              <a:t>не перекушуйте чіпсами, готовими сніданками, супами з пакетика, </a:t>
            </a:r>
            <a:r>
              <a:rPr lang="uk-UA" dirty="0" err="1" smtClean="0">
                <a:latin typeface="Comic Sans MS" pitchFamily="66" charset="0"/>
              </a:rPr>
              <a:t>хот-догами</a:t>
            </a:r>
            <a:r>
              <a:rPr lang="uk-UA" dirty="0" smtClean="0">
                <a:latin typeface="Comic Sans MS" pitchFamily="66" charset="0"/>
              </a:rPr>
              <a:t>, всілякими бюргерами;</a:t>
            </a:r>
            <a:endParaRPr lang="ru-RU" dirty="0" smtClean="0">
              <a:latin typeface="Comic Sans MS" pitchFamily="66" charset="0"/>
            </a:endParaRPr>
          </a:p>
          <a:p>
            <a:pPr lvl="0">
              <a:spcBef>
                <a:spcPts val="0"/>
              </a:spcBef>
            </a:pPr>
            <a:r>
              <a:rPr lang="uk-UA" dirty="0" smtClean="0">
                <a:latin typeface="Comic Sans MS" pitchFamily="66" charset="0"/>
              </a:rPr>
              <a:t>обирайте заморожені овочі замість консервованих;</a:t>
            </a:r>
            <a:endParaRPr lang="ru-RU" dirty="0" smtClean="0">
              <a:latin typeface="Comic Sans MS" pitchFamily="66" charset="0"/>
            </a:endParaRPr>
          </a:p>
          <a:p>
            <a:pPr lvl="0">
              <a:spcBef>
                <a:spcPts val="0"/>
              </a:spcBef>
            </a:pPr>
            <a:r>
              <a:rPr lang="uk-UA" dirty="0" smtClean="0">
                <a:latin typeface="Comic Sans MS" pitchFamily="66" charset="0"/>
              </a:rPr>
              <a:t>замість того, щоб купувати готові соки, робіть їх самі;</a:t>
            </a:r>
            <a:endParaRPr lang="ru-RU" dirty="0" smtClean="0">
              <a:latin typeface="Comic Sans MS" pitchFamily="66" charset="0"/>
            </a:endParaRPr>
          </a:p>
          <a:p>
            <a:pPr lvl="0">
              <a:spcBef>
                <a:spcPts val="0"/>
              </a:spcBef>
            </a:pPr>
            <a:r>
              <a:rPr lang="uk-UA" dirty="0" smtClean="0">
                <a:latin typeface="Comic Sans MS" pitchFamily="66" charset="0"/>
              </a:rPr>
              <a:t>відмовтеся від перероблених або законсервованих м'ясних продуктів, таких як ковбаса, сосиски, тушковане м'ясо в банках.</a:t>
            </a:r>
            <a:endParaRPr lang="ru-RU" dirty="0" smtClean="0">
              <a:latin typeface="Comic Sans MS" pitchFamily="66" charset="0"/>
            </a:endParaRPr>
          </a:p>
          <a:p>
            <a:pPr>
              <a:buNone/>
            </a:pPr>
            <a:r>
              <a:rPr lang="uk-UA" dirty="0" smtClean="0">
                <a:latin typeface="Comic Sans MS" pitchFamily="66" charset="0"/>
              </a:rPr>
              <a:t> </a:t>
            </a:r>
            <a:endParaRPr lang="ru-RU" dirty="0" smtClean="0">
              <a:latin typeface="Comic Sans MS" pitchFamily="66" charset="0"/>
            </a:endParaRPr>
          </a:p>
          <a:p>
            <a:endParaRPr lang="ru-RU" dirty="0"/>
          </a:p>
        </p:txBody>
      </p:sp>
      <p:pic>
        <p:nvPicPr>
          <p:cNvPr id="1026" name="Picture 2" descr="C:\Users\DELL\Desktop\новый коллаж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581128"/>
            <a:ext cx="8337376" cy="20843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ck to School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TS102895270</Template>
  <TotalTime>176</TotalTime>
  <Words>535</Words>
  <Application>Microsoft Office PowerPoint</Application>
  <PresentationFormat>Экран (4:3)</PresentationFormat>
  <Paragraphs>84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Back to School 16x9</vt:lpstr>
      <vt:lpstr>Слайд 1</vt:lpstr>
      <vt:lpstr>Харчові добавки</vt:lpstr>
      <vt:lpstr>Слайд 3</vt:lpstr>
      <vt:lpstr> Залежно від призначення виділяють чотири великі групи харчових добавок:</vt:lpstr>
      <vt:lpstr>Згідно із системою кодифікування харчових добавок, усі вони розподілені на групи: </vt:lpstr>
      <vt:lpstr>Слайд 6</vt:lpstr>
      <vt:lpstr>Висновок </vt:lpstr>
      <vt:lpstr>Слайд 8</vt:lpstr>
      <vt:lpstr>Поради правильного здорового харчування: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Olia</dc:creator>
  <cp:lastModifiedBy>DELL</cp:lastModifiedBy>
  <cp:revision>23</cp:revision>
  <dcterms:created xsi:type="dcterms:W3CDTF">2013-12-15T16:13:43Z</dcterms:created>
  <dcterms:modified xsi:type="dcterms:W3CDTF">2014-02-23T18:05:19Z</dcterms:modified>
</cp:coreProperties>
</file>