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FCB5385-774F-48F7-BEA3-544CAA9673CF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702E0D6-A699-47EF-B700-963421B73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Хімічна і біологічна зброя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3766" y="5643578"/>
            <a:ext cx="6560234" cy="1752600"/>
          </a:xfrm>
        </p:spPr>
        <p:txBody>
          <a:bodyPr/>
          <a:lstStyle/>
          <a:p>
            <a:r>
              <a:rPr lang="uk-UA" sz="2400" dirty="0" smtClean="0"/>
              <a:t>Виконала:</a:t>
            </a:r>
          </a:p>
          <a:p>
            <a:r>
              <a:rPr lang="uk-UA" sz="2400" dirty="0" smtClean="0"/>
              <a:t>учениця </a:t>
            </a:r>
            <a:r>
              <a:rPr lang="uk-UA" sz="2400" dirty="0" err="1" smtClean="0"/>
              <a:t>10-ФМ</a:t>
            </a:r>
            <a:r>
              <a:rPr lang="uk-UA" sz="2400" dirty="0" smtClean="0"/>
              <a:t> класу</a:t>
            </a:r>
          </a:p>
          <a:p>
            <a:r>
              <a:rPr lang="uk-UA" sz="2400" dirty="0" err="1" smtClean="0"/>
              <a:t>Сосєдка</a:t>
            </a:r>
            <a:r>
              <a:rPr lang="uk-UA" sz="2400" dirty="0" smtClean="0"/>
              <a:t> Катерина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інфекційними</a:t>
            </a:r>
            <a:r>
              <a:rPr lang="ru-RU" dirty="0" smtClean="0"/>
              <a:t> </a:t>
            </a:r>
            <a:r>
              <a:rPr lang="ru-RU" dirty="0" err="1" smtClean="0"/>
              <a:t>захворюваннями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 err="1" smtClean="0"/>
              <a:t>специфічна</a:t>
            </a:r>
            <a:r>
              <a:rPr lang="ru-RU" dirty="0" smtClean="0"/>
              <a:t> </a:t>
            </a:r>
            <a:r>
              <a:rPr lang="ru-RU" dirty="0" err="1" smtClean="0"/>
              <a:t>профілактика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22315"/>
            <a:ext cx="4153644" cy="257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5508104" y="4505325"/>
            <a:ext cx="34099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Засоби захисту: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проникнення</a:t>
            </a:r>
            <a:r>
              <a:rPr lang="ru-RU" dirty="0" smtClean="0"/>
              <a:t> в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та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отруйних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на: 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dirty="0" err="1" smtClean="0"/>
              <a:t>індивідуальні</a:t>
            </a:r>
            <a:r>
              <a:rPr lang="ru-RU" dirty="0" smtClean="0"/>
              <a:t> (</a:t>
            </a:r>
            <a:r>
              <a:rPr lang="ru-RU" dirty="0" err="1" smtClean="0"/>
              <a:t>протигази</a:t>
            </a:r>
            <a:r>
              <a:rPr lang="ru-RU" dirty="0" smtClean="0"/>
              <a:t>, </a:t>
            </a:r>
            <a:r>
              <a:rPr lang="ru-RU" dirty="0" err="1" smtClean="0"/>
              <a:t>захисні</a:t>
            </a:r>
            <a:r>
              <a:rPr lang="ru-RU" dirty="0" smtClean="0"/>
              <a:t> маски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dirty="0" err="1" smtClean="0"/>
              <a:t>колективні</a:t>
            </a:r>
            <a:r>
              <a:rPr lang="ru-RU" dirty="0" smtClean="0"/>
              <a:t> (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обладнані</a:t>
            </a:r>
            <a:r>
              <a:rPr lang="ru-RU" dirty="0" smtClean="0"/>
              <a:t> </a:t>
            </a:r>
            <a:r>
              <a:rPr lang="ru-RU" dirty="0" err="1" smtClean="0"/>
              <a:t>інженерні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730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комплексі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протибіологічного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обов'язковою</a:t>
            </a:r>
            <a:r>
              <a:rPr lang="ru-RU" dirty="0" smtClean="0"/>
              <a:t>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дезинфекція</a:t>
            </a:r>
            <a:r>
              <a:rPr lang="ru-RU" dirty="0" smtClean="0"/>
              <a:t>, </a:t>
            </a:r>
            <a:r>
              <a:rPr lang="ru-RU" dirty="0" err="1" smtClean="0"/>
              <a:t>дезинсекція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дератизація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Дезинфекція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вилучення</a:t>
            </a:r>
            <a:r>
              <a:rPr lang="ru-RU" dirty="0" smtClean="0"/>
              <a:t> </a:t>
            </a:r>
            <a:r>
              <a:rPr lang="ru-RU" dirty="0" err="1" smtClean="0"/>
              <a:t>хвороботворних</a:t>
            </a:r>
            <a:r>
              <a:rPr lang="ru-RU" dirty="0" smtClean="0"/>
              <a:t> </a:t>
            </a:r>
            <a:r>
              <a:rPr lang="ru-RU" dirty="0" err="1" smtClean="0"/>
              <a:t>мікробів</a:t>
            </a:r>
            <a:r>
              <a:rPr lang="ru-RU" dirty="0" smtClean="0"/>
              <a:t> у </a:t>
            </a:r>
            <a:r>
              <a:rPr lang="ru-RU" dirty="0" err="1" smtClean="0"/>
              <a:t>зовнішньому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дегазацією</a:t>
            </a:r>
            <a:r>
              <a:rPr lang="ru-RU" dirty="0" smtClean="0"/>
              <a:t> та </a:t>
            </a:r>
            <a:r>
              <a:rPr lang="ru-RU" dirty="0" err="1" smtClean="0"/>
              <a:t>дезактивацією</a:t>
            </a:r>
            <a:r>
              <a:rPr lang="ru-RU" dirty="0" smtClean="0"/>
              <a:t>, </a:t>
            </a:r>
            <a:r>
              <a:rPr lang="ru-RU" dirty="0" err="1" smtClean="0"/>
              <a:t>дезинфекція</a:t>
            </a:r>
            <a:r>
              <a:rPr lang="ru-RU" dirty="0" smtClean="0"/>
              <a:t> входить у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бактеріологічної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Дезинсекція</a:t>
            </a:r>
            <a:r>
              <a:rPr lang="ru-RU" dirty="0" smtClean="0"/>
              <a:t> проводиться для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комах та </a:t>
            </a:r>
            <a:r>
              <a:rPr lang="ru-RU" dirty="0" err="1" smtClean="0"/>
              <a:t>кліщів</a:t>
            </a:r>
            <a:r>
              <a:rPr lang="ru-RU" dirty="0" smtClean="0"/>
              <a:t> – </a:t>
            </a:r>
            <a:r>
              <a:rPr lang="ru-RU" dirty="0" err="1" smtClean="0"/>
              <a:t>збудників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ru-RU" dirty="0" err="1" smtClean="0"/>
              <a:t>Дератизація</a:t>
            </a:r>
            <a:r>
              <a:rPr lang="ru-RU" dirty="0" smtClean="0"/>
              <a:t> проводиться для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гризунами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переносником</a:t>
            </a:r>
            <a:r>
              <a:rPr lang="ru-RU" dirty="0" smtClean="0"/>
              <a:t> </a:t>
            </a:r>
            <a:r>
              <a:rPr lang="ru-RU" dirty="0" err="1" smtClean="0"/>
              <a:t>інфекцій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338936" cy="4687632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-30000" contrast="-40000"/>
          </a:blip>
          <a:srcRect/>
          <a:stretch>
            <a:fillRect/>
          </a:stretch>
        </p:blipFill>
        <p:spPr bwMode="auto">
          <a:xfrm>
            <a:off x="3714750" y="3086100"/>
            <a:ext cx="54292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Хімічна зброя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7758138" cy="2354267"/>
          </a:xfrm>
        </p:spPr>
        <p:txBody>
          <a:bodyPr/>
          <a:lstStyle/>
          <a:p>
            <a:r>
              <a:rPr lang="uk-UA" i="1" dirty="0" smtClean="0"/>
              <a:t>Хімічна зброя</a:t>
            </a:r>
            <a:r>
              <a:rPr lang="uk-UA" dirty="0" smtClean="0"/>
              <a:t> – боєприпаси і бойові прилади, вражаючі дії яких засновані на використанні токсичних властивостей отруйних речовин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3"/>
            <a:ext cx="442798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Характеристика отруйних речовин, засоби і способи захисту від них.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4176464" cy="452628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Основу хімічної зброї складають отруйні речовини (</a:t>
            </a:r>
            <a:r>
              <a:rPr lang="uk-UA" sz="1800" dirty="0" err="1" smtClean="0"/>
              <a:t>ОР</a:t>
            </a:r>
            <a:r>
              <a:rPr lang="uk-UA" sz="1800" dirty="0" smtClean="0"/>
              <a:t>) – токсичні хімічні сполуки.</a:t>
            </a:r>
          </a:p>
          <a:p>
            <a:endParaRPr lang="uk-UA" sz="1800" dirty="0" smtClean="0"/>
          </a:p>
          <a:p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uk-UA" sz="1800" dirty="0" smtClean="0"/>
              <a:t>Знаходячись у бойовому стані, вони вражають організм людини, проникаючи через органи дихання, шкірні покриви і рани.</a:t>
            </a:r>
          </a:p>
          <a:p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198862" cy="19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Бойовий стан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i="1" dirty="0" smtClean="0"/>
              <a:t>такий стан речовини, у якому він</a:t>
            </a:r>
          </a:p>
          <a:p>
            <a:pPr>
              <a:buNone/>
            </a:pPr>
            <a:r>
              <a:rPr lang="uk-UA" i="1" dirty="0" smtClean="0"/>
              <a:t>застосовується для досягнення</a:t>
            </a:r>
          </a:p>
          <a:p>
            <a:pPr>
              <a:buNone/>
            </a:pPr>
            <a:r>
              <a:rPr lang="uk-UA" i="1" dirty="0" smtClean="0"/>
              <a:t>максимального ефекту в поразці людей. </a:t>
            </a:r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r>
              <a:rPr lang="uk-UA" b="1" dirty="0" smtClean="0"/>
              <a:t>Види бойового стану </a:t>
            </a:r>
            <a:r>
              <a:rPr lang="uk-UA" b="1" dirty="0" err="1" smtClean="0"/>
              <a:t>ОР</a:t>
            </a:r>
            <a:r>
              <a:rPr lang="uk-UA" dirty="0" smtClean="0"/>
              <a:t>: пара, аерозоль,</a:t>
            </a:r>
          </a:p>
          <a:p>
            <a:pPr>
              <a:buNone/>
            </a:pPr>
            <a:r>
              <a:rPr lang="uk-UA" dirty="0" smtClean="0"/>
              <a:t>краплі</a:t>
            </a:r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71950"/>
            <a:ext cx="39528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-10000" contrast="-40000"/>
          </a:blip>
          <a:srcRect b="10534"/>
          <a:stretch>
            <a:fillRect/>
          </a:stretch>
        </p:blipFill>
        <p:spPr bwMode="auto">
          <a:xfrm>
            <a:off x="4535488" y="0"/>
            <a:ext cx="460851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7858180" cy="52863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До </a:t>
            </a:r>
            <a:r>
              <a:rPr lang="uk-UA" i="1" dirty="0" smtClean="0"/>
              <a:t>хімічної зброї </a:t>
            </a:r>
            <a:r>
              <a:rPr lang="uk-UA" dirty="0" smtClean="0"/>
              <a:t>відносять також спеціальні хімічні речовини, що призначені для знищення рослин (гербіциди, дефоліанти й ін.).</a:t>
            </a: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Кількісною характеристикою ступеня зараження різних поверхонь є </a:t>
            </a:r>
            <a:r>
              <a:rPr lang="uk-UA" i="1" dirty="0" smtClean="0"/>
              <a:t>щільність зараження .</a:t>
            </a:r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r>
              <a:rPr lang="uk-UA" dirty="0" smtClean="0"/>
              <a:t>Кількісною характеристикою зараження повітря і джерел води є </a:t>
            </a:r>
            <a:r>
              <a:rPr lang="uk-UA" i="1" dirty="0" smtClean="0"/>
              <a:t>концентрація </a:t>
            </a:r>
            <a:r>
              <a:rPr lang="uk-UA" i="1" dirty="0" err="1" smtClean="0"/>
              <a:t>ОР</a:t>
            </a:r>
            <a:r>
              <a:rPr lang="uk-UA" i="1" dirty="0" smtClean="0"/>
              <a:t>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04864"/>
            <a:ext cx="3258245" cy="241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dirty="0" smtClean="0"/>
              <a:t>Види отруйних речовин: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err="1" smtClean="0"/>
              <a:t>ОР</a:t>
            </a:r>
            <a:r>
              <a:rPr lang="uk-UA" b="1" dirty="0" smtClean="0"/>
              <a:t> нервово-паралітичної дії.</a:t>
            </a:r>
            <a:endParaRPr lang="ru-RU" dirty="0" smtClean="0"/>
          </a:p>
          <a:p>
            <a:r>
              <a:rPr lang="uk-UA" b="1" dirty="0" err="1" smtClean="0"/>
              <a:t>ОР</a:t>
            </a:r>
            <a:r>
              <a:rPr lang="uk-UA" b="1" dirty="0" smtClean="0"/>
              <a:t> шкірнонаривної дії</a:t>
            </a:r>
            <a:endParaRPr lang="ru-RU" dirty="0" smtClean="0"/>
          </a:p>
          <a:p>
            <a:r>
              <a:rPr lang="uk-UA" b="1" dirty="0" err="1" smtClean="0"/>
              <a:t>ОР</a:t>
            </a:r>
            <a:r>
              <a:rPr lang="uk-UA" b="1" dirty="0" smtClean="0"/>
              <a:t> задушливої дії</a:t>
            </a:r>
            <a:endParaRPr lang="ru-RU" dirty="0" smtClean="0"/>
          </a:p>
          <a:p>
            <a:r>
              <a:rPr lang="uk-UA" b="1" dirty="0" err="1" smtClean="0"/>
              <a:t>ОР</a:t>
            </a:r>
            <a:r>
              <a:rPr lang="uk-UA" b="1" dirty="0" smtClean="0"/>
              <a:t> </a:t>
            </a:r>
            <a:r>
              <a:rPr lang="uk-UA" b="1" dirty="0" err="1" smtClean="0"/>
              <a:t>загальноотруйної</a:t>
            </a:r>
            <a:r>
              <a:rPr lang="uk-UA" b="1" dirty="0" smtClean="0"/>
              <a:t> дії</a:t>
            </a:r>
            <a:endParaRPr lang="ru-RU" dirty="0" smtClean="0"/>
          </a:p>
          <a:p>
            <a:r>
              <a:rPr lang="uk-UA" b="1" dirty="0" err="1" smtClean="0"/>
              <a:t>ОР</a:t>
            </a:r>
            <a:r>
              <a:rPr lang="uk-UA" b="1" dirty="0" smtClean="0"/>
              <a:t> дратівної дії</a:t>
            </a:r>
            <a:endParaRPr lang="ru-RU" dirty="0" smtClean="0"/>
          </a:p>
          <a:p>
            <a:r>
              <a:rPr lang="uk-UA" b="1" dirty="0" err="1" smtClean="0"/>
              <a:t>ОР</a:t>
            </a:r>
            <a:r>
              <a:rPr lang="uk-UA" b="1" dirty="0" smtClean="0"/>
              <a:t> </a:t>
            </a:r>
            <a:r>
              <a:rPr lang="uk-UA" b="1" dirty="0" err="1" smtClean="0"/>
              <a:t>психохімічної</a:t>
            </a:r>
            <a:r>
              <a:rPr lang="uk-UA" b="1" dirty="0" smtClean="0"/>
              <a:t> дії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2502024" cy="185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085184"/>
            <a:ext cx="2196009" cy="1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-20000" contrast="-40000"/>
          </a:blip>
          <a:srcRect/>
          <a:stretch>
            <a:fillRect/>
          </a:stretch>
        </p:blipFill>
        <p:spPr bwMode="auto">
          <a:xfrm>
            <a:off x="3347864" y="3429000"/>
            <a:ext cx="57961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Вогнище хімічної поразки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643934" cy="452628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Територія, у межах якої в результаті впливу хімічної зброї відбулися масові поразки людей і сільськогосподарських тварин, називається </a:t>
            </a:r>
            <a:r>
              <a:rPr lang="uk-UA" i="1" dirty="0" smtClean="0"/>
              <a:t>вогнищем поразки.</a:t>
            </a:r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r>
              <a:rPr lang="uk-UA" dirty="0" smtClean="0"/>
              <a:t>Розміри його залежать від масштабу і способу застосування </a:t>
            </a:r>
            <a:r>
              <a:rPr lang="uk-UA" dirty="0" err="1" smtClean="0"/>
              <a:t>ОР</a:t>
            </a:r>
            <a:r>
              <a:rPr lang="uk-UA" dirty="0" smtClean="0"/>
              <a:t>, типу </a:t>
            </a:r>
            <a:r>
              <a:rPr lang="uk-UA" dirty="0" err="1" smtClean="0"/>
              <a:t>ОР</a:t>
            </a:r>
            <a:r>
              <a:rPr lang="uk-UA" dirty="0" smtClean="0"/>
              <a:t>, метеорологічних умов, рельєфу місцевості й інших факторів.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-30000" contrast="-4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Територія, яка була піддана безпосередньому впливу хімічної зброї, і територія, над якою поширилася хмара зараженого повітря у вражаючих концентраціях, називається </a:t>
            </a:r>
            <a:r>
              <a:rPr lang="uk-UA" i="1" dirty="0" smtClean="0"/>
              <a:t>зоною</a:t>
            </a:r>
            <a:r>
              <a:rPr lang="uk-UA" dirty="0" smtClean="0"/>
              <a:t> </a:t>
            </a:r>
            <a:r>
              <a:rPr lang="uk-UA" i="1" dirty="0" smtClean="0"/>
              <a:t>хімічного зараження</a:t>
            </a:r>
            <a:endParaRPr lang="ru-RU" i="1" dirty="0" smtClean="0"/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r>
              <a:rPr lang="uk-UA" i="1" dirty="0" smtClean="0"/>
              <a:t>Первинна зона </a:t>
            </a:r>
            <a:r>
              <a:rPr lang="uk-UA" dirty="0" smtClean="0"/>
              <a:t>зараження утворюється в результаті впливу первинної хмари зараженого повітря, джерелом якого є пара й аерозолі </a:t>
            </a:r>
            <a:r>
              <a:rPr lang="uk-UA" dirty="0" err="1" smtClean="0"/>
              <a:t>ОР</a:t>
            </a:r>
            <a:r>
              <a:rPr lang="uk-UA" dirty="0" smtClean="0"/>
              <a:t>, що з'явилися безпосередньо при розриві хімічних боєприпасів.</a:t>
            </a:r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r>
              <a:rPr lang="uk-UA" i="1" dirty="0" smtClean="0"/>
              <a:t>Вторинна зона </a:t>
            </a:r>
            <a:r>
              <a:rPr lang="uk-UA" dirty="0" smtClean="0"/>
              <a:t>зараження утворюється в результаті впливу хмари, що утворюється при випарі крапель </a:t>
            </a:r>
            <a:r>
              <a:rPr lang="uk-UA" dirty="0" err="1" smtClean="0"/>
              <a:t>ОР</a:t>
            </a:r>
            <a:r>
              <a:rPr lang="uk-UA" dirty="0" smtClean="0"/>
              <a:t>, осілих після розриву хімічних боєприпасів.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2492896"/>
            <a:ext cx="35638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5648325" y="4219575"/>
            <a:ext cx="34956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Біологічна зброя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спеціальний вид зброї, зарядженої біологічними засобами, призначений для масового ураження живих організмів (людей, тварин, рослин), а також для пошкодження військових об'єктів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ru-RU" sz="2800" dirty="0" smtClean="0"/>
              <a:t>Основу такого виду </a:t>
            </a:r>
            <a:r>
              <a:rPr lang="ru-RU" sz="2800" dirty="0" err="1" smtClean="0"/>
              <a:t>зброї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становлять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патогенні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 (</a:t>
            </a:r>
            <a:r>
              <a:rPr lang="ru-RU" sz="2800" dirty="0" err="1" smtClean="0"/>
              <a:t>бактерії</a:t>
            </a:r>
            <a:r>
              <a:rPr lang="ru-RU" sz="2800" dirty="0" smtClean="0"/>
              <a:t>, </a:t>
            </a:r>
            <a:r>
              <a:rPr lang="ru-RU" sz="2800" dirty="0" err="1" smtClean="0"/>
              <a:t>віруси</a:t>
            </a:r>
            <a:r>
              <a:rPr lang="ru-RU" sz="2800" dirty="0" smtClean="0"/>
              <a:t>, грибки, </a:t>
            </a:r>
            <a:r>
              <a:rPr lang="ru-RU" sz="2800" dirty="0" err="1" smtClean="0"/>
              <a:t>рикетсії</a:t>
            </a:r>
            <a:r>
              <a:rPr lang="ru-RU" sz="2800" dirty="0" smtClean="0"/>
              <a:t>) та </a:t>
            </a:r>
            <a:r>
              <a:rPr lang="ru-RU" sz="2800" dirty="0" err="1" smtClean="0"/>
              <a:t>токсини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виробляють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бактерії</a:t>
            </a:r>
            <a:r>
              <a:rPr lang="ru-RU" sz="2800" dirty="0" smtClean="0"/>
              <a:t>. 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 l="21651" t="4641" r="21650" b="4641"/>
          <a:stretch>
            <a:fillRect/>
          </a:stretch>
        </p:blipFill>
        <p:spPr bwMode="auto">
          <a:xfrm>
            <a:off x="251520" y="18864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82</TotalTime>
  <Words>496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Хімічна і біологічна зброя</vt:lpstr>
      <vt:lpstr>Хімічна зброя</vt:lpstr>
      <vt:lpstr>Характеристика отруйних речовин, засоби і способи захисту від них. </vt:lpstr>
      <vt:lpstr>Бойовий стан</vt:lpstr>
      <vt:lpstr>Слайд 5</vt:lpstr>
      <vt:lpstr>Види отруйних речовин:</vt:lpstr>
      <vt:lpstr>Вогнище хімічної поразки</vt:lpstr>
      <vt:lpstr>Слайд 8</vt:lpstr>
      <vt:lpstr>Біологічна зброя</vt:lpstr>
      <vt:lpstr>Слайд 10</vt:lpstr>
      <vt:lpstr>Засоби захисту:</vt:lpstr>
      <vt:lpstr>Слайд 12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10</cp:revision>
  <dcterms:created xsi:type="dcterms:W3CDTF">2014-02-27T19:00:41Z</dcterms:created>
  <dcterms:modified xsi:type="dcterms:W3CDTF">2014-02-27T18:48:00Z</dcterms:modified>
</cp:coreProperties>
</file>