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6" r:id="rId3"/>
    <p:sldId id="267" r:id="rId4"/>
    <p:sldId id="26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86462" autoAdjust="0"/>
  </p:normalViewPr>
  <p:slideViewPr>
    <p:cSldViewPr snapToGrid="0">
      <p:cViewPr>
        <p:scale>
          <a:sx n="84" d="100"/>
          <a:sy n="84" d="100"/>
        </p:scale>
        <p:origin x="-15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90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30.jpeg"/><Relationship Id="rId7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23.jpeg"/><Relationship Id="rId10" Type="http://schemas.openxmlformats.org/officeDocument/2006/relationships/image" Target="../media/image11.png"/><Relationship Id="rId4" Type="http://schemas.openxmlformats.org/officeDocument/2006/relationships/image" Target="../media/image25.jpe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38578"/>
            <a:ext cx="8703733" cy="240453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Хімія у житті  суспільства</a:t>
            </a:r>
            <a:endParaRPr lang="ru-RU" sz="7200" b="0" i="0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932" y="417688"/>
            <a:ext cx="4030133" cy="1076475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Дезодоранти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7779" y="1900823"/>
            <a:ext cx="5870222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err="1"/>
              <a:t>Дезодоранти</a:t>
            </a:r>
            <a:r>
              <a:rPr lang="ru-RU" sz="2400" dirty="0"/>
              <a:t> </a:t>
            </a:r>
            <a:r>
              <a:rPr lang="ru-RU" sz="2400" dirty="0" err="1"/>
              <a:t>випускають</a:t>
            </a:r>
            <a:r>
              <a:rPr lang="ru-RU" sz="2400" dirty="0"/>
              <a:t> у твердому </a:t>
            </a:r>
            <a:r>
              <a:rPr lang="ru-RU" sz="2400" dirty="0" err="1"/>
              <a:t>вигляді</a:t>
            </a:r>
            <a:r>
              <a:rPr lang="ru-RU" sz="2400" dirty="0"/>
              <a:t>, </a:t>
            </a:r>
            <a:r>
              <a:rPr lang="ru-RU" sz="2400" dirty="0" err="1"/>
              <a:t>кулькові</a:t>
            </a:r>
            <a:r>
              <a:rPr lang="ru-RU" sz="2400" dirty="0"/>
              <a:t> і в </a:t>
            </a:r>
            <a:r>
              <a:rPr lang="ru-RU" sz="2400" dirty="0" err="1"/>
              <a:t>аерозольній</a:t>
            </a:r>
            <a:r>
              <a:rPr lang="ru-RU" sz="2400" dirty="0"/>
              <a:t> </a:t>
            </a:r>
            <a:r>
              <a:rPr lang="ru-RU" sz="2400" dirty="0" err="1"/>
              <a:t>упаковці</a:t>
            </a:r>
            <a:r>
              <a:rPr lang="ru-RU" sz="2400" dirty="0"/>
              <a:t>. У </a:t>
            </a:r>
            <a:r>
              <a:rPr lang="ru-RU" sz="2400" dirty="0" err="1"/>
              <a:t>аерозольних</a:t>
            </a:r>
            <a:r>
              <a:rPr lang="ru-RU" sz="2400" dirty="0"/>
              <a:t> </a:t>
            </a:r>
            <a:r>
              <a:rPr lang="ru-RU" sz="2400" dirty="0" err="1"/>
              <a:t>балонах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зріджені</a:t>
            </a:r>
            <a:r>
              <a:rPr lang="ru-RU" sz="2400" dirty="0"/>
              <a:t> гази, температура </a:t>
            </a:r>
            <a:r>
              <a:rPr lang="ru-RU" sz="2400" dirty="0" err="1"/>
              <a:t>кипіння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низька</a:t>
            </a:r>
            <a:r>
              <a:rPr lang="ru-RU" sz="2400" dirty="0"/>
              <a:t>. Вони легко </a:t>
            </a:r>
            <a:r>
              <a:rPr lang="ru-RU" sz="2400" dirty="0" err="1"/>
              <a:t>переходять</a:t>
            </a:r>
            <a:r>
              <a:rPr lang="ru-RU" sz="2400" dirty="0"/>
              <a:t> в </a:t>
            </a:r>
            <a:r>
              <a:rPr lang="ru-RU" sz="2400" dirty="0" err="1"/>
              <a:t>газову</a:t>
            </a:r>
            <a:r>
              <a:rPr lang="ru-RU" sz="2400" dirty="0"/>
              <a:t> фазу і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виштовхують</a:t>
            </a:r>
            <a:r>
              <a:rPr lang="ru-RU" sz="2400" dirty="0"/>
              <a:t> основу з </a:t>
            </a:r>
            <a:r>
              <a:rPr lang="ru-RU" sz="2400" dirty="0" err="1"/>
              <a:t>балона</a:t>
            </a:r>
            <a:r>
              <a:rPr lang="ru-RU" sz="2400" dirty="0"/>
              <a:t>, але, </a:t>
            </a:r>
            <a:r>
              <a:rPr lang="ru-RU" sz="2400" dirty="0" err="1"/>
              <a:t>розширюючись</a:t>
            </a:r>
            <a:r>
              <a:rPr lang="ru-RU" sz="2400" dirty="0"/>
              <a:t>, </a:t>
            </a:r>
            <a:r>
              <a:rPr lang="ru-RU" sz="2400" dirty="0" err="1"/>
              <a:t>розпорошують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на </a:t>
            </a:r>
            <a:r>
              <a:rPr lang="ru-RU" sz="2400" dirty="0" err="1"/>
              <a:t>дрібні</a:t>
            </a:r>
            <a:r>
              <a:rPr lang="ru-RU" sz="2400" dirty="0"/>
              <a:t> </a:t>
            </a:r>
            <a:r>
              <a:rPr lang="ru-RU" sz="2400" dirty="0" err="1"/>
              <a:t>крапельки</a:t>
            </a:r>
            <a:r>
              <a:rPr lang="ru-RU" sz="2400" dirty="0"/>
              <a:t>. </a:t>
            </a:r>
            <a:r>
              <a:rPr lang="ru-RU" sz="2400" dirty="0" err="1"/>
              <a:t>Довгий</a:t>
            </a:r>
            <a:r>
              <a:rPr lang="ru-RU" sz="2400" dirty="0"/>
              <a:t> час </a:t>
            </a:r>
            <a:r>
              <a:rPr lang="ru-RU" sz="2400" dirty="0" err="1"/>
              <a:t>цю</a:t>
            </a:r>
            <a:r>
              <a:rPr lang="ru-RU" sz="2400" dirty="0"/>
              <a:t> роль </a:t>
            </a:r>
            <a:r>
              <a:rPr lang="ru-RU" sz="2400" dirty="0" err="1"/>
              <a:t>виконували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фторхлоруглеводи</a:t>
            </a:r>
            <a:r>
              <a:rPr lang="ru-RU" sz="24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8" y="1693330"/>
            <a:ext cx="3550355" cy="3550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958" y="417688"/>
            <a:ext cx="827946" cy="171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7461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12" y="372533"/>
            <a:ext cx="5768622" cy="880532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Косметичні</a:t>
            </a:r>
            <a:r>
              <a:rPr lang="ru-RU" sz="4000" dirty="0" smtClean="0"/>
              <a:t> </a:t>
            </a:r>
            <a:r>
              <a:rPr lang="ru-RU" sz="4000" dirty="0" err="1"/>
              <a:t>засоби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178" y="1754067"/>
            <a:ext cx="5204178" cy="4114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err="1"/>
              <a:t>Перламутровий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</a:t>
            </a:r>
            <a:r>
              <a:rPr lang="ru-RU" dirty="0" err="1"/>
              <a:t>вісмуту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слюда,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40% оксиду титану.</a:t>
            </a:r>
          </a:p>
          <a:p>
            <a:pPr marL="45720" indent="0">
              <a:buNone/>
            </a:pPr>
            <a:r>
              <a:rPr lang="ru-RU" dirty="0"/>
              <a:t>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барвника</a:t>
            </a:r>
            <a:r>
              <a:rPr lang="ru-RU" dirty="0"/>
              <a:t> для </a:t>
            </a:r>
            <a:r>
              <a:rPr lang="ru-RU" dirty="0" err="1"/>
              <a:t>волосся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розбавлені</a:t>
            </a:r>
            <a:r>
              <a:rPr lang="ru-RU" dirty="0"/>
              <a:t>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 добре </a:t>
            </a:r>
            <a:r>
              <a:rPr lang="ru-RU" dirty="0" err="1"/>
              <a:t>розчинних</a:t>
            </a:r>
            <a:r>
              <a:rPr lang="ru-RU" dirty="0"/>
              <a:t> солей </a:t>
            </a:r>
            <a:r>
              <a:rPr lang="ru-RU" dirty="0" err="1"/>
              <a:t>свинцю</a:t>
            </a:r>
            <a:r>
              <a:rPr lang="ru-RU" dirty="0"/>
              <a:t>, </a:t>
            </a:r>
            <a:r>
              <a:rPr lang="ru-RU" dirty="0" err="1"/>
              <a:t>срібла</a:t>
            </a:r>
            <a:r>
              <a:rPr lang="ru-RU" dirty="0"/>
              <a:t>, </a:t>
            </a:r>
            <a:r>
              <a:rPr lang="ru-RU" dirty="0" err="1"/>
              <a:t>міді</a:t>
            </a:r>
            <a:r>
              <a:rPr lang="ru-RU" dirty="0"/>
              <a:t>, </a:t>
            </a:r>
            <a:r>
              <a:rPr lang="ru-RU" dirty="0" err="1"/>
              <a:t>вісмуту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Освітлення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3% </a:t>
            </a:r>
            <a:r>
              <a:rPr lang="ru-RU" dirty="0" err="1"/>
              <a:t>розчину</a:t>
            </a:r>
            <a:r>
              <a:rPr lang="ru-RU" dirty="0"/>
              <a:t> пероксиду </a:t>
            </a:r>
            <a:r>
              <a:rPr lang="ru-RU" dirty="0" err="1"/>
              <a:t>водню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До складу </a:t>
            </a:r>
            <a:r>
              <a:rPr lang="ru-RU" dirty="0" err="1"/>
              <a:t>фарбувальних</a:t>
            </a:r>
            <a:r>
              <a:rPr lang="ru-RU" dirty="0"/>
              <a:t> </a:t>
            </a:r>
            <a:r>
              <a:rPr lang="ru-RU" dirty="0" err="1"/>
              <a:t>шампунів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п-</a:t>
            </a:r>
            <a:r>
              <a:rPr lang="ru-RU" dirty="0" err="1"/>
              <a:t>фенілендіамін</a:t>
            </a:r>
            <a:r>
              <a:rPr lang="ru-RU" dirty="0"/>
              <a:t>, резорцин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45" y="1862666"/>
            <a:ext cx="5257799" cy="350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6931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422" y="0"/>
            <a:ext cx="9144000" cy="1143000"/>
          </a:xfrm>
        </p:spPr>
        <p:txBody>
          <a:bodyPr/>
          <a:lstStyle/>
          <a:p>
            <a:pPr algn="ctr"/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266" y="1501423"/>
            <a:ext cx="4842934" cy="47074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Хімія</a:t>
            </a:r>
            <a:r>
              <a:rPr lang="ru-RU" dirty="0" smtClean="0"/>
              <a:t> 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Рослинництву</a:t>
            </a:r>
            <a:r>
              <a:rPr lang="ru-RU" dirty="0" smtClean="0"/>
              <a:t> вона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бур`янів</a:t>
            </a:r>
            <a:r>
              <a:rPr lang="ru-RU" dirty="0" smtClean="0"/>
              <a:t>, </a:t>
            </a:r>
            <a:r>
              <a:rPr lang="ru-RU" dirty="0" err="1" smtClean="0"/>
              <a:t>шкідників</a:t>
            </a:r>
            <a:r>
              <a:rPr lang="ru-RU" dirty="0" smtClean="0"/>
              <a:t>, хвороб, а </a:t>
            </a:r>
            <a:r>
              <a:rPr lang="ru-RU" dirty="0" err="1" smtClean="0"/>
              <a:t>тваринництву</a:t>
            </a:r>
            <a:r>
              <a:rPr lang="ru-RU" dirty="0" smtClean="0"/>
              <a:t> – </a:t>
            </a:r>
            <a:r>
              <a:rPr lang="ru-RU" dirty="0" err="1" smtClean="0"/>
              <a:t>кормові</a:t>
            </a:r>
            <a:r>
              <a:rPr lang="ru-RU" dirty="0" smtClean="0"/>
              <a:t> добавки, </a:t>
            </a:r>
            <a:r>
              <a:rPr lang="ru-RU" dirty="0" err="1" smtClean="0"/>
              <a:t>вітаміни</a:t>
            </a:r>
            <a:r>
              <a:rPr lang="ru-RU" dirty="0" smtClean="0"/>
              <a:t>, </a:t>
            </a:r>
            <a:r>
              <a:rPr lang="ru-RU" dirty="0" err="1" smtClean="0"/>
              <a:t>лікувальні</a:t>
            </a:r>
            <a:r>
              <a:rPr lang="ru-RU" dirty="0" smtClean="0"/>
              <a:t> та </a:t>
            </a:r>
            <a:r>
              <a:rPr lang="ru-RU" dirty="0" err="1" smtClean="0"/>
              <a:t>санітарні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яка </a:t>
            </a:r>
            <a:r>
              <a:rPr lang="ru-RU" dirty="0" err="1" smtClean="0"/>
              <a:t>переробляє</a:t>
            </a:r>
            <a:r>
              <a:rPr lang="ru-RU" dirty="0" smtClean="0"/>
              <a:t> </a:t>
            </a:r>
            <a:r>
              <a:rPr lang="ru-RU" dirty="0" err="1" smtClean="0"/>
              <a:t>первинні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 </a:t>
            </a:r>
            <a:r>
              <a:rPr lang="ru-RU" dirty="0" err="1" smtClean="0"/>
              <a:t>ґрунтується</a:t>
            </a:r>
            <a:r>
              <a:rPr lang="ru-RU" dirty="0" smtClean="0"/>
              <a:t> на </a:t>
            </a:r>
            <a:r>
              <a:rPr lang="ru-RU" dirty="0" err="1" smtClean="0"/>
              <a:t>хімії</a:t>
            </a:r>
            <a:r>
              <a:rPr lang="ru-RU" dirty="0" smtClean="0"/>
              <a:t> –</a:t>
            </a:r>
            <a:r>
              <a:rPr lang="ru-RU" dirty="0" err="1" smtClean="0"/>
              <a:t>виробництво</a:t>
            </a:r>
            <a:r>
              <a:rPr lang="ru-RU" dirty="0" smtClean="0"/>
              <a:t> оцту, спирту, </a:t>
            </a:r>
            <a:r>
              <a:rPr lang="ru-RU" dirty="0" err="1" smtClean="0"/>
              <a:t>цукру</a:t>
            </a:r>
            <a:r>
              <a:rPr lang="ru-RU" dirty="0" smtClean="0"/>
              <a:t>, маргарину, </a:t>
            </a:r>
            <a:r>
              <a:rPr lang="ru-RU" dirty="0" err="1" smtClean="0"/>
              <a:t>крохмальної</a:t>
            </a:r>
            <a:r>
              <a:rPr lang="ru-RU" dirty="0" smtClean="0"/>
              <a:t> </a:t>
            </a:r>
            <a:r>
              <a:rPr lang="ru-RU" dirty="0" err="1" smtClean="0"/>
              <a:t>патоки,ко-нсервантів</a:t>
            </a:r>
            <a:r>
              <a:rPr lang="ru-RU" dirty="0" smtClean="0"/>
              <a:t> 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uks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6756" y="4570883"/>
            <a:ext cx="1490133" cy="208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arga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0913" y="4183356"/>
            <a:ext cx="4507443" cy="2375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oney-sug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6711" y="1175356"/>
            <a:ext cx="3666243" cy="2736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49871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0"/>
            <a:ext cx="9144000" cy="959556"/>
          </a:xfrm>
        </p:spPr>
        <p:txBody>
          <a:bodyPr/>
          <a:lstStyle/>
          <a:p>
            <a:pPr algn="ctr"/>
            <a:r>
              <a:rPr lang="ru-RU" dirty="0" smtClean="0"/>
              <a:t>Но</a:t>
            </a:r>
            <a:r>
              <a:rPr lang="uk-UA" dirty="0" err="1" smtClean="0"/>
              <a:t>ві</a:t>
            </a:r>
            <a:r>
              <a:rPr lang="uk-UA" dirty="0" smtClean="0"/>
              <a:t> матеріали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511" y="1246067"/>
            <a:ext cx="4041421" cy="4725755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600" dirty="0" smtClean="0"/>
              <a:t>Завдяки досягненням хімії виготовляються не лише металеві, а й нові матеріали – надпровідники, напівпровідники, ізолятори, які забезпечують розвиток електротехніки та радіоелектроніки. Нові матеріали – надміцні, жаротривкі тощо використовуються в </a:t>
            </a:r>
            <a:r>
              <a:rPr lang="uk-UA" sz="2600" dirty="0" err="1" smtClean="0"/>
              <a:t>кострукціях</a:t>
            </a:r>
            <a:r>
              <a:rPr lang="uk-UA" sz="2600" dirty="0" smtClean="0"/>
              <a:t> супутників, космічних кораблів, ядерних реакторів. </a:t>
            </a:r>
            <a:endParaRPr lang="ru-RU" dirty="0"/>
          </a:p>
        </p:txBody>
      </p:sp>
      <p:pic>
        <p:nvPicPr>
          <p:cNvPr id="4" name="Рисунок 3" descr="rakett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1343378" cy="1210193"/>
          </a:xfrm>
          <a:prstGeom prst="rect">
            <a:avLst/>
          </a:prstGeom>
        </p:spPr>
      </p:pic>
      <p:pic>
        <p:nvPicPr>
          <p:cNvPr id="7" name="Рисунок 6" descr="378031_proton_raketa_polet_4963x3184_(www.GdeFon.ru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7332" y="1208882"/>
            <a:ext cx="6394757" cy="410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3342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822" y="0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Сучасна енергетика</a:t>
            </a:r>
            <a:endParaRPr lang="ru-RU" dirty="0"/>
          </a:p>
        </p:txBody>
      </p:sp>
      <p:pic>
        <p:nvPicPr>
          <p:cNvPr id="4" name="Рисунок 3" descr="di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554" y="1648177"/>
            <a:ext cx="5685068" cy="375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818490" y="1133178"/>
            <a:ext cx="4865511" cy="469188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Разом із фізикою хімія розробила наукові основи добування палива для ядерних реакторів. Через вичерпування запасів природного газу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хіміки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дбають</a:t>
            </a:r>
            <a:r>
              <a:rPr lang="ru-RU" dirty="0" smtClean="0"/>
              <a:t> про </a:t>
            </a:r>
            <a:r>
              <a:rPr lang="ru-RU" dirty="0" err="1" smtClean="0"/>
              <a:t>паливо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.  Метод </a:t>
            </a:r>
            <a:r>
              <a:rPr lang="ru-RU" dirty="0" err="1" smtClean="0"/>
              <a:t>конвенсії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важливого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плані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водневої</a:t>
            </a:r>
            <a:r>
              <a:rPr lang="ru-RU" dirty="0" smtClean="0"/>
              <a:t> </a:t>
            </a:r>
            <a:r>
              <a:rPr lang="ru-RU" dirty="0" err="1" smtClean="0"/>
              <a:t>енергетики</a:t>
            </a:r>
            <a:r>
              <a:rPr lang="ru-RU" dirty="0" smtClean="0"/>
              <a:t>. </a:t>
            </a:r>
            <a:r>
              <a:rPr lang="ru-RU" dirty="0" err="1" smtClean="0"/>
              <a:t>Водень</a:t>
            </a:r>
            <a:r>
              <a:rPr lang="ru-RU" dirty="0" smtClean="0"/>
              <a:t> як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чисте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використовуватись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видами транспорту.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хімія</a:t>
            </a:r>
            <a:r>
              <a:rPr lang="ru-RU" dirty="0" smtClean="0"/>
              <a:t> </a:t>
            </a:r>
            <a:r>
              <a:rPr lang="ru-RU" dirty="0" err="1" smtClean="0"/>
              <a:t>відігріє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енергетиці</a:t>
            </a:r>
            <a:r>
              <a:rPr lang="ru-RU" dirty="0" smtClean="0"/>
              <a:t>.</a:t>
            </a:r>
            <a:endParaRPr lang="uk-UA" dirty="0" smtClean="0"/>
          </a:p>
        </p:txBody>
      </p:sp>
      <p:pic>
        <p:nvPicPr>
          <p:cNvPr id="7" name="Рисунок 6" descr="822091_734619_1301996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1489" y="5023555"/>
            <a:ext cx="1690511" cy="1690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289" y="0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Будівництво будівельних матеріалів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8644"/>
            <a:ext cx="6626578" cy="46693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Хімія</a:t>
            </a:r>
            <a:r>
              <a:rPr lang="ru-RU" dirty="0" smtClean="0"/>
              <a:t> проникла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як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. Так, 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знаходять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пластмаси</a:t>
            </a:r>
            <a:r>
              <a:rPr lang="ru-RU" dirty="0" smtClean="0"/>
              <a:t>, добавки в </a:t>
            </a:r>
            <a:r>
              <a:rPr lang="ru-RU" dirty="0" err="1" smtClean="0"/>
              <a:t>цементи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бетони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лаки, </a:t>
            </a:r>
            <a:r>
              <a:rPr lang="ru-RU" dirty="0" err="1" smtClean="0"/>
              <a:t>гідрофобізуючі</a:t>
            </a:r>
            <a:r>
              <a:rPr lang="ru-RU" dirty="0" smtClean="0"/>
              <a:t> </a:t>
            </a:r>
            <a:r>
              <a:rPr lang="ru-RU" dirty="0" err="1" smtClean="0"/>
              <a:t>склади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замінювати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будівельні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легкими, </a:t>
            </a:r>
            <a:r>
              <a:rPr lang="ru-RU" dirty="0" err="1" smtClean="0"/>
              <a:t>міцними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красивими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полімерні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необхідним</a:t>
            </a:r>
            <a:r>
              <a:rPr lang="ru-RU" dirty="0" smtClean="0"/>
              <a:t> комплексом </a:t>
            </a:r>
            <a:r>
              <a:rPr lang="ru-RU" dirty="0" err="1" smtClean="0"/>
              <a:t>фізико-хімічних</a:t>
            </a:r>
            <a:r>
              <a:rPr lang="ru-RU" dirty="0" smtClean="0"/>
              <a:t> та </a:t>
            </a:r>
            <a:r>
              <a:rPr lang="ru-RU" dirty="0" err="1" smtClean="0"/>
              <a:t>будівельно-експлуатаційних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, перш за все, </a:t>
            </a:r>
            <a:r>
              <a:rPr lang="ru-RU" dirty="0" err="1" smtClean="0"/>
              <a:t>міцність</a:t>
            </a:r>
            <a:r>
              <a:rPr lang="ru-RU" dirty="0" smtClean="0"/>
              <a:t>, невелика </a:t>
            </a:r>
            <a:r>
              <a:rPr lang="ru-RU" dirty="0" err="1" smtClean="0"/>
              <a:t>об'ємна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піно-і</a:t>
            </a:r>
            <a:r>
              <a:rPr lang="ru-RU" dirty="0" smtClean="0"/>
              <a:t> </a:t>
            </a:r>
            <a:r>
              <a:rPr lang="ru-RU" dirty="0" err="1" smtClean="0"/>
              <a:t>поропласти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еластичність</a:t>
            </a:r>
            <a:r>
              <a:rPr lang="ru-RU" dirty="0" smtClean="0"/>
              <a:t>,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водо</a:t>
            </a:r>
            <a:r>
              <a:rPr lang="ru-RU" dirty="0" smtClean="0"/>
              <a:t>-, </a:t>
            </a:r>
            <a:r>
              <a:rPr lang="ru-RU" dirty="0" err="1" smtClean="0"/>
              <a:t>газо-і</a:t>
            </a:r>
            <a:r>
              <a:rPr lang="ru-RU" dirty="0" smtClean="0"/>
              <a:t> </a:t>
            </a:r>
            <a:r>
              <a:rPr lang="ru-RU" dirty="0" err="1" smtClean="0"/>
              <a:t>паронепроникність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до </a:t>
            </a:r>
            <a:r>
              <a:rPr lang="ru-RU" dirty="0" err="1" smtClean="0"/>
              <a:t>корозії</a:t>
            </a:r>
            <a:r>
              <a:rPr lang="ru-RU" dirty="0" smtClean="0"/>
              <a:t>.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 у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зменшує</a:t>
            </a:r>
            <a:r>
              <a:rPr lang="ru-RU" dirty="0" smtClean="0"/>
              <a:t> вагу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знаходити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інженерні</a:t>
            </a:r>
            <a:r>
              <a:rPr lang="ru-RU" dirty="0" smtClean="0"/>
              <a:t> та </a:t>
            </a:r>
            <a:r>
              <a:rPr lang="ru-RU" dirty="0" err="1" smtClean="0"/>
              <a:t>архітектурні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977_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1663" y="3725333"/>
            <a:ext cx="4362336" cy="27827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bfc2cef39c5eaeb739a72c66369264dd9fa4e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2172" y="126295"/>
            <a:ext cx="2161117" cy="152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14893-21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0596" y="1514405"/>
            <a:ext cx="2883182" cy="2057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stroitelstvobig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170" y="5452533"/>
            <a:ext cx="2012752" cy="1153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42669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244" y="-247147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Негативний вплив хімії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3022" y="1584732"/>
            <a:ext cx="5226755" cy="4003267"/>
          </a:xfr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користю</a:t>
            </a:r>
            <a:r>
              <a:rPr lang="ru-RU" dirty="0" smtClean="0"/>
              <a:t> приносить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, особливо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потерпають</a:t>
            </a:r>
            <a:r>
              <a:rPr lang="ru-RU" dirty="0" smtClean="0"/>
              <a:t> </a:t>
            </a:r>
            <a:r>
              <a:rPr lang="ru-RU" dirty="0" err="1" smtClean="0"/>
              <a:t>атмосферний</a:t>
            </a:r>
            <a:r>
              <a:rPr lang="ru-RU" dirty="0" smtClean="0"/>
              <a:t> </a:t>
            </a:r>
            <a:r>
              <a:rPr lang="ru-RU" dirty="0" err="1" smtClean="0"/>
              <a:t>басейн</a:t>
            </a:r>
            <a:r>
              <a:rPr lang="ru-RU" dirty="0" smtClean="0"/>
              <a:t>, </a:t>
            </a:r>
            <a:r>
              <a:rPr lang="ru-RU" dirty="0" err="1" smtClean="0"/>
              <a:t>водна</a:t>
            </a:r>
            <a:r>
              <a:rPr lang="ru-RU" dirty="0" smtClean="0"/>
              <a:t> система, </a:t>
            </a:r>
            <a:r>
              <a:rPr lang="ru-RU" dirty="0" err="1" smtClean="0"/>
              <a:t>грунти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при </a:t>
            </a:r>
            <a:r>
              <a:rPr lang="ru-RU" dirty="0" err="1" smtClean="0"/>
              <a:t>розумному</a:t>
            </a:r>
            <a:r>
              <a:rPr lang="ru-RU" dirty="0" smtClean="0"/>
              <a:t> </a:t>
            </a:r>
            <a:r>
              <a:rPr lang="ru-RU" dirty="0" err="1" smtClean="0"/>
              <a:t>підході</a:t>
            </a:r>
            <a:r>
              <a:rPr lang="ru-RU" dirty="0" smtClean="0"/>
              <a:t> </a:t>
            </a:r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максимально </a:t>
            </a:r>
            <a:r>
              <a:rPr lang="ru-RU" dirty="0" err="1" smtClean="0"/>
              <a:t>зменшити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боротися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забрудненням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, </a:t>
            </a:r>
            <a:r>
              <a:rPr lang="ru-RU" dirty="0" err="1" smtClean="0"/>
              <a:t>впроваджуючи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утилізаційні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1297788_201008090837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7110" y="1857022"/>
            <a:ext cx="3710283" cy="2782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02715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5082"/>
            <a:ext cx="3708768" cy="2279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hazardous-chemicals-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0766" y="745067"/>
            <a:ext cx="1551234" cy="1034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olutan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15587"/>
            <a:ext cx="3578578" cy="284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1933" y="4843990"/>
            <a:ext cx="2328511" cy="174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534" y="-235858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6266" y="918690"/>
            <a:ext cx="9144000" cy="41148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Хімія як наука сприяє не тільки пізнанню навколишнього світу, вона ще є галуззю виробничої діяльності людини. З давніх-давен і донині хімія завжди слугувала і продовжує слугувати людині та її практичній діяльності. У наш час без розвитку хімії  неможливий розвиток паливно-енергетичного комплексу, металургії, транспорту, будівництва, електроніки, космічної техніки, побуту тощо. Проникнення нових речовин і нових матеріалів, хімічних методів у основні галузі промислового і сільськогосподарського виробництва, сферу побуту, охорону здоров</a:t>
            </a:r>
            <a:r>
              <a:rPr lang="en-US" dirty="0" smtClean="0"/>
              <a:t>`</a:t>
            </a:r>
            <a:r>
              <a:rPr lang="ru-RU" dirty="0" smtClean="0"/>
              <a:t>я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прогрес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тому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хімізація</a:t>
            </a:r>
            <a:r>
              <a:rPr lang="ru-RU" dirty="0" smtClean="0"/>
              <a:t> практично </a:t>
            </a:r>
            <a:r>
              <a:rPr lang="ru-RU" dirty="0" err="1" smtClean="0"/>
              <a:t>всіх</a:t>
            </a:r>
            <a:r>
              <a:rPr lang="ru-RU" dirty="0" smtClean="0"/>
              <a:t> сфер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075" y="550334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azardous-chemicals-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700" y="4104172"/>
            <a:ext cx="2149544" cy="1433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bfc2cef39c5eaeb739a72c66369264dd9fa4e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801" y="5082118"/>
            <a:ext cx="2161117" cy="152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22091_734619_1301996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01489" y="4941711"/>
            <a:ext cx="1690511" cy="1690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raketta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599" y="248355"/>
            <a:ext cx="1343378" cy="121019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66" y="4163837"/>
            <a:ext cx="28098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stroitelstvobig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002844"/>
            <a:ext cx="2012752" cy="1153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44" y="3933820"/>
            <a:ext cx="1827212" cy="139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00" y="5379072"/>
            <a:ext cx="1492490" cy="117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uksu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08317" y="2527234"/>
            <a:ext cx="1203061" cy="1682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648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dirty="0" err="1">
                <a:solidFill>
                  <a:srgbClr val="1D5253">
                    <a:lumMod val="75000"/>
                  </a:srgbClr>
                </a:solidFill>
              </a:rPr>
              <a:t>Хімія</a:t>
            </a:r>
            <a:r>
              <a:rPr lang="ru-RU" sz="4400" dirty="0">
                <a:solidFill>
                  <a:srgbClr val="1D5253">
                    <a:lumMod val="75000"/>
                  </a:srgbClr>
                </a:solidFill>
              </a:rPr>
              <a:t> і </a:t>
            </a:r>
            <a:r>
              <a:rPr lang="ru-RU" sz="4400" dirty="0" err="1">
                <a:solidFill>
                  <a:srgbClr val="1D5253">
                    <a:lumMod val="75000"/>
                  </a:srgbClr>
                </a:solidFill>
              </a:rPr>
              <a:t>повсякденне</a:t>
            </a:r>
            <a:r>
              <a:rPr lang="ru-RU" sz="4400" dirty="0">
                <a:solidFill>
                  <a:srgbClr val="1D5253">
                    <a:lumMod val="75000"/>
                  </a:srgbClr>
                </a:solidFill>
              </a:rPr>
              <a:t> </a:t>
            </a:r>
            <a:r>
              <a:rPr lang="ru-RU" sz="4400" dirty="0" err="1">
                <a:solidFill>
                  <a:srgbClr val="1D5253">
                    <a:lumMod val="75000"/>
                  </a:srgbClr>
                </a:solidFill>
              </a:rPr>
              <a:t>життя</a:t>
            </a:r>
            <a:endParaRPr lang="ru-RU" sz="4400" b="0" i="0" dirty="0">
              <a:solidFill>
                <a:srgbClr val="1D5253">
                  <a:lumMod val="75000"/>
                </a:srgbClr>
              </a:solidFill>
              <a:latin typeface="Century School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332" y="1720201"/>
            <a:ext cx="9223023" cy="4229044"/>
          </a:xfrm>
        </p:spPr>
        <p:txBody>
          <a:bodyPr/>
          <a:lstStyle/>
          <a:p>
            <a:pPr marL="45720" indent="0">
              <a:buClr>
                <a:srgbClr val="1D5253"/>
              </a:buClr>
              <a:buNone/>
            </a:pPr>
            <a:endParaRPr lang="ru-RU" dirty="0" smtClean="0">
              <a:solidFill>
                <a:srgbClr val="1D5253"/>
              </a:solidFill>
            </a:endParaRPr>
          </a:p>
          <a:p>
            <a:pPr marL="45720" indent="0">
              <a:buClr>
                <a:srgbClr val="1D5253"/>
              </a:buClr>
              <a:buNone/>
            </a:pPr>
            <a:r>
              <a:rPr lang="ru-RU" dirty="0" err="1" smtClean="0">
                <a:solidFill>
                  <a:srgbClr val="1D5253"/>
                </a:solidFill>
              </a:rPr>
              <a:t>Із</a:t>
            </a:r>
            <a:r>
              <a:rPr lang="ru-RU" dirty="0" smtClean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досягненнями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хімії</a:t>
            </a:r>
            <a:r>
              <a:rPr lang="ru-RU" dirty="0">
                <a:solidFill>
                  <a:srgbClr val="1D5253"/>
                </a:solidFill>
              </a:rPr>
              <a:t> ми </a:t>
            </a:r>
            <a:r>
              <a:rPr lang="ru-RU" dirty="0" err="1">
                <a:solidFill>
                  <a:srgbClr val="1D5253"/>
                </a:solidFill>
              </a:rPr>
              <a:t>зустрічаємося</a:t>
            </a:r>
            <a:r>
              <a:rPr lang="ru-RU" dirty="0">
                <a:solidFill>
                  <a:srgbClr val="1D5253"/>
                </a:solidFill>
              </a:rPr>
              <a:t> кожного дня. </a:t>
            </a:r>
            <a:r>
              <a:rPr lang="ru-RU" dirty="0" err="1">
                <a:solidFill>
                  <a:srgbClr val="1D5253"/>
                </a:solidFill>
              </a:rPr>
              <a:t>Важко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уявити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життя</a:t>
            </a:r>
            <a:r>
              <a:rPr lang="ru-RU" dirty="0">
                <a:solidFill>
                  <a:srgbClr val="1D5253"/>
                </a:solidFill>
              </a:rPr>
              <a:t> без </a:t>
            </a:r>
            <a:r>
              <a:rPr lang="ru-RU" dirty="0" err="1">
                <a:solidFill>
                  <a:srgbClr val="1D5253"/>
                </a:solidFill>
              </a:rPr>
              <a:t>побутових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хімікатів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будівельних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матеріалів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ліків</a:t>
            </a:r>
            <a:r>
              <a:rPr lang="ru-RU" dirty="0">
                <a:solidFill>
                  <a:srgbClr val="1D5253"/>
                </a:solidFill>
              </a:rPr>
              <a:t>, волокон, </a:t>
            </a:r>
            <a:r>
              <a:rPr lang="ru-RU" dirty="0" err="1">
                <a:solidFill>
                  <a:srgbClr val="1D5253"/>
                </a:solidFill>
              </a:rPr>
              <a:t>пластмас</a:t>
            </a:r>
            <a:r>
              <a:rPr lang="ru-RU" dirty="0">
                <a:solidFill>
                  <a:srgbClr val="1D5253"/>
                </a:solidFill>
              </a:rPr>
              <a:t> і т.д.</a:t>
            </a:r>
          </a:p>
          <a:p>
            <a:pPr marL="45720" indent="0">
              <a:buClr>
                <a:srgbClr val="1D5253"/>
              </a:buClr>
              <a:buNone/>
            </a:pPr>
            <a:r>
              <a:rPr lang="ru-RU" dirty="0" err="1">
                <a:solidFill>
                  <a:srgbClr val="1D5253"/>
                </a:solidFill>
              </a:rPr>
              <a:t>Уникнути</a:t>
            </a:r>
            <a:r>
              <a:rPr lang="ru-RU" dirty="0">
                <a:solidFill>
                  <a:srgbClr val="1D5253"/>
                </a:solidFill>
              </a:rPr>
              <a:t> контакту з </a:t>
            </a:r>
            <a:r>
              <a:rPr lang="ru-RU" dirty="0" err="1">
                <a:solidFill>
                  <a:srgbClr val="1D5253"/>
                </a:solidFill>
              </a:rPr>
              <a:t>хімікатами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неможливо</a:t>
            </a:r>
            <a:r>
              <a:rPr lang="ru-RU" dirty="0">
                <a:solidFill>
                  <a:srgbClr val="1D5253"/>
                </a:solidFill>
              </a:rPr>
              <a:t>. </a:t>
            </a:r>
            <a:r>
              <a:rPr lang="ru-RU" dirty="0" err="1">
                <a:solidFill>
                  <a:srgbClr val="1D5253"/>
                </a:solidFill>
              </a:rPr>
              <a:t>Хімічні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товари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становлять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частину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нашого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повсякденного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побуту</a:t>
            </a:r>
            <a:r>
              <a:rPr lang="ru-RU" dirty="0">
                <a:solidFill>
                  <a:srgbClr val="1D5253"/>
                </a:solidFill>
              </a:rPr>
              <a:t> й </a:t>
            </a:r>
            <a:r>
              <a:rPr lang="ru-RU" dirty="0" err="1">
                <a:solidFill>
                  <a:srgbClr val="1D5253"/>
                </a:solidFill>
              </a:rPr>
              <a:t>виконують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чимало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завдань</a:t>
            </a:r>
            <a:r>
              <a:rPr lang="ru-RU" dirty="0">
                <a:solidFill>
                  <a:srgbClr val="1D5253"/>
                </a:solidFill>
              </a:rPr>
              <a:t>. </a:t>
            </a:r>
          </a:p>
          <a:p>
            <a:pPr marL="45720" indent="0">
              <a:buClr>
                <a:srgbClr val="1D5253"/>
              </a:buClr>
              <a:buNone/>
            </a:pPr>
            <a:r>
              <a:rPr lang="ru-RU" dirty="0" err="1">
                <a:solidFill>
                  <a:srgbClr val="1D5253"/>
                </a:solidFill>
              </a:rPr>
              <a:t>Оскільки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хімічні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речовини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створюються</a:t>
            </a:r>
            <a:r>
              <a:rPr lang="ru-RU" dirty="0">
                <a:solidFill>
                  <a:srgbClr val="1D5253"/>
                </a:solidFill>
              </a:rPr>
              <a:t> штучно, то вони </a:t>
            </a:r>
            <a:r>
              <a:rPr lang="ru-RU" dirty="0" err="1">
                <a:solidFill>
                  <a:srgbClr val="1D5253"/>
                </a:solidFill>
              </a:rPr>
              <a:t>можуть</a:t>
            </a:r>
            <a:r>
              <a:rPr lang="ru-RU" dirty="0">
                <a:solidFill>
                  <a:srgbClr val="1D5253"/>
                </a:solidFill>
              </a:rPr>
              <a:t> бути як </a:t>
            </a:r>
            <a:r>
              <a:rPr lang="ru-RU" dirty="0" err="1">
                <a:solidFill>
                  <a:srgbClr val="1D5253"/>
                </a:solidFill>
              </a:rPr>
              <a:t>безпечними</a:t>
            </a:r>
            <a:r>
              <a:rPr lang="ru-RU" dirty="0">
                <a:solidFill>
                  <a:srgbClr val="1D5253"/>
                </a:solidFill>
              </a:rPr>
              <a:t>, так і </a:t>
            </a:r>
            <a:r>
              <a:rPr lang="ru-RU" dirty="0" err="1">
                <a:solidFill>
                  <a:srgbClr val="1D5253"/>
                </a:solidFill>
              </a:rPr>
              <a:t>небезпечними</a:t>
            </a:r>
            <a:r>
              <a:rPr lang="ru-RU" dirty="0">
                <a:solidFill>
                  <a:srgbClr val="1D5253"/>
                </a:solidFill>
              </a:rPr>
              <a:t> для </a:t>
            </a:r>
            <a:r>
              <a:rPr lang="ru-RU" dirty="0" err="1">
                <a:solidFill>
                  <a:srgbClr val="1D5253"/>
                </a:solidFill>
              </a:rPr>
              <a:t>здоров'я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людини</a:t>
            </a:r>
            <a:r>
              <a:rPr lang="ru-RU" dirty="0">
                <a:solidFill>
                  <a:srgbClr val="1D5253"/>
                </a:solidFill>
              </a:rPr>
              <a:t>. Доведено, </a:t>
            </a:r>
            <a:r>
              <a:rPr lang="ru-RU" dirty="0" err="1">
                <a:solidFill>
                  <a:srgbClr val="1D5253"/>
                </a:solidFill>
              </a:rPr>
              <a:t>що</a:t>
            </a:r>
            <a:r>
              <a:rPr lang="ru-RU" dirty="0">
                <a:solidFill>
                  <a:srgbClr val="1D5253"/>
                </a:solidFill>
              </a:rPr>
              <a:t> не </a:t>
            </a:r>
            <a:r>
              <a:rPr lang="ru-RU" dirty="0" err="1">
                <a:solidFill>
                  <a:srgbClr val="1D5253"/>
                </a:solidFill>
              </a:rPr>
              <a:t>всі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хімікати</a:t>
            </a:r>
            <a:r>
              <a:rPr lang="ru-RU" dirty="0">
                <a:solidFill>
                  <a:srgbClr val="1D5253"/>
                </a:solidFill>
              </a:rPr>
              <a:t> негативно </a:t>
            </a:r>
            <a:r>
              <a:rPr lang="ru-RU" dirty="0" err="1">
                <a:solidFill>
                  <a:srgbClr val="1D5253"/>
                </a:solidFill>
              </a:rPr>
              <a:t>впливають</a:t>
            </a:r>
            <a:r>
              <a:rPr lang="ru-RU" dirty="0">
                <a:solidFill>
                  <a:srgbClr val="1D5253"/>
                </a:solidFill>
              </a:rPr>
              <a:t> на </a:t>
            </a:r>
            <a:r>
              <a:rPr lang="ru-RU" dirty="0" err="1">
                <a:solidFill>
                  <a:srgbClr val="1D5253"/>
                </a:solidFill>
              </a:rPr>
              <a:t>навколишнє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середовище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проте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існує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чимало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речовин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що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викликають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побоювання</a:t>
            </a:r>
            <a:r>
              <a:rPr lang="ru-RU" dirty="0">
                <a:solidFill>
                  <a:srgbClr val="1D5253"/>
                </a:solidFill>
              </a:rPr>
              <a:t>.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None/>
            </a:pPr>
            <a:endParaRPr lang="ru-RU" sz="2000" b="0" i="0" dirty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</p:txBody>
      </p:sp>
      <p:pic>
        <p:nvPicPr>
          <p:cNvPr id="1026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08" y="482601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5785" y="576942"/>
            <a:ext cx="4413955" cy="68741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4400" dirty="0" err="1">
                <a:solidFill>
                  <a:srgbClr val="C00000"/>
                </a:solidFill>
              </a:rPr>
              <a:t>Хімія</a:t>
            </a:r>
            <a:r>
              <a:rPr lang="ru-RU" sz="4400" dirty="0">
                <a:solidFill>
                  <a:srgbClr val="C00000"/>
                </a:solidFill>
              </a:rPr>
              <a:t> і медицина</a:t>
            </a:r>
            <a:endParaRPr lang="ru-RU" sz="4400" b="0" i="0" dirty="0">
              <a:solidFill>
                <a:srgbClr val="C00000"/>
              </a:solidFill>
              <a:latin typeface="Century School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err="1"/>
              <a:t>Велику</a:t>
            </a:r>
            <a:r>
              <a:rPr lang="ru-RU" dirty="0"/>
              <a:t> роль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хімія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фармацевтичної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синтетичним</a:t>
            </a:r>
            <a:r>
              <a:rPr lang="ru-RU" dirty="0"/>
              <a:t> шляхом.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</a:t>
            </a:r>
            <a:r>
              <a:rPr lang="ru-RU" dirty="0" err="1"/>
              <a:t>вчинені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перевороти в </a:t>
            </a:r>
            <a:r>
              <a:rPr lang="ru-RU" dirty="0" err="1"/>
              <a:t>медицині</a:t>
            </a:r>
            <a:r>
              <a:rPr lang="ru-RU" dirty="0"/>
              <a:t>. Без </a:t>
            </a:r>
            <a:r>
              <a:rPr lang="ru-RU" dirty="0" err="1"/>
              <a:t>хімії</a:t>
            </a:r>
            <a:r>
              <a:rPr lang="ru-RU" dirty="0"/>
              <a:t> у нас не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знеболюючих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, </a:t>
            </a:r>
            <a:r>
              <a:rPr lang="ru-RU" dirty="0" err="1"/>
              <a:t>снодійних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антибіотиків</a:t>
            </a:r>
            <a:r>
              <a:rPr lang="ru-RU" dirty="0"/>
              <a:t> і </a:t>
            </a:r>
            <a:r>
              <a:rPr lang="ru-RU" dirty="0" err="1"/>
              <a:t>вітамінів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безсумнівно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честь. </a:t>
            </a:r>
            <a:r>
              <a:rPr lang="ru-RU" dirty="0" err="1"/>
              <a:t>Хімія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допомогла</a:t>
            </a:r>
            <a:r>
              <a:rPr lang="ru-RU" dirty="0"/>
              <a:t> </a:t>
            </a:r>
            <a:r>
              <a:rPr lang="ru-RU" dirty="0" err="1"/>
              <a:t>впоратися</a:t>
            </a:r>
            <a:r>
              <a:rPr lang="ru-RU" dirty="0"/>
              <a:t> з </a:t>
            </a:r>
            <a:r>
              <a:rPr lang="ru-RU" dirty="0" err="1"/>
              <a:t>антисанітарією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И.Зиммельвейс</a:t>
            </a:r>
            <a:r>
              <a:rPr lang="ru-RU" dirty="0"/>
              <a:t> </a:t>
            </a:r>
            <a:r>
              <a:rPr lang="ru-RU" dirty="0" err="1"/>
              <a:t>зобов'язав</a:t>
            </a:r>
            <a:r>
              <a:rPr lang="ru-RU" dirty="0"/>
              <a:t> медперсонал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мити</a:t>
            </a:r>
            <a:r>
              <a:rPr lang="ru-RU" dirty="0"/>
              <a:t> руки в </a:t>
            </a:r>
            <a:r>
              <a:rPr lang="ru-RU" dirty="0" err="1"/>
              <a:t>розчині</a:t>
            </a:r>
            <a:r>
              <a:rPr lang="ru-RU" dirty="0"/>
              <a:t> хлорного </a:t>
            </a:r>
            <a:r>
              <a:rPr lang="ru-RU" dirty="0" err="1"/>
              <a:t>вапна</a:t>
            </a:r>
            <a:r>
              <a:rPr lang="ru-RU" dirty="0"/>
              <a:t>. </a:t>
            </a:r>
            <a:r>
              <a:rPr lang="ru-RU" dirty="0" err="1"/>
              <a:t>Смертність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знизилася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2800" y="543075"/>
            <a:ext cx="4820356" cy="608391"/>
          </a:xfrm>
        </p:spPr>
        <p:txBody>
          <a:bodyPr/>
          <a:lstStyle/>
          <a:p>
            <a:r>
              <a:rPr lang="ru-RU" dirty="0" err="1"/>
              <a:t>Промисловість</a:t>
            </a:r>
            <a:r>
              <a:rPr lang="ru-RU" dirty="0"/>
              <a:t> і </a:t>
            </a:r>
            <a:r>
              <a:rPr lang="ru-RU" dirty="0" err="1"/>
              <a:t>хімія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" y="1544813"/>
            <a:ext cx="28098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75125"/>
            <a:ext cx="28416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51022" y="1452768"/>
            <a:ext cx="67846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галузей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/>
              <a:t> </a:t>
            </a:r>
            <a:r>
              <a:rPr lang="ru-RU" sz="2400" dirty="0" err="1"/>
              <a:t>пов'язане</a:t>
            </a:r>
            <a:r>
              <a:rPr lang="ru-RU" sz="2400" dirty="0"/>
              <a:t> з </a:t>
            </a:r>
            <a:r>
              <a:rPr lang="ru-RU" sz="2400" dirty="0" err="1"/>
              <a:t>хімією</a:t>
            </a:r>
            <a:r>
              <a:rPr lang="ru-RU" sz="2400" dirty="0"/>
              <a:t>: </a:t>
            </a:r>
            <a:r>
              <a:rPr lang="ru-RU" sz="2400" dirty="0" err="1"/>
              <a:t>металургія</a:t>
            </a:r>
            <a:r>
              <a:rPr lang="ru-RU" sz="2400" dirty="0"/>
              <a:t>, </a:t>
            </a:r>
            <a:r>
              <a:rPr lang="ru-RU" sz="2400" dirty="0" err="1"/>
              <a:t>машинобудування</a:t>
            </a:r>
            <a:r>
              <a:rPr lang="ru-RU" sz="2400" dirty="0"/>
              <a:t>, транспорт, </a:t>
            </a:r>
            <a:r>
              <a:rPr lang="ru-RU" sz="2400" dirty="0" err="1"/>
              <a:t>промисловість</a:t>
            </a:r>
            <a:r>
              <a:rPr lang="ru-RU" sz="2400" dirty="0"/>
              <a:t> </a:t>
            </a:r>
            <a:r>
              <a:rPr lang="ru-RU" sz="2400" dirty="0" err="1"/>
              <a:t>будівельних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, </a:t>
            </a:r>
            <a:r>
              <a:rPr lang="ru-RU" sz="2400" dirty="0" err="1"/>
              <a:t>електроніка</a:t>
            </a:r>
            <a:r>
              <a:rPr lang="ru-RU" sz="2400" dirty="0"/>
              <a:t>, легка, </a:t>
            </a:r>
            <a:r>
              <a:rPr lang="ru-RU" sz="2400" dirty="0" err="1"/>
              <a:t>харчова</a:t>
            </a:r>
            <a:r>
              <a:rPr lang="ru-RU" sz="2400" dirty="0"/>
              <a:t> </a:t>
            </a:r>
            <a:r>
              <a:rPr lang="ru-RU" sz="2400" dirty="0" err="1"/>
              <a:t>промисловість</a:t>
            </a:r>
            <a:r>
              <a:rPr lang="ru-RU" sz="2400" dirty="0"/>
              <a:t>-ось </a:t>
            </a:r>
            <a:r>
              <a:rPr lang="ru-RU" sz="2400" dirty="0" err="1"/>
              <a:t>неповний</a:t>
            </a:r>
            <a:r>
              <a:rPr lang="ru-RU" sz="2400" dirty="0"/>
              <a:t> список </a:t>
            </a:r>
            <a:r>
              <a:rPr lang="ru-RU" sz="2400" dirty="0" err="1"/>
              <a:t>галузей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широко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хімічні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 і </a:t>
            </a:r>
            <a:r>
              <a:rPr lang="ru-RU" sz="2400" dirty="0" err="1"/>
              <a:t>процеси</a:t>
            </a:r>
            <a:r>
              <a:rPr lang="ru-RU" sz="2400" dirty="0"/>
              <a:t>. У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галузях</a:t>
            </a:r>
            <a:r>
              <a:rPr lang="ru-RU" sz="2400" dirty="0"/>
              <a:t> </a:t>
            </a:r>
            <a:r>
              <a:rPr lang="ru-RU" sz="2400" dirty="0" err="1"/>
              <a:t>застосовуються</a:t>
            </a:r>
            <a:r>
              <a:rPr lang="ru-RU" sz="2400" dirty="0"/>
              <a:t> </a:t>
            </a:r>
            <a:r>
              <a:rPr lang="ru-RU" sz="2400" dirty="0" err="1"/>
              <a:t>хімічні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каталіз</a:t>
            </a:r>
            <a:r>
              <a:rPr lang="ru-RU" sz="2400" dirty="0"/>
              <a:t> (</a:t>
            </a:r>
            <a:r>
              <a:rPr lang="ru-RU" sz="2400" dirty="0" err="1"/>
              <a:t>прискорення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), </a:t>
            </a:r>
            <a:r>
              <a:rPr lang="ru-RU" sz="2400" dirty="0" err="1"/>
              <a:t>хімічна</a:t>
            </a:r>
            <a:r>
              <a:rPr lang="ru-RU" sz="2400" dirty="0"/>
              <a:t> </a:t>
            </a:r>
            <a:r>
              <a:rPr lang="ru-RU" sz="2400" dirty="0" err="1"/>
              <a:t>обробка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, </a:t>
            </a:r>
            <a:r>
              <a:rPr lang="ru-RU" sz="2400" dirty="0" err="1"/>
              <a:t>захист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корозії</a:t>
            </a:r>
            <a:r>
              <a:rPr lang="ru-RU" sz="2400" dirty="0"/>
              <a:t>, </a:t>
            </a:r>
            <a:r>
              <a:rPr lang="ru-RU" sz="2400" dirty="0" err="1"/>
              <a:t>очищення</a:t>
            </a:r>
            <a:r>
              <a:rPr lang="ru-RU" sz="2400" dirty="0"/>
              <a:t> води.</a:t>
            </a:r>
          </a:p>
        </p:txBody>
      </p:sp>
    </p:spTree>
    <p:extLst>
      <p:ext uri="{BB962C8B-B14F-4D97-AF65-F5344CB8AC3E}">
        <p14:creationId xmlns=""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910" y="655336"/>
            <a:ext cx="6829779" cy="6886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Хімія у сучасній енергетиці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4350" y="221734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Промислове виробництво  неможливе без машин та інструментів. Головними матеріалами , з яких виготовляються , є метали і сплави , що їх добувають на основі хімічного перероблення  природних мінералів. Хімія дає металургії способи дослідження руд із метою визначення в них вмісту потрібних матеріалів ,інтенсифікації  металургійних процесів ,</a:t>
            </a:r>
          </a:p>
          <a:p>
            <a:r>
              <a:rPr lang="uk-UA" dirty="0" smtClean="0"/>
              <a:t>Способи вловлювання і переробки відходів. Отже хімія має велике значення для розвитку  і вдосконалення металургії. Швидкими темпами розвивається виробництво полімерів : пластмас </a:t>
            </a:r>
            <a:r>
              <a:rPr lang="ru-RU" dirty="0" smtClean="0"/>
              <a:t>для </a:t>
            </a:r>
            <a:r>
              <a:rPr lang="ru-RU" dirty="0" err="1"/>
              <a:t>виготовлення</a:t>
            </a:r>
            <a:r>
              <a:rPr lang="ru-RU" dirty="0"/>
              <a:t> деталей </a:t>
            </a:r>
            <a:r>
              <a:rPr lang="ru-RU" dirty="0" smtClean="0"/>
              <a:t>машин і </a:t>
            </a:r>
            <a:r>
              <a:rPr lang="ru-RU" dirty="0" err="1" smtClean="0"/>
              <a:t>механізмів</a:t>
            </a:r>
            <a:r>
              <a:rPr lang="ru-RU" dirty="0" smtClean="0"/>
              <a:t> , </a:t>
            </a:r>
            <a:r>
              <a:rPr lang="ru-RU" dirty="0" err="1" smtClean="0"/>
              <a:t>каучуків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шин ,</a:t>
            </a:r>
            <a:r>
              <a:rPr lang="ru-RU" dirty="0" err="1" smtClean="0"/>
              <a:t>покришок</a:t>
            </a:r>
            <a:r>
              <a:rPr lang="ru-RU" dirty="0" smtClean="0"/>
              <a:t>, прокладок ; </a:t>
            </a:r>
            <a:r>
              <a:rPr lang="ru-RU" dirty="0" err="1" smtClean="0"/>
              <a:t>ізоляційних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; </a:t>
            </a:r>
            <a:r>
              <a:rPr lang="ru-RU" dirty="0" err="1" smtClean="0"/>
              <a:t>синтетичних</a:t>
            </a:r>
            <a:r>
              <a:rPr lang="ru-RU" dirty="0" smtClean="0"/>
              <a:t> волокон , </a:t>
            </a:r>
            <a:r>
              <a:rPr lang="ru-RU" dirty="0" err="1" smtClean="0"/>
              <a:t>штучної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шкірозамінників</a:t>
            </a:r>
            <a:r>
              <a:rPr lang="ru-RU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" y="1889967"/>
            <a:ext cx="2728328" cy="1432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4" y="4079328"/>
            <a:ext cx="1580444" cy="2058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06480" y="3986036"/>
            <a:ext cx="2871347" cy="1766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90" y="1057416"/>
            <a:ext cx="1968583" cy="196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665" y="508000"/>
            <a:ext cx="6445956" cy="80151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/>
              <a:t>Миючі</a:t>
            </a:r>
            <a:r>
              <a:rPr lang="ru-RU" sz="3600" dirty="0"/>
              <a:t> та </a:t>
            </a:r>
            <a:r>
              <a:rPr lang="ru-RU" sz="3600" dirty="0" err="1"/>
              <a:t>чистячі</a:t>
            </a:r>
            <a:r>
              <a:rPr lang="ru-RU" sz="3600" dirty="0"/>
              <a:t> </a:t>
            </a:r>
            <a:r>
              <a:rPr lang="ru-RU" sz="3600" dirty="0" err="1"/>
              <a:t>засоби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311" y="2092734"/>
            <a:ext cx="6423378" cy="4114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широко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миючі</a:t>
            </a:r>
            <a:r>
              <a:rPr lang="ru-RU" dirty="0"/>
              <a:t> </a:t>
            </a:r>
            <a:r>
              <a:rPr lang="ru-RU" dirty="0" err="1"/>
              <a:t>засоби-детергенти</a:t>
            </a:r>
            <a:r>
              <a:rPr lang="ru-RU" dirty="0"/>
              <a:t>. </a:t>
            </a:r>
            <a:r>
              <a:rPr lang="ru-RU" dirty="0" err="1"/>
              <a:t>Основний</a:t>
            </a:r>
            <a:r>
              <a:rPr lang="ru-RU" dirty="0"/>
              <a:t> є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поверхнево-активні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-ПАР,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err="1"/>
              <a:t>вуглеводневий</a:t>
            </a:r>
            <a:r>
              <a:rPr lang="ru-RU" dirty="0"/>
              <a:t> </a:t>
            </a:r>
            <a:r>
              <a:rPr lang="ru-RU" dirty="0" err="1"/>
              <a:t>граничний</a:t>
            </a:r>
            <a:r>
              <a:rPr lang="ru-RU" dirty="0"/>
              <a:t> радикал </a:t>
            </a:r>
            <a:r>
              <a:rPr lang="ru-RU" dirty="0" err="1"/>
              <a:t>з'єднаний</a:t>
            </a:r>
            <a:r>
              <a:rPr lang="ru-RU" dirty="0"/>
              <a:t> з </a:t>
            </a:r>
            <a:r>
              <a:rPr lang="ru-RU" dirty="0" err="1"/>
              <a:t>сульфатної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сульфонатной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ПАР, у СМС </a:t>
            </a:r>
            <a:r>
              <a:rPr lang="ru-RU" dirty="0" err="1"/>
              <a:t>входять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: </a:t>
            </a:r>
            <a:r>
              <a:rPr lang="ru-RU" dirty="0" err="1"/>
              <a:t>відбілювач</a:t>
            </a:r>
            <a:r>
              <a:rPr lang="ru-RU" dirty="0"/>
              <a:t>, </a:t>
            </a:r>
            <a:r>
              <a:rPr lang="ru-RU" dirty="0" err="1"/>
              <a:t>пом'якшувач</a:t>
            </a:r>
            <a:r>
              <a:rPr lang="ru-RU" dirty="0"/>
              <a:t>, </a:t>
            </a:r>
            <a:r>
              <a:rPr lang="ru-RU" dirty="0" err="1"/>
              <a:t>піноутворювачі</a:t>
            </a:r>
            <a:r>
              <a:rPr lang="ru-RU" dirty="0"/>
              <a:t>, </a:t>
            </a:r>
            <a:r>
              <a:rPr lang="ru-RU" dirty="0" err="1"/>
              <a:t>ароматичні</a:t>
            </a:r>
            <a:r>
              <a:rPr lang="ru-RU" dirty="0"/>
              <a:t> </a:t>
            </a:r>
            <a:r>
              <a:rPr lang="ru-RU" dirty="0" err="1"/>
              <a:t>аромати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З </a:t>
            </a:r>
            <a:r>
              <a:rPr lang="ru-RU" dirty="0" err="1"/>
              <a:t>кисневмісних</a:t>
            </a:r>
            <a:r>
              <a:rPr lang="ru-RU" dirty="0"/>
              <a:t> </a:t>
            </a:r>
            <a:r>
              <a:rPr lang="ru-RU" dirty="0" err="1"/>
              <a:t>відбілювачів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перборат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 і </a:t>
            </a:r>
            <a:r>
              <a:rPr lang="ru-RU" dirty="0" err="1"/>
              <a:t>перекарбонат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98" y="1772355"/>
            <a:ext cx="3467101" cy="4237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побутовими</a:t>
            </a:r>
            <a:r>
              <a:rPr lang="ru-RU" dirty="0"/>
              <a:t> </a:t>
            </a:r>
            <a:r>
              <a:rPr lang="ru-RU" dirty="0" err="1"/>
              <a:t>комахами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34" y="1893183"/>
            <a:ext cx="38100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12711" y="2679757"/>
            <a:ext cx="4526844" cy="3156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ru-RU" dirty="0" err="1"/>
              <a:t>Інсектициди</a:t>
            </a:r>
            <a:r>
              <a:rPr lang="ru-RU" dirty="0"/>
              <a:t> -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комахами</a:t>
            </a:r>
            <a:r>
              <a:rPr lang="ru-RU" dirty="0"/>
              <a:t>. </a:t>
            </a:r>
            <a:r>
              <a:rPr lang="ru-RU" dirty="0" err="1"/>
              <a:t>Інсектициди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розчинів</a:t>
            </a:r>
            <a:r>
              <a:rPr lang="ru-RU" dirty="0"/>
              <a:t>, </a:t>
            </a:r>
            <a:r>
              <a:rPr lang="ru-RU" dirty="0" err="1"/>
              <a:t>емульсій</a:t>
            </a:r>
            <a:r>
              <a:rPr lang="ru-RU" dirty="0"/>
              <a:t>, </a:t>
            </a:r>
            <a:r>
              <a:rPr lang="ru-RU" dirty="0" err="1"/>
              <a:t>аерозолів</a:t>
            </a:r>
            <a:r>
              <a:rPr lang="ru-RU" dirty="0"/>
              <a:t>. </a:t>
            </a:r>
            <a:r>
              <a:rPr lang="ru-RU" dirty="0" err="1"/>
              <a:t>Житлові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препаратами, </a:t>
            </a:r>
            <a:r>
              <a:rPr lang="ru-RU" dirty="0" err="1"/>
              <a:t>рекомендованими</a:t>
            </a:r>
            <a:r>
              <a:rPr lang="ru-RU" dirty="0"/>
              <a:t> для </a:t>
            </a:r>
            <a:r>
              <a:rPr lang="ru-RU" dirty="0" err="1"/>
              <a:t>цієї</a:t>
            </a:r>
            <a:r>
              <a:rPr lang="ru-RU" dirty="0"/>
              <a:t> мети.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: хлорофос (), </a:t>
            </a:r>
            <a:r>
              <a:rPr lang="ru-RU" dirty="0" err="1"/>
              <a:t>дихлофос</a:t>
            </a:r>
            <a:r>
              <a:rPr lang="ru-RU" dirty="0"/>
              <a:t>, </a:t>
            </a:r>
            <a:r>
              <a:rPr lang="ru-RU" dirty="0" err="1"/>
              <a:t>хлорофосние</a:t>
            </a:r>
            <a:r>
              <a:rPr lang="ru-RU" dirty="0"/>
              <a:t> </a:t>
            </a:r>
            <a:r>
              <a:rPr lang="ru-RU" dirty="0" err="1"/>
              <a:t>олівці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0134" y="462844"/>
            <a:ext cx="9144000" cy="7224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 та косметики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88534" y="2205623"/>
            <a:ext cx="5362222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Косметика і </a:t>
            </a:r>
            <a:r>
              <a:rPr lang="ru-RU" sz="2400" dirty="0" err="1"/>
              <a:t>гігієна</a:t>
            </a:r>
            <a:r>
              <a:rPr lang="ru-RU" sz="2400" dirty="0"/>
              <a:t>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стикаються</a:t>
            </a:r>
            <a:r>
              <a:rPr lang="ru-RU" sz="2400" dirty="0"/>
              <a:t>, так як є </a:t>
            </a:r>
            <a:r>
              <a:rPr lang="ru-RU" sz="2400" dirty="0" err="1"/>
              <a:t>косметичні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(</a:t>
            </a:r>
            <a:r>
              <a:rPr lang="ru-RU" sz="2400" dirty="0" err="1"/>
              <a:t>лосьйон</a:t>
            </a:r>
            <a:r>
              <a:rPr lang="ru-RU" sz="2400" dirty="0"/>
              <a:t>, </a:t>
            </a:r>
            <a:r>
              <a:rPr lang="ru-RU" sz="2400" dirty="0" err="1"/>
              <a:t>креми</a:t>
            </a:r>
            <a:r>
              <a:rPr lang="ru-RU" sz="2400" dirty="0"/>
              <a:t>, </a:t>
            </a:r>
            <a:r>
              <a:rPr lang="ru-RU" sz="2400" dirty="0" err="1"/>
              <a:t>шампуні</a:t>
            </a:r>
            <a:r>
              <a:rPr lang="ru-RU" sz="2400" dirty="0"/>
              <a:t>, </a:t>
            </a:r>
            <a:r>
              <a:rPr lang="ru-RU" sz="2400" dirty="0" err="1"/>
              <a:t>гелі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виконують</a:t>
            </a:r>
            <a:r>
              <a:rPr lang="ru-RU" sz="2400" dirty="0"/>
              <a:t> </a:t>
            </a:r>
            <a:r>
              <a:rPr lang="ru-RU" sz="2400" dirty="0" err="1"/>
              <a:t>гігієнічну</a:t>
            </a:r>
            <a:r>
              <a:rPr lang="ru-RU" sz="2400" dirty="0"/>
              <a:t> </a:t>
            </a:r>
            <a:r>
              <a:rPr lang="ru-RU" sz="2400" dirty="0" err="1"/>
              <a:t>функцію</a:t>
            </a:r>
            <a:r>
              <a:rPr lang="ru-RU" sz="2400" dirty="0"/>
              <a:t>. До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гігієнічних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відноситься</a:t>
            </a:r>
            <a:r>
              <a:rPr lang="ru-RU" sz="2400" dirty="0"/>
              <a:t>, </a:t>
            </a:r>
            <a:r>
              <a:rPr lang="ru-RU" sz="2400" dirty="0" err="1"/>
              <a:t>насамперед</a:t>
            </a:r>
            <a:r>
              <a:rPr lang="ru-RU" sz="2400" dirty="0"/>
              <a:t>, мила та </a:t>
            </a:r>
            <a:r>
              <a:rPr lang="ru-RU" sz="2400" dirty="0" err="1"/>
              <a:t>миючі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55" y="1537935"/>
            <a:ext cx="38100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276" y="1235781"/>
            <a:ext cx="6115312" cy="73094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/>
              <a:t>Засоби</a:t>
            </a:r>
            <a:r>
              <a:rPr lang="ru-RU" dirty="0"/>
              <a:t> догляду за зубами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1157" y="2562578"/>
            <a:ext cx="4820354" cy="39610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Найважливішим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засобом</a:t>
            </a:r>
            <a:r>
              <a:rPr lang="ru-RU" dirty="0">
                <a:solidFill>
                  <a:srgbClr val="C00000"/>
                </a:solidFill>
              </a:rPr>
              <a:t> догляду за зубами є </a:t>
            </a:r>
            <a:r>
              <a:rPr lang="ru-RU" dirty="0" err="1">
                <a:solidFill>
                  <a:srgbClr val="C00000"/>
                </a:solidFill>
              </a:rPr>
              <a:t>зубні</a:t>
            </a:r>
            <a:r>
              <a:rPr lang="ru-RU" dirty="0">
                <a:solidFill>
                  <a:srgbClr val="C00000"/>
                </a:solidFill>
              </a:rPr>
              <a:t> пасти. </a:t>
            </a:r>
            <a:r>
              <a:rPr lang="ru-RU" dirty="0" err="1">
                <a:solidFill>
                  <a:srgbClr val="C00000"/>
                </a:solidFill>
              </a:rPr>
              <a:t>Основні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компоненти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зубної</a:t>
            </a:r>
            <a:r>
              <a:rPr lang="ru-RU" dirty="0">
                <a:solidFill>
                  <a:srgbClr val="C00000"/>
                </a:solidFill>
              </a:rPr>
              <a:t> пасти </a:t>
            </a:r>
            <a:r>
              <a:rPr lang="ru-RU" dirty="0" err="1">
                <a:solidFill>
                  <a:srgbClr val="C00000"/>
                </a:solidFill>
              </a:rPr>
              <a:t>наступні</a:t>
            </a:r>
            <a:r>
              <a:rPr lang="ru-RU" dirty="0">
                <a:solidFill>
                  <a:srgbClr val="C00000"/>
                </a:solidFill>
              </a:rPr>
              <a:t>: </a:t>
            </a:r>
            <a:r>
              <a:rPr lang="ru-RU" dirty="0" err="1">
                <a:solidFill>
                  <a:srgbClr val="C00000"/>
                </a:solidFill>
              </a:rPr>
              <a:t>абразивні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сполучні</a:t>
            </a:r>
            <a:r>
              <a:rPr lang="ru-RU" dirty="0">
                <a:solidFill>
                  <a:srgbClr val="C00000"/>
                </a:solidFill>
              </a:rPr>
              <a:t>, пенообразующие </a:t>
            </a:r>
            <a:r>
              <a:rPr lang="ru-RU" dirty="0" err="1">
                <a:solidFill>
                  <a:srgbClr val="C00000"/>
                </a:solidFill>
              </a:rPr>
              <a:t>речовини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загусники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Перші</a:t>
            </a:r>
            <a:r>
              <a:rPr lang="ru-RU" dirty="0">
                <a:solidFill>
                  <a:srgbClr val="C00000"/>
                </a:solidFill>
              </a:rPr>
              <a:t> з них </a:t>
            </a:r>
            <a:r>
              <a:rPr lang="ru-RU" dirty="0" err="1">
                <a:solidFill>
                  <a:srgbClr val="C00000"/>
                </a:solidFill>
              </a:rPr>
              <a:t>забезпечують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механічне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очищення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зубів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нальоту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полірування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Найчастіше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якості</a:t>
            </a:r>
            <a:r>
              <a:rPr lang="ru-RU" dirty="0">
                <a:solidFill>
                  <a:srgbClr val="C00000"/>
                </a:solidFill>
              </a:rPr>
              <a:t> абразиву </a:t>
            </a:r>
            <a:r>
              <a:rPr lang="ru-RU" dirty="0" err="1">
                <a:solidFill>
                  <a:srgbClr val="C00000"/>
                </a:solidFill>
              </a:rPr>
              <a:t>застосовують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хімічно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обкладена</a:t>
            </a:r>
            <a:r>
              <a:rPr lang="ru-RU" dirty="0">
                <a:solidFill>
                  <a:srgbClr val="C00000"/>
                </a:solidFill>
              </a:rPr>
              <a:t> карбонат </a:t>
            </a:r>
            <a:r>
              <a:rPr lang="ru-RU" dirty="0" err="1">
                <a:solidFill>
                  <a:srgbClr val="C00000"/>
                </a:solidFill>
              </a:rPr>
              <a:t>кальцію</a:t>
            </a:r>
            <a:r>
              <a:rPr lang="ru-RU" dirty="0">
                <a:solidFill>
                  <a:srgbClr val="C00000"/>
                </a:solidFill>
              </a:rPr>
              <a:t>, а </a:t>
            </a:r>
            <a:r>
              <a:rPr lang="ru-RU" dirty="0" err="1">
                <a:solidFill>
                  <a:srgbClr val="C00000"/>
                </a:solidFill>
              </a:rPr>
              <a:t>також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фосфати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кальцію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полімерний</a:t>
            </a:r>
            <a:r>
              <a:rPr lang="ru-RU" dirty="0">
                <a:solidFill>
                  <a:srgbClr val="C00000"/>
                </a:solidFill>
              </a:rPr>
              <a:t> метафосфатов </a:t>
            </a:r>
            <a:r>
              <a:rPr lang="ru-RU" dirty="0" err="1">
                <a:solidFill>
                  <a:srgbClr val="C00000"/>
                </a:solidFill>
              </a:rPr>
              <a:t>натрію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820" y="453849"/>
            <a:ext cx="2125374" cy="167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32" y="3522131"/>
            <a:ext cx="5516262" cy="264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4" y="338667"/>
            <a:ext cx="2519983" cy="1794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3361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90 (1)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TS103098890 (1)</Template>
  <TotalTime>0</TotalTime>
  <Words>1012</Words>
  <Application>Microsoft Office PowerPoint</Application>
  <PresentationFormat>Довільний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TS103098890 (1)</vt:lpstr>
      <vt:lpstr>Хімія у житті  суспільства</vt:lpstr>
      <vt:lpstr>Хімія і повсякденне життя</vt:lpstr>
      <vt:lpstr>Хімія і медицина</vt:lpstr>
      <vt:lpstr>Промисловість і хімія</vt:lpstr>
      <vt:lpstr>Хімія у сучасній енергетиці</vt:lpstr>
      <vt:lpstr>Миючі та чистячі засоби</vt:lpstr>
      <vt:lpstr>Засоби для боротьби з побутовими комахами</vt:lpstr>
      <vt:lpstr>Хімічні засоби гігієни та косметики</vt:lpstr>
      <vt:lpstr>Засоби догляду за зубами</vt:lpstr>
      <vt:lpstr>Дезодоранти</vt:lpstr>
      <vt:lpstr>Косметичні засоби</vt:lpstr>
      <vt:lpstr>Продукти харчування</vt:lpstr>
      <vt:lpstr>Нові матеріали</vt:lpstr>
      <vt:lpstr>Сучасна енергетика</vt:lpstr>
      <vt:lpstr>Будівництво будівельних матеріалів</vt:lpstr>
      <vt:lpstr>Негативний вплив хімії</vt:lpstr>
      <vt:lpstr>Висновок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2013-05-15T18:46:57Z</dcterms:created>
  <dcterms:modified xsi:type="dcterms:W3CDTF">2014-05-25T07:35:44Z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