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69" r:id="rId4"/>
    <p:sldId id="271" r:id="rId5"/>
    <p:sldId id="270" r:id="rId6"/>
    <p:sldId id="272" r:id="rId7"/>
    <p:sldId id="273" r:id="rId8"/>
    <p:sldId id="274" r:id="rId9"/>
    <p:sldId id="275" r:id="rId10"/>
    <p:sldId id="260" r:id="rId11"/>
    <p:sldId id="27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681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D52CE914-3F8C-42F0-9897-57E6F9EA2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7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3933825"/>
            <a:ext cx="5724525" cy="1223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372110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458152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416175"/>
            <a:ext cx="1909762" cy="403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2416175"/>
            <a:ext cx="5581650" cy="403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997200"/>
            <a:ext cx="3744912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997200"/>
            <a:ext cx="3746500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24161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uk-UA">
              <a:latin typeface="Arial" pitchFamily="34" charset="0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997200"/>
            <a:ext cx="7643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547664" y="620688"/>
            <a:ext cx="6048375" cy="110966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7200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Природний</a:t>
            </a:r>
            <a:r>
              <a:rPr lang="en-US" sz="7200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ru-RU" sz="7200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газ</a:t>
            </a:r>
          </a:p>
        </p:txBody>
      </p:sp>
      <p:pic>
        <p:nvPicPr>
          <p:cNvPr id="7" name="Содержимое 5" descr="1243274304_2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3742261" y="1827987"/>
            <a:ext cx="5401739" cy="5434905"/>
          </a:xfrm>
          <a:prstGeom prst="flowChartAlternateProcess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-468560" y="3955861"/>
            <a:ext cx="4978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itchFamily="18" charset="0"/>
              </a:rPr>
              <a:t>Виконав:</a:t>
            </a:r>
          </a:p>
          <a:p>
            <a:pPr algn="ctr">
              <a:defRPr/>
            </a:pPr>
            <a:endParaRPr lang="uk-UA" b="1" dirty="0" smtClean="0">
              <a:solidFill>
                <a:schemeClr val="bg2">
                  <a:lumMod val="60000"/>
                  <a:lumOff val="4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4636"/>
            <a:ext cx="9144000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16200000">
            <a:off x="-2531335" y="2775886"/>
            <a:ext cx="65966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Bookman Old Style" pitchFamily="18" charset="0"/>
              </a:rPr>
              <a:t>Застосування</a:t>
            </a:r>
            <a:endParaRPr lang="uk-UA" sz="66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39952" y="3068960"/>
            <a:ext cx="4572000" cy="31393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uk-UA" dirty="0" smtClean="0">
                <a:latin typeface="Book Antiqua" pitchFamily="18" charset="0"/>
              </a:rPr>
              <a:t>Природний газ широко застосовується в якості пального в приватних житлових і багатоквартирних будинках для опалення, підігріву води і приготування їжі; як паливо для машин, котелень, ТЕЦ і ін. Зараз він використовується в хімічній промисловості як вихідна сировина для отримання різних органічних речовин. У XIX столітті природний газ використовувався в перших світлофорах і для освітлення</a:t>
            </a:r>
            <a:endParaRPr lang="uk-UA" dirty="0"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80"/>
            <a:ext cx="9144000" cy="6892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521" y="3867767"/>
            <a:ext cx="6140955" cy="2990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8111516" cy="92333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r>
              <a:rPr lang="uk-UA" sz="5400" b="1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ookman Old Style" pitchFamily="18" charset="0"/>
              </a:rPr>
              <a:t>Екологічні проблеми</a:t>
            </a:r>
            <a:endParaRPr lang="uk-UA" sz="5400" b="1" i="1" dirty="0">
              <a:solidFill>
                <a:schemeClr val="tx2">
                  <a:lumMod val="40000"/>
                  <a:lumOff val="6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8628" y="1196752"/>
            <a:ext cx="5472608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В екологічному відношенні природний газ є самим чистим видом мінерального палива. При згоранні його утворюється значно меншу кількість шкідливих речовин в порівнянні з іншими видами палива. Однак через непідготовленість інфраструктури для збору попутного газу, підготовки, транспортування і переробки, а також уникнути витрат на його утилізацію, багато нафтові компанії просто спалюють його на факелах. Тим самим сильному піддається забрудненню довкілля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85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779838" y="1817688"/>
            <a:ext cx="5786437" cy="50403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81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" y="2038993"/>
            <a:ext cx="4813126" cy="4813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019056" y="141712"/>
            <a:ext cx="510588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Природний </a:t>
            </a:r>
          </a:p>
          <a:p>
            <a:pPr algn="ctr"/>
            <a:r>
              <a:rPr lang="uk-UA" sz="6000" b="1" i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itchFamily="18" charset="0"/>
              </a:rPr>
              <a:t>газ</a:t>
            </a:r>
            <a:endParaRPr lang="ru-RU" sz="6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66529" y="2368064"/>
            <a:ext cx="39604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одна з найважливіших горючих копалин, що займає ключові позиції в паливно-енергетичних балансів багатьох держав, важлива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сировина для хімічної промисловості. Майже на 90% складається з вуглеводнів, головним чином метану </a:t>
            </a:r>
            <a:r>
              <a:rPr lang="en-US" sz="2400" dirty="0" smtClean="0">
                <a:solidFill>
                  <a:schemeClr val="bg1"/>
                </a:solidFill>
              </a:rPr>
              <a:t>CH4</a:t>
            </a:r>
            <a:r>
              <a:rPr lang="uk-UA" sz="2400" dirty="0" smtClean="0">
                <a:solidFill>
                  <a:schemeClr val="bg1"/>
                </a:solidFill>
              </a:rPr>
              <a:t>.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83768" y="260648"/>
            <a:ext cx="61061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man Old Style" pitchFamily="18" charset="0"/>
              </a:rPr>
              <a:t>Попутний газ</a:t>
            </a:r>
            <a:endParaRPr lang="uk-UA" sz="60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08334" y="2564904"/>
            <a:ext cx="4032448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i="1" dirty="0" smtClean="0">
                <a:latin typeface="Book Antiqua" pitchFamily="18" charset="0"/>
              </a:rPr>
              <a:t>Попутні нафтові гази є побічними продуктами при видобутку нафти і знаходяться у неї в розчиненому і у вільному стані у вигляді бульбашок або газової шапки над поверхнею. Основними складовими природного нафтового газу є вуглеводні метанового ряду.</a:t>
            </a:r>
            <a:endParaRPr lang="uk-UA" sz="2000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0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8" y="0"/>
            <a:ext cx="912396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3786" y="404664"/>
            <a:ext cx="29819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i="1" dirty="0" smtClean="0">
                <a:ln>
                  <a:solidFill>
                    <a:schemeClr val="bg2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man Old Style" pitchFamily="18" charset="0"/>
              </a:rPr>
              <a:t>Природний</a:t>
            </a:r>
          </a:p>
          <a:p>
            <a:pPr algn="ctr"/>
            <a:r>
              <a:rPr lang="uk-UA" sz="3600" b="1" i="1" dirty="0" smtClean="0">
                <a:ln>
                  <a:solidFill>
                    <a:schemeClr val="bg2"/>
                  </a:solidFill>
                </a:ln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man Old Style" pitchFamily="18" charset="0"/>
              </a:rPr>
              <a:t> газ</a:t>
            </a:r>
            <a:endParaRPr lang="uk-UA" sz="3600" b="1" i="1" dirty="0">
              <a:ln>
                <a:solidFill>
                  <a:schemeClr val="bg2"/>
                </a:solidFill>
              </a:ln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5749" y="420889"/>
            <a:ext cx="29674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err="1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</a:gradFill>
                <a:latin typeface="Bookman Old Style" pitchFamily="18" charset="0"/>
              </a:rPr>
              <a:t>Попутний</a:t>
            </a:r>
            <a:r>
              <a:rPr lang="ru-RU" sz="36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</a:gradFill>
                <a:latin typeface="Bookman Old Style" pitchFamily="18" charset="0"/>
              </a:rPr>
              <a:t> </a:t>
            </a:r>
          </a:p>
          <a:p>
            <a:pPr algn="ctr"/>
            <a:r>
              <a:rPr lang="ru-RU" sz="3600" b="1" i="1" dirty="0" smtClean="0">
                <a:ln>
                  <a:solidFill>
                    <a:schemeClr val="bg2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100000" t="100000"/>
                  </a:path>
                </a:gradFill>
                <a:latin typeface="Bookman Old Style" pitchFamily="18" charset="0"/>
              </a:rPr>
              <a:t>газ</a:t>
            </a:r>
            <a:endParaRPr lang="ru-RU" sz="3600" b="1" i="1" dirty="0">
              <a:ln>
                <a:solidFill>
                  <a:schemeClr val="bg2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100000" t="100000"/>
                </a:path>
              </a:gradFill>
              <a:latin typeface="Bookman Old Style" pitchFamily="18" charset="0"/>
            </a:endParaRPr>
          </a:p>
        </p:txBody>
      </p:sp>
      <p:sp>
        <p:nvSpPr>
          <p:cNvPr id="5" name="Капля 4"/>
          <p:cNvSpPr/>
          <p:nvPr/>
        </p:nvSpPr>
        <p:spPr>
          <a:xfrm>
            <a:off x="983786" y="1772816"/>
            <a:ext cx="3273407" cy="2959910"/>
          </a:xfrm>
          <a:prstGeom prst="teardrop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</a:schemeClr>
              </a:gs>
              <a:gs pos="40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СН4- 80-98%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С2Н6 – 0,5-4%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С3Н8 – 0,2-1,5%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С4Н10 – 0,1-1%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С5Н12 -1%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N2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CO2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H2S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960075" y="1603358"/>
            <a:ext cx="32988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23488" y="237560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СН4-40%</a:t>
            </a:r>
          </a:p>
          <a:p>
            <a:pPr algn="ctr"/>
            <a:r>
              <a:rPr lang="ru-RU" dirty="0"/>
              <a:t>С2Н6 – 20%</a:t>
            </a:r>
          </a:p>
          <a:p>
            <a:pPr algn="ctr"/>
            <a:r>
              <a:rPr lang="ru-RU" dirty="0"/>
              <a:t>С3Н8 – 20%</a:t>
            </a:r>
          </a:p>
          <a:p>
            <a:pPr algn="ctr"/>
            <a:r>
              <a:rPr lang="ru-RU" dirty="0"/>
              <a:t>С4Н10 – 20%</a:t>
            </a:r>
          </a:p>
          <a:p>
            <a:pPr algn="ctr"/>
            <a:r>
              <a:rPr lang="ru-RU" dirty="0"/>
              <a:t>С5Н12 </a:t>
            </a:r>
          </a:p>
          <a:p>
            <a:pPr algn="ctr"/>
            <a:r>
              <a:rPr lang="ru-RU" dirty="0"/>
              <a:t>С6Н14</a:t>
            </a:r>
          </a:p>
        </p:txBody>
      </p:sp>
    </p:spTree>
    <p:extLst>
      <p:ext uri="{BB962C8B-B14F-4D97-AF65-F5344CB8AC3E}">
        <p14:creationId xmlns:p14="http://schemas.microsoft.com/office/powerpoint/2010/main" val="17882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322387" cy="71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61" y="339405"/>
            <a:ext cx="3202476" cy="452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23161" y="5100736"/>
            <a:ext cx="4497677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i="1" dirty="0" smtClean="0"/>
              <a:t>Відомий район видобутку газу в нашій країні - </a:t>
            </a:r>
            <a:r>
              <a:rPr lang="uk-UA" i="1" dirty="0" err="1" smtClean="0"/>
              <a:t>Західно-Сибірська</a:t>
            </a:r>
            <a:r>
              <a:rPr lang="uk-UA" i="1" dirty="0" smtClean="0"/>
              <a:t> платформа. У числі газових родовищ в цьому районі - Уренгойське, Ведмеже, Заполярне та ін.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107018124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5582" y="-3059237"/>
            <a:ext cx="1388613" cy="716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1720840"/>
            <a:ext cx="4572000" cy="34163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uk-UA" sz="2400" dirty="0" smtClean="0"/>
              <a:t>Дуже важливо і цінно, що природний газ можна транспортувати на значні відстані з відносно невеликими витратами - газопроводами. Перший у СРСР газопровід Саратов-Москва був введений в експлуатацію в 1946 р.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8684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7"/>
          <a:stretch/>
        </p:blipFill>
        <p:spPr>
          <a:xfrm>
            <a:off x="19147" y="0"/>
            <a:ext cx="9124853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42380" y="260648"/>
            <a:ext cx="67297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Переробка природного </a:t>
            </a:r>
          </a:p>
          <a:p>
            <a:pPr algn="ctr"/>
            <a:r>
              <a:rPr lang="uk-UA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газу</a:t>
            </a:r>
            <a:endParaRPr lang="uk-UA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84023" y="2132856"/>
            <a:ext cx="6246440" cy="1754326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З кожним роком все більше розширюється хімічна переробка природного газу, і з цінного енергетичного кошти газ стає не менш важливим хімічним сировиною. Він служить для отримання ацетилену, метилового спирту, сажі, хлорованих вуглеводнів і різних розчинників.</a:t>
            </a:r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377"/>
          <a:stretch/>
        </p:blipFill>
        <p:spPr bwMode="auto">
          <a:xfrm>
            <a:off x="827585" y="4391891"/>
            <a:ext cx="7632848" cy="2158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4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" y="-28988"/>
            <a:ext cx="9141443" cy="68869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553" y="332656"/>
            <a:ext cx="75953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i="1" dirty="0" smtClean="0">
                <a:ln>
                  <a:solidFill>
                    <a:schemeClr val="bg2"/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man Old Style" pitchFamily="18" charset="0"/>
              </a:rPr>
              <a:t>Переробка попутних </a:t>
            </a:r>
          </a:p>
          <a:p>
            <a:pPr algn="ctr"/>
            <a:r>
              <a:rPr lang="uk-UA" sz="4800" b="1" i="1" dirty="0" smtClean="0">
                <a:ln>
                  <a:solidFill>
                    <a:schemeClr val="bg2"/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man Old Style" pitchFamily="18" charset="0"/>
              </a:rPr>
              <a:t>нафтових газів</a:t>
            </a:r>
            <a:endParaRPr lang="uk-UA" sz="4800" b="1" i="1" dirty="0">
              <a:ln>
                <a:solidFill>
                  <a:schemeClr val="bg2"/>
                </a:solidFill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7277" y="2492896"/>
            <a:ext cx="4572000" cy="36933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dirty="0" smtClean="0"/>
              <a:t>Попутні гази переробляють на газопереробних заводах. З них отримують метан, етан, пропан, бутан "газовий бензин", що містить вуглеводні з С5 і вище. Етан і пропан піддають дегідрування і отримують етилен, пропилен. Суміш пропану і бутану застосовують як побутового палива. Продукт, що містить </a:t>
            </a:r>
            <a:r>
              <a:rPr lang="uk-UA" dirty="0" err="1" smtClean="0"/>
              <a:t>легколетучие</a:t>
            </a:r>
            <a:r>
              <a:rPr lang="uk-UA" dirty="0" smtClean="0"/>
              <a:t> вуглеводні ("газовий бензин"), додають до звичайного бензину для прискорення його займання при запуску двигунів внутрішнього згоряння.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045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94988" y="188640"/>
            <a:ext cx="49519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i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Bookman Old Style" pitchFamily="18" charset="0"/>
              </a:rPr>
              <a:t>Продукти</a:t>
            </a:r>
            <a:endParaRPr lang="uk-UA" sz="6600" b="1" i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Bookman Old Style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748">
            <a:off x="3165645" y="4234467"/>
            <a:ext cx="2810682" cy="210239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242">
            <a:off x="5801207" y="4193880"/>
            <a:ext cx="3135630" cy="2135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306">
            <a:off x="166310" y="1521255"/>
            <a:ext cx="2236051" cy="23131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202" y="1806702"/>
            <a:ext cx="2141350" cy="2141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21202" y="1556792"/>
            <a:ext cx="4572000" cy="230832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uk-UA" sz="2400" i="1" dirty="0" smtClean="0"/>
              <a:t>Лаки, фарби, розчинники, гума, пластик, антифризи, штучні волокна, ліки і ... все це продукти одержувані в процесі синтезу з вуглеводнів.</a:t>
            </a:r>
            <a:endParaRPr lang="uk-UA" sz="24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788">
            <a:off x="96778" y="4218039"/>
            <a:ext cx="3125578" cy="222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CC3300"/>
        </a:accent1>
        <a:accent2>
          <a:srgbClr val="FF9900"/>
        </a:accent2>
        <a:accent3>
          <a:srgbClr val="FFFFFF"/>
        </a:accent3>
        <a:accent4>
          <a:srgbClr val="404040"/>
        </a:accent4>
        <a:accent5>
          <a:srgbClr val="E2ADAA"/>
        </a:accent5>
        <a:accent6>
          <a:srgbClr val="E78A00"/>
        </a:accent6>
        <a:hlink>
          <a:srgbClr val="FFCC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666633"/>
        </a:dk2>
        <a:lt2>
          <a:srgbClr val="CCCC00"/>
        </a:lt2>
        <a:accent1>
          <a:srgbClr val="FF9933"/>
        </a:accent1>
        <a:accent2>
          <a:srgbClr val="6633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5C2D00"/>
        </a:accent6>
        <a:hlink>
          <a:srgbClr val="FFCC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666633"/>
        </a:dk2>
        <a:lt2>
          <a:srgbClr val="660033"/>
        </a:lt2>
        <a:accent1>
          <a:srgbClr val="990033"/>
        </a:accent1>
        <a:accent2>
          <a:srgbClr val="FF6699"/>
        </a:accent2>
        <a:accent3>
          <a:srgbClr val="FFFFFF"/>
        </a:accent3>
        <a:accent4>
          <a:srgbClr val="404040"/>
        </a:accent4>
        <a:accent5>
          <a:srgbClr val="CAAAAD"/>
        </a:accent5>
        <a:accent6>
          <a:srgbClr val="E75C8A"/>
        </a:accent6>
        <a:hlink>
          <a:srgbClr val="FF996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205</TotalTime>
  <Words>464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template</vt:lpstr>
      <vt:lpstr>Природний газ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Природный и попутный  газ</dc:title>
  <dc:creator>lisica</dc:creator>
  <cp:lastModifiedBy>julia</cp:lastModifiedBy>
  <cp:revision>23</cp:revision>
  <dcterms:created xsi:type="dcterms:W3CDTF">2011-11-23T17:44:53Z</dcterms:created>
  <dcterms:modified xsi:type="dcterms:W3CDTF">2014-06-03T11:05:48Z</dcterms:modified>
</cp:coreProperties>
</file>