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315200" cy="2595025"/>
          </a:xfrm>
        </p:spPr>
        <p:txBody>
          <a:bodyPr>
            <a:noAutofit/>
          </a:bodyPr>
          <a:lstStyle/>
          <a:p>
            <a:r>
              <a:rPr lang="ru-RU" sz="13800" dirty="0" err="1" smtClean="0"/>
              <a:t>Вуглець</a:t>
            </a:r>
            <a:endParaRPr lang="ru-RU" sz="1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013176"/>
            <a:ext cx="7315200" cy="1144632"/>
          </a:xfrm>
        </p:spPr>
        <p:txBody>
          <a:bodyPr>
            <a:noAutofit/>
          </a:bodyPr>
          <a:lstStyle/>
          <a:p>
            <a:pPr algn="r"/>
            <a:r>
              <a:rPr lang="uk-UA" sz="2400" dirty="0" err="1" smtClean="0"/>
              <a:t>Стеценко</a:t>
            </a:r>
            <a:r>
              <a:rPr lang="uk-UA" sz="2400" dirty="0" smtClean="0"/>
              <a:t> Данило</a:t>
            </a:r>
          </a:p>
          <a:p>
            <a:pPr algn="r"/>
            <a:r>
              <a:rPr lang="uk-UA" sz="2400" dirty="0" err="1" smtClean="0"/>
              <a:t>Котенко</a:t>
            </a:r>
            <a:r>
              <a:rPr lang="uk-UA" sz="2400" dirty="0" smtClean="0"/>
              <a:t> Роман</a:t>
            </a:r>
          </a:p>
          <a:p>
            <a:pPr algn="r"/>
            <a:r>
              <a:rPr lang="uk-UA" sz="2400" dirty="0" smtClean="0"/>
              <a:t>Богдан Олександр</a:t>
            </a:r>
          </a:p>
          <a:p>
            <a:pPr algn="r"/>
            <a:r>
              <a:rPr lang="uk-UA" sz="2400" dirty="0" smtClean="0"/>
              <a:t>Копич Вадим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091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Основи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vi-VN" sz="3200" dirty="0"/>
              <a:t>Карбо́н (С) або вугле́ць — хімічний елемент з атомним номером 6. Позначається С, належить до поширених елементів земної кори, складаючи близько 0,1% її маси. Сполуки вуглецю є основою всіх живих організмів.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0472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/>
              <a:t>Історія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dirty="0" err="1"/>
              <a:t>Вуглець</a:t>
            </a:r>
            <a:r>
              <a:rPr lang="ru-RU" sz="1600" dirty="0"/>
              <a:t> у </a:t>
            </a:r>
            <a:r>
              <a:rPr lang="ru-RU" sz="1600" dirty="0" err="1"/>
              <a:t>вигляді</a:t>
            </a:r>
            <a:r>
              <a:rPr lang="ru-RU" sz="1600" dirty="0"/>
              <a:t> </a:t>
            </a:r>
            <a:r>
              <a:rPr lang="ru-RU" sz="1600" dirty="0" err="1"/>
              <a:t>деревного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 </a:t>
            </a:r>
            <a:r>
              <a:rPr lang="ru-RU" sz="1600" dirty="0" err="1"/>
              <a:t>застосовувався</a:t>
            </a:r>
            <a:r>
              <a:rPr lang="ru-RU" sz="1600" dirty="0"/>
              <a:t> в </a:t>
            </a:r>
            <a:r>
              <a:rPr lang="ru-RU" sz="1600" dirty="0" err="1"/>
              <a:t>давнину</a:t>
            </a:r>
            <a:r>
              <a:rPr lang="ru-RU" sz="1600" dirty="0"/>
              <a:t> для </a:t>
            </a:r>
            <a:r>
              <a:rPr lang="ru-RU" sz="1600" dirty="0" err="1"/>
              <a:t>виплавки</a:t>
            </a:r>
            <a:r>
              <a:rPr lang="ru-RU" sz="1600" dirty="0"/>
              <a:t> </a:t>
            </a:r>
            <a:r>
              <a:rPr lang="ru-RU" sz="1600" dirty="0" err="1"/>
              <a:t>металів</a:t>
            </a:r>
            <a:r>
              <a:rPr lang="ru-RU" sz="1600" dirty="0"/>
              <a:t>. </a:t>
            </a:r>
            <a:r>
              <a:rPr lang="ru-RU" sz="1600" dirty="0" err="1"/>
              <a:t>Здавна</a:t>
            </a:r>
            <a:r>
              <a:rPr lang="ru-RU" sz="1600" dirty="0"/>
              <a:t> </a:t>
            </a:r>
            <a:r>
              <a:rPr lang="ru-RU" sz="1600" dirty="0" err="1" smtClean="0"/>
              <a:t>відомі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модифікації</a:t>
            </a:r>
            <a:r>
              <a:rPr lang="ru-RU" sz="1600" dirty="0" smtClean="0"/>
              <a:t> </a:t>
            </a:r>
            <a:r>
              <a:rPr lang="ru-RU" sz="1600" dirty="0" err="1"/>
              <a:t>вуглецю</a:t>
            </a:r>
            <a:r>
              <a:rPr lang="ru-RU" sz="1600" dirty="0"/>
              <a:t> — </a:t>
            </a:r>
            <a:r>
              <a:rPr lang="ru-RU" sz="1600" dirty="0" smtClean="0"/>
              <a:t>алмаз </a:t>
            </a:r>
            <a:r>
              <a:rPr lang="uk-UA" sz="1600" dirty="0" smtClean="0"/>
              <a:t>і </a:t>
            </a:r>
            <a:r>
              <a:rPr lang="ru-RU" sz="1600" dirty="0" err="1" smtClean="0"/>
              <a:t>графіт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На </a:t>
            </a:r>
            <a:r>
              <a:rPr lang="ru-RU" sz="1600" dirty="0" err="1"/>
              <a:t>рубежі</a:t>
            </a:r>
            <a:r>
              <a:rPr lang="ru-RU" sz="1600" dirty="0"/>
              <a:t> </a:t>
            </a:r>
            <a:r>
              <a:rPr lang="en-US" sz="1600" dirty="0"/>
              <a:t>XVII—XVIII </a:t>
            </a:r>
            <a:r>
              <a:rPr lang="ru-RU" sz="1600" dirty="0"/>
              <a:t>ст. </a:t>
            </a:r>
            <a:r>
              <a:rPr lang="ru-RU" sz="1600" dirty="0" err="1"/>
              <a:t>виникла</a:t>
            </a:r>
            <a:r>
              <a:rPr lang="ru-RU" sz="1600" dirty="0"/>
              <a:t>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флогістону</a:t>
            </a:r>
            <a:r>
              <a:rPr lang="ru-RU" sz="1600" dirty="0"/>
              <a:t>, </a:t>
            </a:r>
            <a:r>
              <a:rPr lang="ru-RU" sz="1600" dirty="0" err="1"/>
              <a:t>висунута</a:t>
            </a:r>
            <a:r>
              <a:rPr lang="ru-RU" sz="1600" dirty="0"/>
              <a:t> </a:t>
            </a:r>
            <a:r>
              <a:rPr lang="ru-RU" sz="1600" dirty="0" err="1"/>
              <a:t>Йоганном</a:t>
            </a:r>
            <a:r>
              <a:rPr lang="ru-RU" sz="1600" dirty="0"/>
              <a:t> Бехером і Георгом </a:t>
            </a:r>
            <a:r>
              <a:rPr lang="ru-RU" sz="1600" dirty="0" err="1"/>
              <a:t>Шталем</a:t>
            </a:r>
            <a:r>
              <a:rPr lang="ru-RU" sz="1600" dirty="0"/>
              <a:t>. </a:t>
            </a:r>
            <a:r>
              <a:rPr lang="ru-RU" sz="1600" dirty="0" err="1"/>
              <a:t>Ця</a:t>
            </a:r>
            <a:r>
              <a:rPr lang="ru-RU" sz="1600" dirty="0"/>
              <a:t>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визнавала</a:t>
            </a:r>
            <a:r>
              <a:rPr lang="ru-RU" sz="1600" dirty="0"/>
              <a:t> </a:t>
            </a:r>
            <a:r>
              <a:rPr lang="ru-RU" sz="1600" dirty="0" err="1"/>
              <a:t>наявність</a:t>
            </a:r>
            <a:r>
              <a:rPr lang="ru-RU" sz="1600" dirty="0"/>
              <a:t> в кожному </a:t>
            </a:r>
            <a:r>
              <a:rPr lang="ru-RU" sz="1600" dirty="0" err="1"/>
              <a:t>горючому</a:t>
            </a:r>
            <a:r>
              <a:rPr lang="ru-RU" sz="1600" dirty="0"/>
              <a:t> </a:t>
            </a:r>
            <a:r>
              <a:rPr lang="ru-RU" sz="1600" dirty="0" err="1"/>
              <a:t>тілі</a:t>
            </a:r>
            <a:r>
              <a:rPr lang="ru-RU" sz="1600" dirty="0"/>
              <a:t> </a:t>
            </a:r>
            <a:r>
              <a:rPr lang="ru-RU" sz="1600" dirty="0" err="1"/>
              <a:t>особливої</a:t>
            </a:r>
            <a:r>
              <a:rPr lang="ru-RU" sz="1600" dirty="0"/>
              <a:t> </a:t>
            </a:r>
            <a:r>
              <a:rPr lang="ru-RU" sz="1600" dirty="0" err="1"/>
              <a:t>елементарного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— </a:t>
            </a:r>
            <a:r>
              <a:rPr lang="ru-RU" sz="1600" dirty="0" err="1"/>
              <a:t>невагомого</a:t>
            </a:r>
            <a:r>
              <a:rPr lang="ru-RU" sz="1600" dirty="0"/>
              <a:t> </a:t>
            </a:r>
            <a:r>
              <a:rPr lang="ru-RU" sz="1600" dirty="0" err="1"/>
              <a:t>флюїду</a:t>
            </a:r>
            <a:r>
              <a:rPr lang="ru-RU" sz="1600" dirty="0"/>
              <a:t> — </a:t>
            </a:r>
            <a:r>
              <a:rPr lang="ru-RU" sz="1600" dirty="0" err="1"/>
              <a:t>флогістону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випаровується</a:t>
            </a:r>
            <a:r>
              <a:rPr lang="ru-RU" sz="1600" dirty="0"/>
              <a:t>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горіння</a:t>
            </a:r>
            <a:r>
              <a:rPr lang="ru-RU" sz="1600" dirty="0"/>
              <a:t>. Так як при </a:t>
            </a:r>
            <a:r>
              <a:rPr lang="ru-RU" sz="1600" dirty="0" err="1"/>
              <a:t>згорянні</a:t>
            </a:r>
            <a:r>
              <a:rPr lang="ru-RU" sz="1600" dirty="0"/>
              <a:t> </a:t>
            </a:r>
            <a:r>
              <a:rPr lang="ru-RU" sz="1600" dirty="0" err="1"/>
              <a:t>великої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 </a:t>
            </a:r>
            <a:r>
              <a:rPr lang="ru-RU" sz="1600" dirty="0" err="1"/>
              <a:t>залишається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трохи</a:t>
            </a:r>
            <a:r>
              <a:rPr lang="ru-RU" sz="1600" dirty="0"/>
              <a:t> </a:t>
            </a:r>
            <a:r>
              <a:rPr lang="ru-RU" sz="1600" dirty="0" err="1"/>
              <a:t>попелу</a:t>
            </a:r>
            <a:r>
              <a:rPr lang="ru-RU" sz="1600" dirty="0"/>
              <a:t>, </a:t>
            </a:r>
            <a:r>
              <a:rPr lang="ru-RU" sz="1600" dirty="0" err="1"/>
              <a:t>флогістики</a:t>
            </a:r>
            <a:r>
              <a:rPr lang="ru-RU" sz="1600" dirty="0"/>
              <a:t> </a:t>
            </a:r>
            <a:r>
              <a:rPr lang="ru-RU" sz="1600" dirty="0" err="1"/>
              <a:t>вважали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 —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майже</a:t>
            </a:r>
            <a:r>
              <a:rPr lang="ru-RU" sz="1600" dirty="0"/>
              <a:t> </a:t>
            </a:r>
            <a:r>
              <a:rPr lang="ru-RU" sz="1600" dirty="0" err="1"/>
              <a:t>чистий</a:t>
            </a:r>
            <a:r>
              <a:rPr lang="ru-RU" sz="1600" dirty="0"/>
              <a:t> </a:t>
            </a:r>
            <a:r>
              <a:rPr lang="ru-RU" sz="1600" dirty="0" err="1"/>
              <a:t>флогістон</a:t>
            </a:r>
            <a:r>
              <a:rPr lang="ru-RU" sz="1600" dirty="0"/>
              <a:t>. </a:t>
            </a:r>
            <a:r>
              <a:rPr lang="ru-RU" sz="1600" dirty="0" err="1"/>
              <a:t>Саме</a:t>
            </a:r>
            <a:r>
              <a:rPr lang="ru-RU" sz="1600" dirty="0"/>
              <a:t> </a:t>
            </a:r>
            <a:r>
              <a:rPr lang="ru-RU" sz="1600" dirty="0" err="1"/>
              <a:t>цим</a:t>
            </a:r>
            <a:r>
              <a:rPr lang="ru-RU" sz="1600" dirty="0"/>
              <a:t> </a:t>
            </a:r>
            <a:r>
              <a:rPr lang="ru-RU" sz="1600" dirty="0" err="1"/>
              <a:t>пояснювали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/>
              <a:t>, «</a:t>
            </a:r>
            <a:r>
              <a:rPr lang="ru-RU" sz="1600" dirty="0" err="1"/>
              <a:t>флогістувальну</a:t>
            </a:r>
            <a:r>
              <a:rPr lang="ru-RU" sz="1600" dirty="0"/>
              <a:t>» </a:t>
            </a:r>
            <a:r>
              <a:rPr lang="ru-RU" sz="1600" dirty="0" err="1"/>
              <a:t>дію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, —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здатність</a:t>
            </a:r>
            <a:r>
              <a:rPr lang="ru-RU" sz="1600" dirty="0"/>
              <a:t> </a:t>
            </a:r>
            <a:r>
              <a:rPr lang="ru-RU" sz="1600" dirty="0" err="1"/>
              <a:t>відновлювати</a:t>
            </a:r>
            <a:r>
              <a:rPr lang="ru-RU" sz="1600" dirty="0"/>
              <a:t> метали з «</a:t>
            </a:r>
            <a:r>
              <a:rPr lang="ru-RU" sz="1600" dirty="0" err="1"/>
              <a:t>вапен</a:t>
            </a:r>
            <a:r>
              <a:rPr lang="ru-RU" sz="1600" dirty="0"/>
              <a:t>» і руд. </a:t>
            </a:r>
            <a:r>
              <a:rPr lang="ru-RU" sz="1600" dirty="0" err="1"/>
              <a:t>Пізніші</a:t>
            </a:r>
            <a:r>
              <a:rPr lang="ru-RU" sz="1600" dirty="0"/>
              <a:t> </a:t>
            </a:r>
            <a:r>
              <a:rPr lang="ru-RU" sz="1600" dirty="0" err="1"/>
              <a:t>флогістики</a:t>
            </a:r>
            <a:r>
              <a:rPr lang="ru-RU" sz="1600" dirty="0"/>
              <a:t>, Реомюр, Бергман і </a:t>
            </a:r>
            <a:r>
              <a:rPr lang="ru-RU" sz="1600" dirty="0" err="1"/>
              <a:t>інші</a:t>
            </a:r>
            <a:r>
              <a:rPr lang="ru-RU" sz="1600" dirty="0"/>
              <a:t>, </a:t>
            </a:r>
            <a:r>
              <a:rPr lang="ru-RU" sz="1600" dirty="0" err="1"/>
              <a:t>вже</a:t>
            </a:r>
            <a:r>
              <a:rPr lang="ru-RU" sz="1600" dirty="0"/>
              <a:t> почали </a:t>
            </a:r>
            <a:r>
              <a:rPr lang="ru-RU" sz="1600" dirty="0" err="1"/>
              <a:t>розуміти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 є </a:t>
            </a:r>
            <a:r>
              <a:rPr lang="ru-RU" sz="1600" dirty="0" err="1"/>
              <a:t>елементарною</a:t>
            </a:r>
            <a:r>
              <a:rPr lang="ru-RU" sz="1600" dirty="0"/>
              <a:t> </a:t>
            </a:r>
            <a:r>
              <a:rPr lang="ru-RU" sz="1600" dirty="0" err="1"/>
              <a:t>речовиною</a:t>
            </a:r>
            <a:r>
              <a:rPr lang="ru-RU" sz="1600" dirty="0"/>
              <a:t>. </a:t>
            </a:r>
            <a:r>
              <a:rPr lang="ru-RU" sz="1600" dirty="0" err="1"/>
              <a:t>Проте</a:t>
            </a:r>
            <a:r>
              <a:rPr lang="ru-RU" sz="1600" dirty="0"/>
              <a:t> </a:t>
            </a:r>
            <a:r>
              <a:rPr lang="ru-RU" sz="1600" dirty="0" err="1"/>
              <a:t>вперше</a:t>
            </a:r>
            <a:r>
              <a:rPr lang="ru-RU" sz="1600" dirty="0"/>
              <a:t> таким «</a:t>
            </a:r>
            <a:r>
              <a:rPr lang="ru-RU" sz="1600" dirty="0" err="1"/>
              <a:t>чисте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»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визнане</a:t>
            </a:r>
            <a:r>
              <a:rPr lang="ru-RU" sz="1600" dirty="0"/>
              <a:t> Антуаном </a:t>
            </a:r>
            <a:r>
              <a:rPr lang="ru-RU" sz="1600" dirty="0" err="1"/>
              <a:t>Лавуазьє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досліджував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 </a:t>
            </a:r>
            <a:r>
              <a:rPr lang="ru-RU" sz="1600" dirty="0" err="1"/>
              <a:t>спалювання</a:t>
            </a:r>
            <a:r>
              <a:rPr lang="ru-RU" sz="1600" dirty="0"/>
              <a:t> в </a:t>
            </a:r>
            <a:r>
              <a:rPr lang="ru-RU" sz="1600" dirty="0" err="1"/>
              <a:t>повітрі</a:t>
            </a:r>
            <a:r>
              <a:rPr lang="ru-RU" sz="1600" dirty="0"/>
              <a:t> та в </a:t>
            </a:r>
            <a:r>
              <a:rPr lang="ru-RU" sz="1600" dirty="0" err="1"/>
              <a:t>кисні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 та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. У </a:t>
            </a:r>
            <a:r>
              <a:rPr lang="ru-RU" sz="1600" dirty="0" err="1"/>
              <a:t>книзі</a:t>
            </a:r>
            <a:r>
              <a:rPr lang="ru-RU" sz="1600" dirty="0"/>
              <a:t> </a:t>
            </a:r>
            <a:r>
              <a:rPr lang="ru-RU" sz="1600" dirty="0" err="1"/>
              <a:t>Гітона</a:t>
            </a:r>
            <a:r>
              <a:rPr lang="ru-RU" sz="1600" dirty="0"/>
              <a:t> де </a:t>
            </a:r>
            <a:r>
              <a:rPr lang="ru-RU" sz="1600" dirty="0" err="1"/>
              <a:t>Морво</a:t>
            </a:r>
            <a:r>
              <a:rPr lang="ru-RU" sz="1600" dirty="0"/>
              <a:t>, </a:t>
            </a:r>
            <a:r>
              <a:rPr lang="ru-RU" sz="1600" dirty="0" err="1"/>
              <a:t>Лавуазьє</a:t>
            </a:r>
            <a:r>
              <a:rPr lang="ru-RU" sz="1600" dirty="0"/>
              <a:t>, Бертолле та </a:t>
            </a:r>
            <a:r>
              <a:rPr lang="ru-RU" sz="1600" dirty="0" err="1"/>
              <a:t>Фуркруа</a:t>
            </a:r>
            <a:r>
              <a:rPr lang="ru-RU" sz="1600" dirty="0"/>
              <a:t> «Метод </a:t>
            </a:r>
            <a:r>
              <a:rPr lang="ru-RU" sz="1600" dirty="0" err="1"/>
              <a:t>хімічної</a:t>
            </a:r>
            <a:r>
              <a:rPr lang="ru-RU" sz="1600" dirty="0"/>
              <a:t> </a:t>
            </a:r>
            <a:r>
              <a:rPr lang="ru-RU" sz="1600" dirty="0" err="1"/>
              <a:t>номенклатури</a:t>
            </a:r>
            <a:r>
              <a:rPr lang="ru-RU" sz="1600" dirty="0"/>
              <a:t>» (1787) </a:t>
            </a:r>
            <a:r>
              <a:rPr lang="ru-RU" sz="1600" dirty="0" err="1"/>
              <a:t>з'явилася</a:t>
            </a:r>
            <a:r>
              <a:rPr lang="ru-RU" sz="1600" dirty="0"/>
              <a:t> </a:t>
            </a:r>
            <a:r>
              <a:rPr lang="ru-RU" sz="1600" dirty="0" err="1"/>
              <a:t>назва</a:t>
            </a:r>
            <a:r>
              <a:rPr lang="ru-RU" sz="1600" dirty="0"/>
              <a:t> «карбон» (</a:t>
            </a:r>
            <a:r>
              <a:rPr lang="en-US" sz="1600" dirty="0" err="1"/>
              <a:t>carbone</a:t>
            </a:r>
            <a:r>
              <a:rPr lang="en-US" sz="1600" dirty="0"/>
              <a:t>) </a:t>
            </a:r>
            <a:r>
              <a:rPr lang="ru-RU" sz="1600" dirty="0" err="1"/>
              <a:t>замість</a:t>
            </a:r>
            <a:r>
              <a:rPr lang="ru-RU" sz="1600" dirty="0"/>
              <a:t> </a:t>
            </a:r>
            <a:r>
              <a:rPr lang="ru-RU" sz="1600" dirty="0" err="1"/>
              <a:t>французького</a:t>
            </a:r>
            <a:r>
              <a:rPr lang="ru-RU" sz="1600" dirty="0"/>
              <a:t> «</a:t>
            </a:r>
            <a:r>
              <a:rPr lang="ru-RU" sz="1600" dirty="0" err="1"/>
              <a:t>чисте</a:t>
            </a:r>
            <a:r>
              <a:rPr lang="ru-RU" sz="1600" dirty="0"/>
              <a:t> </a:t>
            </a:r>
            <a:r>
              <a:rPr lang="ru-RU" sz="1600" dirty="0" err="1"/>
              <a:t>вугілля</a:t>
            </a:r>
            <a:r>
              <a:rPr lang="ru-RU" sz="1600" dirty="0"/>
              <a:t>» (</a:t>
            </a:r>
            <a:r>
              <a:rPr lang="en-US" sz="1600" dirty="0" err="1"/>
              <a:t>charbone</a:t>
            </a:r>
            <a:r>
              <a:rPr lang="en-US" sz="1600" dirty="0"/>
              <a:t> </a:t>
            </a:r>
            <a:r>
              <a:rPr lang="en-US" sz="1600" dirty="0" err="1"/>
              <a:t>pur</a:t>
            </a:r>
            <a:r>
              <a:rPr lang="en-US" sz="1600" dirty="0"/>
              <a:t>).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цією</a:t>
            </a:r>
            <a:r>
              <a:rPr lang="ru-RU" sz="1600" dirty="0"/>
              <a:t> ж </a:t>
            </a:r>
            <a:r>
              <a:rPr lang="ru-RU" sz="1600" dirty="0" err="1"/>
              <a:t>назвою</a:t>
            </a:r>
            <a:r>
              <a:rPr lang="ru-RU" sz="1600" dirty="0"/>
              <a:t> </a:t>
            </a:r>
            <a:r>
              <a:rPr lang="ru-RU" sz="1600" dirty="0" err="1"/>
              <a:t>вуглець</a:t>
            </a:r>
            <a:r>
              <a:rPr lang="ru-RU" sz="1600" dirty="0"/>
              <a:t> </a:t>
            </a:r>
            <a:r>
              <a:rPr lang="ru-RU" sz="1600" dirty="0" err="1"/>
              <a:t>фігурує</a:t>
            </a:r>
            <a:r>
              <a:rPr lang="ru-RU" sz="1600" dirty="0"/>
              <a:t> в «</a:t>
            </a:r>
            <a:r>
              <a:rPr lang="ru-RU" sz="1600" dirty="0" err="1"/>
              <a:t>Таблиці</a:t>
            </a:r>
            <a:r>
              <a:rPr lang="ru-RU" sz="1600" dirty="0"/>
              <a:t> </a:t>
            </a:r>
            <a:r>
              <a:rPr lang="ru-RU" sz="1600" dirty="0" err="1"/>
              <a:t>простих</a:t>
            </a:r>
            <a:r>
              <a:rPr lang="ru-RU" sz="1600" dirty="0"/>
              <a:t> </a:t>
            </a:r>
            <a:r>
              <a:rPr lang="ru-RU" sz="1600" dirty="0" err="1"/>
              <a:t>тіл</a:t>
            </a:r>
            <a:r>
              <a:rPr lang="ru-RU" sz="1600" dirty="0"/>
              <a:t>» і в «</a:t>
            </a:r>
            <a:r>
              <a:rPr lang="ru-RU" sz="1600" dirty="0" err="1"/>
              <a:t>Елементарний</a:t>
            </a:r>
            <a:r>
              <a:rPr lang="ru-RU" sz="1600" dirty="0"/>
              <a:t> </a:t>
            </a:r>
            <a:r>
              <a:rPr lang="ru-RU" sz="1600" dirty="0" err="1"/>
              <a:t>підручник</a:t>
            </a:r>
            <a:r>
              <a:rPr lang="ru-RU" sz="1600" dirty="0"/>
              <a:t> </a:t>
            </a:r>
            <a:r>
              <a:rPr lang="ru-RU" sz="1600" dirty="0" err="1"/>
              <a:t>хімії</a:t>
            </a:r>
            <a:r>
              <a:rPr lang="ru-RU" sz="1600" dirty="0"/>
              <a:t>» </a:t>
            </a:r>
            <a:r>
              <a:rPr lang="ru-RU" sz="1600" dirty="0" err="1"/>
              <a:t>Лавуазьє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343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/>
              <a:t>За </a:t>
            </a:r>
            <a:r>
              <a:rPr lang="ru-RU" sz="2400" dirty="0" err="1"/>
              <a:t>звичайних</a:t>
            </a:r>
            <a:r>
              <a:rPr lang="ru-RU" sz="2400" dirty="0"/>
              <a:t> умов </a:t>
            </a:r>
            <a:r>
              <a:rPr lang="ru-RU" sz="2400" dirty="0" err="1"/>
              <a:t>вуглець</a:t>
            </a:r>
            <a:r>
              <a:rPr lang="ru-RU" sz="2400" dirty="0"/>
              <a:t> </a:t>
            </a:r>
            <a:r>
              <a:rPr lang="ru-RU" sz="2400" dirty="0" err="1"/>
              <a:t>хімічно</a:t>
            </a:r>
            <a:r>
              <a:rPr lang="ru-RU" sz="2400" dirty="0"/>
              <a:t> </a:t>
            </a:r>
            <a:r>
              <a:rPr lang="ru-RU" sz="2400" dirty="0" err="1"/>
              <a:t>інертний</a:t>
            </a:r>
            <a:r>
              <a:rPr lang="ru-RU" sz="2400" dirty="0"/>
              <a:t>, при </a:t>
            </a:r>
            <a:r>
              <a:rPr lang="ru-RU" sz="2400" dirty="0" err="1"/>
              <a:t>високих</a:t>
            </a:r>
            <a:r>
              <a:rPr lang="ru-RU" sz="2400" dirty="0"/>
              <a:t> температурах </a:t>
            </a:r>
            <a:r>
              <a:rPr lang="ru-RU" sz="2400" dirty="0" err="1"/>
              <a:t>сполучається</a:t>
            </a:r>
            <a:r>
              <a:rPr lang="ru-RU" sz="2400" dirty="0"/>
              <a:t> з </a:t>
            </a:r>
            <a:r>
              <a:rPr lang="ru-RU" sz="2400" dirty="0" err="1"/>
              <a:t>багатьма</a:t>
            </a:r>
            <a:r>
              <a:rPr lang="ru-RU" sz="2400" dirty="0"/>
              <a:t> </a:t>
            </a:r>
            <a:r>
              <a:rPr lang="ru-RU" sz="2400" dirty="0" err="1"/>
              <a:t>елементами</a:t>
            </a:r>
            <a:r>
              <a:rPr lang="ru-RU" sz="2400" dirty="0"/>
              <a:t>, </a:t>
            </a:r>
            <a:r>
              <a:rPr lang="ru-RU" sz="2400" dirty="0" err="1"/>
              <a:t>виявляючи</a:t>
            </a:r>
            <a:r>
              <a:rPr lang="ru-RU" sz="2400" dirty="0"/>
              <a:t> </a:t>
            </a:r>
            <a:r>
              <a:rPr lang="ru-RU" sz="2400" dirty="0" err="1"/>
              <a:t>сильні</a:t>
            </a:r>
            <a:r>
              <a:rPr lang="ru-RU" sz="2400" dirty="0"/>
              <a:t> </a:t>
            </a:r>
            <a:r>
              <a:rPr lang="ru-RU" sz="2400" dirty="0" err="1"/>
              <a:t>відновні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. </a:t>
            </a:r>
            <a:r>
              <a:rPr lang="ru-RU" sz="2400" dirty="0" err="1"/>
              <a:t>Найважливіша</a:t>
            </a:r>
            <a:r>
              <a:rPr lang="ru-RU" sz="2400" dirty="0"/>
              <a:t> </a:t>
            </a:r>
            <a:r>
              <a:rPr lang="ru-RU" sz="2400" dirty="0" err="1"/>
              <a:t>властивість</a:t>
            </a:r>
            <a:r>
              <a:rPr lang="ru-RU" sz="2400" dirty="0"/>
              <a:t> </a:t>
            </a:r>
            <a:r>
              <a:rPr lang="ru-RU" sz="2400" dirty="0" err="1"/>
              <a:t>вуглецю</a:t>
            </a:r>
            <a:r>
              <a:rPr lang="ru-RU" sz="2400" dirty="0"/>
              <a:t> —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атомів</a:t>
            </a:r>
            <a:r>
              <a:rPr lang="ru-RU" sz="2400" dirty="0"/>
              <a:t> </a:t>
            </a:r>
            <a:r>
              <a:rPr lang="ru-RU" sz="2400" dirty="0" err="1"/>
              <a:t>утворювати</a:t>
            </a:r>
            <a:r>
              <a:rPr lang="ru-RU" sz="2400" dirty="0"/>
              <a:t> </a:t>
            </a:r>
            <a:r>
              <a:rPr lang="ru-RU" sz="2400" dirty="0" err="1"/>
              <a:t>міцні</a:t>
            </a:r>
            <a:r>
              <a:rPr lang="ru-RU" sz="2400" dirty="0"/>
              <a:t> </a:t>
            </a:r>
            <a:r>
              <a:rPr lang="ru-RU" sz="2400" dirty="0" err="1"/>
              <a:t>хімічні</a:t>
            </a:r>
            <a:r>
              <a:rPr lang="ru-RU" sz="2400" dirty="0"/>
              <a:t> </a:t>
            </a:r>
            <a:r>
              <a:rPr lang="ru-RU" sz="2400" dirty="0" err="1"/>
              <a:t>зв'язки</a:t>
            </a:r>
            <a:r>
              <a:rPr lang="ru-RU" sz="2400" dirty="0"/>
              <a:t> як </a:t>
            </a:r>
            <a:r>
              <a:rPr lang="ru-RU" sz="2400" dirty="0" err="1"/>
              <a:t>між</a:t>
            </a:r>
            <a:r>
              <a:rPr lang="ru-RU" sz="2400" dirty="0"/>
              <a:t> собою, так і з </a:t>
            </a:r>
            <a:r>
              <a:rPr lang="ru-RU" sz="2400" dirty="0" err="1"/>
              <a:t>іншими</a:t>
            </a:r>
            <a:r>
              <a:rPr lang="ru-RU" sz="2400" dirty="0"/>
              <a:t> </a:t>
            </a:r>
            <a:r>
              <a:rPr lang="ru-RU" sz="2400" dirty="0" err="1"/>
              <a:t>елементами</a:t>
            </a:r>
            <a:r>
              <a:rPr lang="ru-RU" sz="2400" dirty="0"/>
              <a:t>.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вуглецю</a:t>
            </a:r>
            <a:r>
              <a:rPr lang="ru-RU" sz="2400" dirty="0"/>
              <a:t> </a:t>
            </a:r>
            <a:r>
              <a:rPr lang="ru-RU" sz="2400" dirty="0" err="1"/>
              <a:t>утворювати</a:t>
            </a:r>
            <a:r>
              <a:rPr lang="ru-RU" sz="2400" dirty="0"/>
              <a:t> 4 </a:t>
            </a:r>
            <a:r>
              <a:rPr lang="ru-RU" sz="2400" dirty="0" err="1"/>
              <a:t>рівнозначні</a:t>
            </a:r>
            <a:r>
              <a:rPr lang="ru-RU" sz="2400" dirty="0"/>
              <a:t> </a:t>
            </a:r>
            <a:r>
              <a:rPr lang="ru-RU" sz="2400" dirty="0" err="1"/>
              <a:t>валентні</a:t>
            </a:r>
            <a:r>
              <a:rPr lang="ru-RU" sz="2400" dirty="0"/>
              <a:t> </a:t>
            </a:r>
            <a:r>
              <a:rPr lang="ru-RU" sz="2400" dirty="0" err="1"/>
              <a:t>зв'язки</a:t>
            </a:r>
            <a:r>
              <a:rPr lang="ru-RU" sz="2400" dirty="0"/>
              <a:t> з </a:t>
            </a:r>
            <a:r>
              <a:rPr lang="ru-RU" sz="2400" dirty="0" err="1"/>
              <a:t>іншими</a:t>
            </a:r>
            <a:r>
              <a:rPr lang="ru-RU" sz="2400" dirty="0"/>
              <a:t> атомами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будувати</a:t>
            </a:r>
            <a:r>
              <a:rPr lang="ru-RU" sz="2400" dirty="0"/>
              <a:t> </a:t>
            </a:r>
            <a:r>
              <a:rPr lang="ru-RU" sz="2400" dirty="0" err="1"/>
              <a:t>вуглецеві</a:t>
            </a:r>
            <a:r>
              <a:rPr lang="ru-RU" sz="2400" dirty="0"/>
              <a:t> </a:t>
            </a:r>
            <a:r>
              <a:rPr lang="ru-RU" sz="2400" dirty="0" err="1"/>
              <a:t>скелети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типів</a:t>
            </a:r>
            <a:r>
              <a:rPr lang="ru-RU" sz="2400" dirty="0"/>
              <a:t> (</a:t>
            </a:r>
            <a:r>
              <a:rPr lang="ru-RU" sz="2400" dirty="0" err="1"/>
              <a:t>лінійні</a:t>
            </a:r>
            <a:r>
              <a:rPr lang="ru-RU" sz="2400" dirty="0"/>
              <a:t>, </a:t>
            </a:r>
            <a:r>
              <a:rPr lang="ru-RU" sz="2400" dirty="0" err="1"/>
              <a:t>розгалужені</a:t>
            </a:r>
            <a:r>
              <a:rPr lang="ru-RU" sz="2400" dirty="0"/>
              <a:t>, </a:t>
            </a:r>
            <a:r>
              <a:rPr lang="ru-RU" sz="2400" dirty="0" err="1"/>
              <a:t>циклічні</a:t>
            </a:r>
            <a:r>
              <a:rPr lang="ru-RU" sz="2400" dirty="0"/>
              <a:t>);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цими</a:t>
            </a:r>
            <a:r>
              <a:rPr lang="ru-RU" sz="2400" dirty="0"/>
              <a:t> </a:t>
            </a:r>
            <a:r>
              <a:rPr lang="ru-RU" sz="2400" dirty="0" err="1"/>
              <a:t>властивостями</a:t>
            </a:r>
            <a:r>
              <a:rPr lang="ru-RU" sz="2400" dirty="0"/>
              <a:t> і </a:t>
            </a:r>
            <a:r>
              <a:rPr lang="ru-RU" sz="2400" dirty="0" err="1"/>
              <a:t>пояснюється</a:t>
            </a:r>
            <a:r>
              <a:rPr lang="ru-RU" sz="2400" dirty="0"/>
              <a:t> </a:t>
            </a:r>
            <a:r>
              <a:rPr lang="ru-RU" sz="2400" dirty="0" err="1"/>
              <a:t>виняткова</a:t>
            </a:r>
            <a:r>
              <a:rPr lang="ru-RU" sz="2400" dirty="0"/>
              <a:t> роль </a:t>
            </a:r>
            <a:r>
              <a:rPr lang="ru-RU" sz="2400" dirty="0" err="1"/>
              <a:t>вуглецю</a:t>
            </a:r>
            <a:r>
              <a:rPr lang="ru-RU" sz="2400" dirty="0"/>
              <a:t> в </a:t>
            </a:r>
            <a:r>
              <a:rPr lang="ru-RU" sz="2400" dirty="0" err="1"/>
              <a:t>будові</a:t>
            </a:r>
            <a:r>
              <a:rPr lang="ru-RU" sz="2400" dirty="0"/>
              <a:t> </a:t>
            </a:r>
            <a:r>
              <a:rPr lang="ru-RU" sz="2400" dirty="0" err="1"/>
              <a:t>органічних</a:t>
            </a:r>
            <a:r>
              <a:rPr lang="ru-RU" sz="2400" dirty="0"/>
              <a:t> </a:t>
            </a:r>
            <a:r>
              <a:rPr lang="ru-RU" sz="2400" dirty="0" err="1"/>
              <a:t>сполук</a:t>
            </a:r>
            <a:r>
              <a:rPr lang="ru-RU" sz="2400" dirty="0"/>
              <a:t> і, </a:t>
            </a:r>
            <a:r>
              <a:rPr lang="ru-RU" sz="2400" dirty="0" err="1"/>
              <a:t>зокрема</a:t>
            </a:r>
            <a:r>
              <a:rPr lang="ru-RU" sz="2400" dirty="0"/>
              <a:t>,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живих</a:t>
            </a:r>
            <a:r>
              <a:rPr lang="ru-RU" sz="2400" dirty="0"/>
              <a:t> </a:t>
            </a:r>
            <a:r>
              <a:rPr lang="ru-RU" sz="2400" dirty="0" err="1"/>
              <a:t>організмів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904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/>
              <a:t>Розповсюдження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1268760"/>
                <a:ext cx="7315200" cy="3539527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buNone/>
                </a:pPr>
                <a:r>
                  <a:rPr lang="ru-RU" dirty="0" smtClean="0"/>
                  <a:t>Вуглець</a:t>
                </a:r>
                <a:r>
                  <a:rPr lang="ru-RU" dirty="0"/>
                  <a:t> у </a:t>
                </a:r>
                <a:r>
                  <a:rPr lang="ru-RU" dirty="0" err="1"/>
                  <a:t>природі</a:t>
                </a:r>
                <a:r>
                  <a:rPr lang="ru-RU" dirty="0"/>
                  <a:t> </a:t>
                </a:r>
                <a:r>
                  <a:rPr lang="ru-RU" dirty="0" err="1"/>
                  <a:t>зустрічається</a:t>
                </a:r>
                <a:r>
                  <a:rPr lang="ru-RU" dirty="0"/>
                  <a:t> як у </a:t>
                </a:r>
                <a:r>
                  <a:rPr lang="ru-RU" dirty="0" err="1"/>
                  <a:t>вільному</a:t>
                </a:r>
                <a:r>
                  <a:rPr lang="ru-RU" dirty="0"/>
                  <a:t> </a:t>
                </a:r>
                <a:r>
                  <a:rPr lang="ru-RU" dirty="0" err="1"/>
                  <a:t>стані</a:t>
                </a:r>
                <a:r>
                  <a:rPr lang="ru-RU" dirty="0"/>
                  <a:t> (алмаз, </a:t>
                </a:r>
                <a:r>
                  <a:rPr lang="ru-RU" dirty="0" err="1"/>
                  <a:t>графіт</a:t>
                </a:r>
                <a:r>
                  <a:rPr lang="ru-RU" dirty="0"/>
                  <a:t>, </a:t>
                </a:r>
                <a:r>
                  <a:rPr lang="ru-RU" dirty="0" err="1"/>
                  <a:t>карбін</a:t>
                </a:r>
                <a:r>
                  <a:rPr lang="ru-RU" dirty="0"/>
                  <a:t> і </a:t>
                </a:r>
                <a:r>
                  <a:rPr lang="ru-RU" dirty="0" err="1"/>
                  <a:t>лонсдейліт</a:t>
                </a:r>
                <a:r>
                  <a:rPr lang="ru-RU" dirty="0"/>
                  <a:t>, </a:t>
                </a:r>
                <a:r>
                  <a:rPr lang="ru-RU" dirty="0" err="1"/>
                  <a:t>фулерен</a:t>
                </a:r>
                <a:r>
                  <a:rPr lang="ru-RU" dirty="0"/>
                  <a:t>, </a:t>
                </a:r>
                <a:r>
                  <a:rPr lang="ru-RU" dirty="0" err="1"/>
                  <a:t>вуглецеві</a:t>
                </a:r>
                <a:r>
                  <a:rPr lang="ru-RU" dirty="0"/>
                  <a:t> </a:t>
                </a:r>
                <a:r>
                  <a:rPr lang="ru-RU" dirty="0" err="1"/>
                  <a:t>нанотрубки</a:t>
                </a:r>
                <a:r>
                  <a:rPr lang="ru-RU" dirty="0"/>
                  <a:t>), так і у </a:t>
                </a:r>
                <a:r>
                  <a:rPr lang="ru-RU" dirty="0" err="1"/>
                  <a:t>вигляді</a:t>
                </a:r>
                <a:r>
                  <a:rPr lang="ru-RU" dirty="0"/>
                  <a:t> </a:t>
                </a:r>
                <a:r>
                  <a:rPr lang="ru-RU" dirty="0" err="1"/>
                  <a:t>різноманітних</a:t>
                </a:r>
                <a:r>
                  <a:rPr lang="ru-RU" dirty="0"/>
                  <a:t> </a:t>
                </a:r>
                <a:r>
                  <a:rPr lang="ru-RU" dirty="0" err="1"/>
                  <a:t>сполук</a:t>
                </a:r>
                <a:r>
                  <a:rPr lang="ru-RU" dirty="0"/>
                  <a:t>. </a:t>
                </a:r>
                <a:r>
                  <a:rPr lang="ru-RU" dirty="0" err="1"/>
                  <a:t>Середній</a:t>
                </a:r>
                <a:r>
                  <a:rPr lang="ru-RU" dirty="0"/>
                  <a:t> </a:t>
                </a:r>
                <a:r>
                  <a:rPr lang="ru-RU" dirty="0" err="1"/>
                  <a:t>вміст</a:t>
                </a:r>
                <a:r>
                  <a:rPr lang="ru-RU" dirty="0"/>
                  <a:t> </a:t>
                </a:r>
                <a:r>
                  <a:rPr lang="ru-RU" dirty="0" err="1"/>
                  <a:t>вуглецю</a:t>
                </a:r>
                <a:r>
                  <a:rPr lang="ru-RU" dirty="0"/>
                  <a:t> у </a:t>
                </a:r>
                <a:r>
                  <a:rPr lang="ru-RU" dirty="0" err="1"/>
                  <a:t>земній</a:t>
                </a:r>
                <a:r>
                  <a:rPr lang="ru-RU" dirty="0"/>
                  <a:t> </a:t>
                </a:r>
                <a:r>
                  <a:rPr lang="ru-RU" dirty="0" err="1"/>
                  <a:t>корі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2.3 ×</m:t>
                    </m:r>
                    <m:sSup>
                      <m:sSupPr>
                        <m:ctrlPr>
                          <a:rPr lang="uk-UA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k-UA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uk-UA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dirty="0" smtClean="0"/>
                  <a:t>% </a:t>
                </a:r>
                <a:r>
                  <a:rPr lang="ru-RU" dirty="0"/>
                  <a:t>(</a:t>
                </a:r>
                <a:r>
                  <a:rPr lang="ru-RU" dirty="0" err="1"/>
                  <a:t>мас</a:t>
                </a:r>
                <a:r>
                  <a:rPr lang="ru-RU" dirty="0"/>
                  <a:t>); </a:t>
                </a:r>
                <a:r>
                  <a:rPr lang="ru-RU" dirty="0" err="1"/>
                  <a:t>основна</a:t>
                </a:r>
                <a:r>
                  <a:rPr lang="ru-RU" dirty="0"/>
                  <a:t> </a:t>
                </a:r>
                <a:r>
                  <a:rPr lang="ru-RU" dirty="0" err="1"/>
                  <a:t>маса</a:t>
                </a:r>
                <a:r>
                  <a:rPr lang="ru-RU" dirty="0"/>
                  <a:t> </a:t>
                </a:r>
                <a:r>
                  <a:rPr lang="ru-RU" dirty="0" err="1"/>
                  <a:t>вуглецю</a:t>
                </a:r>
                <a:r>
                  <a:rPr lang="ru-RU" dirty="0"/>
                  <a:t> </a:t>
                </a:r>
                <a:r>
                  <a:rPr lang="ru-RU" dirty="0" err="1"/>
                  <a:t>концентрується</a:t>
                </a:r>
                <a:r>
                  <a:rPr lang="ru-RU" dirty="0"/>
                  <a:t> в </a:t>
                </a:r>
                <a:r>
                  <a:rPr lang="ru-RU" dirty="0" err="1"/>
                  <a:t>осадових</a:t>
                </a:r>
                <a:r>
                  <a:rPr lang="ru-RU" dirty="0"/>
                  <a:t> </a:t>
                </a:r>
                <a:r>
                  <a:rPr lang="ru-RU" dirty="0" err="1"/>
                  <a:t>гірських</a:t>
                </a:r>
                <a:r>
                  <a:rPr lang="ru-RU" dirty="0"/>
                  <a:t> породах. </a:t>
                </a:r>
                <a:r>
                  <a:rPr lang="ru-RU" dirty="0" err="1"/>
                  <a:t>Вуглець</a:t>
                </a:r>
                <a:r>
                  <a:rPr lang="ru-RU" dirty="0"/>
                  <a:t> </a:t>
                </a:r>
                <a:r>
                  <a:rPr lang="ru-RU" dirty="0" err="1"/>
                  <a:t>накопичується</a:t>
                </a:r>
                <a:r>
                  <a:rPr lang="ru-RU" dirty="0"/>
                  <a:t> у </a:t>
                </a:r>
                <a:r>
                  <a:rPr lang="ru-RU" dirty="0" err="1"/>
                  <a:t>верхній</a:t>
                </a:r>
                <a:r>
                  <a:rPr lang="ru-RU" dirty="0"/>
                  <a:t> </a:t>
                </a:r>
                <a:r>
                  <a:rPr lang="ru-RU" dirty="0" err="1"/>
                  <a:t>частині</a:t>
                </a:r>
                <a:r>
                  <a:rPr lang="ru-RU" dirty="0"/>
                  <a:t> </a:t>
                </a:r>
                <a:r>
                  <a:rPr lang="ru-RU" dirty="0" err="1"/>
                  <a:t>земної</a:t>
                </a:r>
                <a:r>
                  <a:rPr lang="ru-RU" dirty="0"/>
                  <a:t> кори, де </a:t>
                </a:r>
                <a:r>
                  <a:rPr lang="ru-RU" dirty="0" err="1"/>
                  <a:t>його</a:t>
                </a:r>
                <a:r>
                  <a:rPr lang="ru-RU" dirty="0"/>
                  <a:t> </a:t>
                </a:r>
                <a:r>
                  <a:rPr lang="ru-RU" dirty="0" err="1"/>
                  <a:t>присутність</a:t>
                </a:r>
                <a:r>
                  <a:rPr lang="ru-RU" dirty="0"/>
                  <a:t> </a:t>
                </a:r>
                <a:r>
                  <a:rPr lang="ru-RU" dirty="0" err="1"/>
                  <a:t>пов'язана</a:t>
                </a:r>
                <a:r>
                  <a:rPr lang="ru-RU" dirty="0"/>
                  <a:t> в основному з живою </a:t>
                </a:r>
                <a:r>
                  <a:rPr lang="ru-RU" dirty="0" err="1"/>
                  <a:t>речовиною</a:t>
                </a:r>
                <a:r>
                  <a:rPr lang="ru-RU" dirty="0"/>
                  <a:t>, </a:t>
                </a:r>
                <a:r>
                  <a:rPr lang="ru-RU" dirty="0" err="1"/>
                  <a:t>кам'яним</a:t>
                </a:r>
                <a:r>
                  <a:rPr lang="ru-RU" dirty="0"/>
                  <a:t> </a:t>
                </a:r>
                <a:r>
                  <a:rPr lang="ru-RU" dirty="0" err="1"/>
                  <a:t>вугіллям</a:t>
                </a:r>
                <a:r>
                  <a:rPr lang="ru-RU" dirty="0"/>
                  <a:t>, </a:t>
                </a:r>
                <a:r>
                  <a:rPr lang="ru-RU" dirty="0" err="1"/>
                  <a:t>нафтою</a:t>
                </a:r>
                <a:r>
                  <a:rPr lang="ru-RU" dirty="0"/>
                  <a:t>, антрацитом, а </a:t>
                </a:r>
                <a:r>
                  <a:rPr lang="ru-RU" dirty="0" err="1"/>
                  <a:t>також</a:t>
                </a:r>
                <a:r>
                  <a:rPr lang="ru-RU" dirty="0"/>
                  <a:t> з </a:t>
                </a:r>
                <a:r>
                  <a:rPr lang="ru-RU" dirty="0" err="1"/>
                  <a:t>доломітами</a:t>
                </a:r>
                <a:r>
                  <a:rPr lang="ru-RU" dirty="0"/>
                  <a:t> і </a:t>
                </a:r>
                <a:r>
                  <a:rPr lang="ru-RU" dirty="0" err="1"/>
                  <a:t>вапняками</a:t>
                </a:r>
                <a:r>
                  <a:rPr lang="ru-RU" dirty="0"/>
                  <a:t>. </a:t>
                </a:r>
                <a:r>
                  <a:rPr lang="ru-RU" dirty="0" err="1"/>
                  <a:t>Відомо</a:t>
                </a:r>
                <a:r>
                  <a:rPr lang="ru-RU" dirty="0"/>
                  <a:t> </a:t>
                </a:r>
                <a:r>
                  <a:rPr lang="ru-RU" dirty="0" err="1"/>
                  <a:t>понад</a:t>
                </a:r>
                <a:r>
                  <a:rPr lang="ru-RU" dirty="0"/>
                  <a:t> 100 </a:t>
                </a:r>
                <a:r>
                  <a:rPr lang="ru-RU" dirty="0" err="1"/>
                  <a:t>мінералів</a:t>
                </a:r>
                <a:r>
                  <a:rPr lang="ru-RU" dirty="0"/>
                  <a:t> </a:t>
                </a:r>
                <a:r>
                  <a:rPr lang="ru-RU" dirty="0" err="1"/>
                  <a:t>вуглецю</a:t>
                </a:r>
                <a:r>
                  <a:rPr lang="ru-RU" dirty="0"/>
                  <a:t>, </a:t>
                </a:r>
                <a:r>
                  <a:rPr lang="ru-RU" dirty="0" err="1"/>
                  <a:t>серед</a:t>
                </a:r>
                <a:r>
                  <a:rPr lang="ru-RU" dirty="0"/>
                  <a:t> </a:t>
                </a:r>
                <a:r>
                  <a:rPr lang="ru-RU" dirty="0" err="1"/>
                  <a:t>яких</a:t>
                </a:r>
                <a:r>
                  <a:rPr lang="ru-RU" dirty="0"/>
                  <a:t> </a:t>
                </a:r>
                <a:r>
                  <a:rPr lang="ru-RU" dirty="0" err="1"/>
                  <a:t>найпоширеніші</a:t>
                </a:r>
                <a:r>
                  <a:rPr lang="ru-RU" dirty="0"/>
                  <a:t> </a:t>
                </a:r>
                <a:r>
                  <a:rPr lang="ru-RU" dirty="0" err="1"/>
                  <a:t>карбонати</a:t>
                </a:r>
                <a:r>
                  <a:rPr lang="ru-RU" dirty="0"/>
                  <a:t> </a:t>
                </a:r>
                <a:r>
                  <a:rPr lang="ru-RU" dirty="0" err="1"/>
                  <a:t>кальцію</a:t>
                </a:r>
                <a:r>
                  <a:rPr lang="ru-RU" dirty="0"/>
                  <a:t>, </a:t>
                </a:r>
                <a:r>
                  <a:rPr lang="ru-RU" dirty="0" err="1"/>
                  <a:t>магнію</a:t>
                </a:r>
                <a:r>
                  <a:rPr lang="ru-RU" dirty="0"/>
                  <a:t> і </a:t>
                </a:r>
                <a:r>
                  <a:rPr lang="ru-RU" dirty="0" err="1"/>
                  <a:t>заліза</a:t>
                </a:r>
                <a:r>
                  <a:rPr lang="ru-RU" dirty="0"/>
                  <a:t>. </a:t>
                </a:r>
                <a:r>
                  <a:rPr lang="ru-RU" dirty="0" err="1"/>
                  <a:t>Він</a:t>
                </a:r>
                <a:r>
                  <a:rPr lang="ru-RU" dirty="0"/>
                  <a:t> входить до складу </a:t>
                </a:r>
                <a:r>
                  <a:rPr lang="ru-RU" dirty="0" err="1"/>
                  <a:t>кам'яного</a:t>
                </a:r>
                <a:r>
                  <a:rPr lang="ru-RU" dirty="0"/>
                  <a:t> </a:t>
                </a:r>
                <a:r>
                  <a:rPr lang="ru-RU" dirty="0" err="1"/>
                  <a:t>вугілля</a:t>
                </a:r>
                <a:r>
                  <a:rPr lang="ru-RU" dirty="0"/>
                  <a:t>, </a:t>
                </a:r>
                <a:r>
                  <a:rPr lang="ru-RU" dirty="0" err="1"/>
                  <a:t>нафти</a:t>
                </a:r>
                <a:r>
                  <a:rPr lang="ru-RU" dirty="0"/>
                  <a:t> і природного газу, а </a:t>
                </a:r>
                <a:r>
                  <a:rPr lang="ru-RU" dirty="0" err="1"/>
                  <a:t>також</a:t>
                </a:r>
                <a:r>
                  <a:rPr lang="ru-RU" dirty="0"/>
                  <a:t> </a:t>
                </a:r>
                <a:r>
                  <a:rPr lang="ru-RU" dirty="0" err="1"/>
                  <a:t>різних</a:t>
                </a:r>
                <a:r>
                  <a:rPr lang="ru-RU" dirty="0"/>
                  <a:t> </a:t>
                </a:r>
                <a:r>
                  <a:rPr lang="ru-RU" dirty="0" err="1"/>
                  <a:t>мінералів</a:t>
                </a:r>
                <a:r>
                  <a:rPr lang="ru-RU" dirty="0"/>
                  <a:t>: </a:t>
                </a:r>
                <a:r>
                  <a:rPr lang="ru-RU" dirty="0" err="1"/>
                  <a:t>мармуру</a:t>
                </a:r>
                <a:r>
                  <a:rPr lang="ru-RU" dirty="0"/>
                  <a:t>, </a:t>
                </a:r>
                <a:r>
                  <a:rPr lang="ru-RU" dirty="0" err="1"/>
                  <a:t>крейди</a:t>
                </a:r>
                <a:r>
                  <a:rPr lang="ru-RU" dirty="0"/>
                  <a:t> і </a:t>
                </a:r>
                <a:r>
                  <a:rPr lang="ru-RU" dirty="0" err="1" smtClean="0"/>
                  <a:t>вапняку</a:t>
                </a:r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1268760"/>
                <a:ext cx="7315200" cy="3539527"/>
              </a:xfrm>
              <a:blipFill rotWithShape="1">
                <a:blip r:embed="rId2"/>
                <a:stretch>
                  <a:fillRect l="-250" t="-688" r="-833" b="-17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782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/>
              <a:t>Деревне </a:t>
            </a:r>
            <a:r>
              <a:rPr lang="ru-RU" sz="1800" dirty="0" err="1"/>
              <a:t>вугілля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здатність</a:t>
            </a:r>
            <a:r>
              <a:rPr lang="ru-RU" sz="1800" dirty="0"/>
              <a:t> </a:t>
            </a:r>
            <a:r>
              <a:rPr lang="ru-RU" sz="1800" dirty="0" err="1"/>
              <a:t>адсорбувати</a:t>
            </a:r>
            <a:r>
              <a:rPr lang="ru-RU" sz="1800" dirty="0"/>
              <a:t> (</a:t>
            </a:r>
            <a:r>
              <a:rPr lang="ru-RU" sz="1800" dirty="0" err="1"/>
              <a:t>поглинати</a:t>
            </a:r>
            <a:r>
              <a:rPr lang="ru-RU" sz="1800" dirty="0"/>
              <a:t>) на </a:t>
            </a:r>
            <a:r>
              <a:rPr lang="ru-RU" sz="1800" dirty="0" err="1"/>
              <a:t>своїй</a:t>
            </a:r>
            <a:r>
              <a:rPr lang="ru-RU" sz="1800" dirty="0"/>
              <a:t> </a:t>
            </a:r>
            <a:r>
              <a:rPr lang="ru-RU" sz="1800" dirty="0" err="1"/>
              <a:t>поверхні</a:t>
            </a:r>
            <a:r>
              <a:rPr lang="ru-RU" sz="1800" dirty="0"/>
              <a:t> </a:t>
            </a:r>
            <a:r>
              <a:rPr lang="ru-RU" sz="1800" dirty="0" err="1"/>
              <a:t>різні</a:t>
            </a:r>
            <a:r>
              <a:rPr lang="ru-RU" sz="1800" dirty="0"/>
              <a:t> гази і </a:t>
            </a:r>
            <a:r>
              <a:rPr lang="ru-RU" sz="1800" dirty="0" err="1"/>
              <a:t>деякі</a:t>
            </a:r>
            <a:r>
              <a:rPr lang="ru-RU" sz="1800" dirty="0"/>
              <a:t> </a:t>
            </a:r>
            <a:r>
              <a:rPr lang="ru-RU" sz="1800" dirty="0" err="1"/>
              <a:t>речовини</a:t>
            </a:r>
            <a:r>
              <a:rPr lang="ru-RU" sz="1800" dirty="0"/>
              <a:t> з </a:t>
            </a:r>
            <a:r>
              <a:rPr lang="ru-RU" sz="1800" dirty="0" err="1"/>
              <a:t>розчинів</a:t>
            </a:r>
            <a:r>
              <a:rPr lang="ru-RU" sz="1800" dirty="0"/>
              <a:t>. </a:t>
            </a:r>
            <a:r>
              <a:rPr lang="ru-RU" sz="1800" dirty="0" err="1"/>
              <a:t>Адсорбція</a:t>
            </a:r>
            <a:r>
              <a:rPr lang="ru-RU" sz="1800" dirty="0"/>
              <a:t> </a:t>
            </a:r>
            <a:r>
              <a:rPr lang="ru-RU" sz="1800" dirty="0" err="1"/>
              <a:t>відбувається</a:t>
            </a:r>
            <a:r>
              <a:rPr lang="ru-RU" sz="1800" dirty="0"/>
              <a:t> </a:t>
            </a:r>
            <a:r>
              <a:rPr lang="ru-RU" sz="1800" dirty="0" err="1"/>
              <a:t>поверхнею</a:t>
            </a:r>
            <a:r>
              <a:rPr lang="ru-RU" sz="1800" dirty="0"/>
              <a:t> </a:t>
            </a:r>
            <a:r>
              <a:rPr lang="ru-RU" sz="1800" dirty="0" err="1"/>
              <a:t>вугілля</a:t>
            </a:r>
            <a:r>
              <a:rPr lang="ru-RU" sz="1800" dirty="0"/>
              <a:t>, тому </a:t>
            </a:r>
            <a:r>
              <a:rPr lang="ru-RU" sz="1800" dirty="0" err="1"/>
              <a:t>воно</a:t>
            </a:r>
            <a:r>
              <a:rPr lang="ru-RU" sz="1800" dirty="0"/>
              <a:t> </a:t>
            </a:r>
            <a:r>
              <a:rPr lang="ru-RU" sz="1800" dirty="0" err="1"/>
              <a:t>здатне</a:t>
            </a:r>
            <a:r>
              <a:rPr lang="ru-RU" sz="1800" dirty="0"/>
              <a:t> </a:t>
            </a:r>
            <a:r>
              <a:rPr lang="ru-RU" sz="1800" dirty="0" err="1"/>
              <a:t>поглинати</a:t>
            </a:r>
            <a:r>
              <a:rPr lang="ru-RU" sz="1800" dirty="0"/>
              <a:t> (</a:t>
            </a:r>
            <a:r>
              <a:rPr lang="ru-RU" sz="1800" dirty="0" err="1"/>
              <a:t>адсорбувати</a:t>
            </a:r>
            <a:r>
              <a:rPr lang="ru-RU" sz="1800" dirty="0"/>
              <a:t>) </a:t>
            </a:r>
            <a:r>
              <a:rPr lang="ru-RU" sz="1800" dirty="0" err="1"/>
              <a:t>тим</a:t>
            </a:r>
            <a:r>
              <a:rPr lang="ru-RU" sz="1800" dirty="0"/>
              <a:t> </a:t>
            </a:r>
            <a:r>
              <a:rPr lang="ru-RU" sz="1800" dirty="0" err="1"/>
              <a:t>більшу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речовин</a:t>
            </a:r>
            <a:r>
              <a:rPr lang="ru-RU" sz="1800" dirty="0"/>
              <a:t>, </a:t>
            </a:r>
            <a:r>
              <a:rPr lang="ru-RU" sz="1800" dirty="0" err="1"/>
              <a:t>чим</a:t>
            </a:r>
            <a:r>
              <a:rPr lang="ru-RU" sz="1800" dirty="0"/>
              <a:t> </a:t>
            </a:r>
            <a:r>
              <a:rPr lang="ru-RU" sz="1800" dirty="0" err="1"/>
              <a:t>більша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сумарна</a:t>
            </a:r>
            <a:r>
              <a:rPr lang="ru-RU" sz="1800" dirty="0"/>
              <a:t> </a:t>
            </a:r>
            <a:r>
              <a:rPr lang="ru-RU" sz="1800" dirty="0" err="1"/>
              <a:t>поверхня</a:t>
            </a:r>
            <a:r>
              <a:rPr lang="ru-RU" sz="1800" dirty="0"/>
              <a:t>, </a:t>
            </a:r>
            <a:r>
              <a:rPr lang="ru-RU" sz="1800" dirty="0" err="1"/>
              <a:t>тобто</a:t>
            </a:r>
            <a:r>
              <a:rPr lang="ru-RU" sz="1800" dirty="0"/>
              <a:t> </a:t>
            </a:r>
            <a:r>
              <a:rPr lang="ru-RU" sz="1800" dirty="0" err="1"/>
              <a:t>чим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</a:t>
            </a:r>
            <a:r>
              <a:rPr lang="ru-RU" sz="1800" dirty="0" err="1"/>
              <a:t>воно</a:t>
            </a:r>
            <a:r>
              <a:rPr lang="ru-RU" sz="1800" dirty="0"/>
              <a:t> </a:t>
            </a:r>
            <a:r>
              <a:rPr lang="ru-RU" sz="1800" dirty="0" err="1"/>
              <a:t>подрібнене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пористе</a:t>
            </a:r>
            <a:r>
              <a:rPr lang="ru-RU" sz="1800" dirty="0"/>
              <a:t>. </a:t>
            </a:r>
            <a:r>
              <a:rPr lang="ru-RU" sz="1800" dirty="0" err="1"/>
              <a:t>Пористість</a:t>
            </a:r>
            <a:r>
              <a:rPr lang="ru-RU" sz="1800" dirty="0"/>
              <a:t>, а разом з </a:t>
            </a:r>
            <a:r>
              <a:rPr lang="ru-RU" sz="1800" dirty="0" err="1"/>
              <a:t>тим</a:t>
            </a:r>
            <a:r>
              <a:rPr lang="ru-RU" sz="1800" dirty="0"/>
              <a:t> і </a:t>
            </a:r>
            <a:r>
              <a:rPr lang="ru-RU" sz="1800" dirty="0" err="1"/>
              <a:t>адсорбційна</a:t>
            </a:r>
            <a:r>
              <a:rPr lang="ru-RU" sz="1800" dirty="0"/>
              <a:t> </a:t>
            </a:r>
            <a:r>
              <a:rPr lang="ru-RU" sz="1800" dirty="0" err="1"/>
              <a:t>здатність</a:t>
            </a:r>
            <a:r>
              <a:rPr lang="ru-RU" sz="1800" dirty="0"/>
              <a:t> </a:t>
            </a:r>
            <a:r>
              <a:rPr lang="ru-RU" sz="1800" dirty="0" err="1"/>
              <a:t>деревного</a:t>
            </a:r>
            <a:r>
              <a:rPr lang="ru-RU" sz="1800" dirty="0"/>
              <a:t> </a:t>
            </a:r>
            <a:r>
              <a:rPr lang="ru-RU" sz="1800" dirty="0" err="1"/>
              <a:t>вугілля</a:t>
            </a:r>
            <a:r>
              <a:rPr lang="ru-RU" sz="1800" dirty="0"/>
              <a:t> </a:t>
            </a:r>
            <a:r>
              <a:rPr lang="ru-RU" sz="1800" dirty="0" err="1"/>
              <a:t>різко</a:t>
            </a:r>
            <a:r>
              <a:rPr lang="ru-RU" sz="1800" dirty="0"/>
              <a:t> </a:t>
            </a:r>
            <a:r>
              <a:rPr lang="ru-RU" sz="1800" dirty="0" err="1"/>
              <a:t>збільшується</a:t>
            </a:r>
            <a:r>
              <a:rPr lang="ru-RU" sz="1800" dirty="0"/>
              <a:t> при </a:t>
            </a:r>
            <a:r>
              <a:rPr lang="ru-RU" sz="1800" dirty="0" err="1"/>
              <a:t>попередньому</a:t>
            </a:r>
            <a:r>
              <a:rPr lang="ru-RU" sz="1800" dirty="0"/>
              <a:t> </a:t>
            </a:r>
            <a:r>
              <a:rPr lang="ru-RU" sz="1800" dirty="0" err="1"/>
              <a:t>нагріванні</a:t>
            </a:r>
            <a:r>
              <a:rPr lang="ru-RU" sz="1800" dirty="0"/>
              <a:t> в </a:t>
            </a:r>
            <a:r>
              <a:rPr lang="ru-RU" sz="1800" dirty="0" err="1"/>
              <a:t>струмені</a:t>
            </a:r>
            <a:r>
              <a:rPr lang="ru-RU" sz="1800" dirty="0"/>
              <a:t> </a:t>
            </a:r>
            <a:r>
              <a:rPr lang="ru-RU" sz="1800" dirty="0" err="1"/>
              <a:t>водяної</a:t>
            </a:r>
            <a:r>
              <a:rPr lang="ru-RU" sz="1800" dirty="0"/>
              <a:t> пари. При </a:t>
            </a:r>
            <a:r>
              <a:rPr lang="ru-RU" sz="1800" dirty="0" err="1"/>
              <a:t>цьому</a:t>
            </a:r>
            <a:r>
              <a:rPr lang="ru-RU" sz="1800" dirty="0"/>
              <a:t> пори </a:t>
            </a:r>
            <a:r>
              <a:rPr lang="ru-RU" sz="1800" dirty="0" err="1"/>
              <a:t>вугілля</a:t>
            </a:r>
            <a:r>
              <a:rPr lang="ru-RU" sz="1800" dirty="0"/>
              <a:t> </a:t>
            </a:r>
            <a:r>
              <a:rPr lang="ru-RU" sz="1800" dirty="0" err="1"/>
              <a:t>очищаються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смолистих</a:t>
            </a:r>
            <a:r>
              <a:rPr lang="ru-RU" sz="1800" dirty="0"/>
              <a:t> </a:t>
            </a:r>
            <a:r>
              <a:rPr lang="ru-RU" sz="1800" dirty="0" err="1"/>
              <a:t>речовин</a:t>
            </a:r>
            <a:r>
              <a:rPr lang="ru-RU" sz="1800" dirty="0"/>
              <a:t> і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внутрішня</a:t>
            </a:r>
            <a:r>
              <a:rPr lang="ru-RU" sz="1800" dirty="0"/>
              <a:t> </a:t>
            </a:r>
            <a:r>
              <a:rPr lang="ru-RU" sz="1800" dirty="0" err="1"/>
              <a:t>поверхня</a:t>
            </a:r>
            <a:r>
              <a:rPr lang="ru-RU" sz="1800" dirty="0"/>
              <a:t> </a:t>
            </a:r>
            <a:r>
              <a:rPr lang="ru-RU" sz="1800" dirty="0" err="1"/>
              <a:t>дуже</a:t>
            </a:r>
            <a:r>
              <a:rPr lang="ru-RU" sz="1800" dirty="0"/>
              <a:t> </a:t>
            </a:r>
            <a:r>
              <a:rPr lang="ru-RU" sz="1800" dirty="0" err="1"/>
              <a:t>збільшується</a:t>
            </a:r>
            <a:r>
              <a:rPr lang="ru-RU" sz="1800" dirty="0"/>
              <a:t>. </a:t>
            </a:r>
            <a:r>
              <a:rPr lang="ru-RU" sz="1800" dirty="0" err="1"/>
              <a:t>Таке</a:t>
            </a:r>
            <a:r>
              <a:rPr lang="ru-RU" sz="1800" dirty="0"/>
              <a:t> </a:t>
            </a:r>
            <a:r>
              <a:rPr lang="ru-RU" sz="1800" dirty="0" err="1"/>
              <a:t>вугілля</a:t>
            </a:r>
            <a:r>
              <a:rPr lang="ru-RU" sz="1800" dirty="0"/>
              <a:t> </a:t>
            </a:r>
            <a:r>
              <a:rPr lang="ru-RU" sz="1800" dirty="0" err="1"/>
              <a:t>називається</a:t>
            </a:r>
            <a:r>
              <a:rPr lang="ru-RU" sz="1800" dirty="0"/>
              <a:t> </a:t>
            </a:r>
            <a:r>
              <a:rPr lang="ru-RU" sz="1800" dirty="0" err="1"/>
              <a:t>активованим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Активоване</a:t>
            </a:r>
            <a:r>
              <a:rPr lang="ru-RU" sz="1800" dirty="0"/>
              <a:t> деревне </a:t>
            </a:r>
            <a:r>
              <a:rPr lang="ru-RU" sz="1800" dirty="0" err="1"/>
              <a:t>вугілля</a:t>
            </a:r>
            <a:r>
              <a:rPr lang="ru-RU" sz="1800" dirty="0"/>
              <a:t> широко </a:t>
            </a:r>
            <a:r>
              <a:rPr lang="ru-RU" sz="1800" dirty="0" err="1"/>
              <a:t>використовують</a:t>
            </a:r>
            <a:r>
              <a:rPr lang="ru-RU" sz="1800" dirty="0"/>
              <a:t> у </a:t>
            </a:r>
            <a:r>
              <a:rPr lang="ru-RU" sz="1800" dirty="0" err="1"/>
              <a:t>цукровому</a:t>
            </a:r>
            <a:r>
              <a:rPr lang="ru-RU" sz="1800" dirty="0"/>
              <a:t> </a:t>
            </a:r>
            <a:r>
              <a:rPr lang="ru-RU" sz="1800" dirty="0" err="1"/>
              <a:t>виробництві</a:t>
            </a:r>
            <a:r>
              <a:rPr lang="ru-RU" sz="1800" dirty="0"/>
              <a:t> для очистки </a:t>
            </a:r>
            <a:r>
              <a:rPr lang="ru-RU" sz="1800" dirty="0" err="1"/>
              <a:t>цукрового</a:t>
            </a:r>
            <a:r>
              <a:rPr lang="ru-RU" sz="1800" dirty="0"/>
              <a:t> сиропу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домішок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надають</a:t>
            </a:r>
            <a:r>
              <a:rPr lang="ru-RU" sz="1800" dirty="0"/>
              <a:t> </a:t>
            </a:r>
            <a:r>
              <a:rPr lang="ru-RU" sz="1800" dirty="0" err="1"/>
              <a:t>йому</a:t>
            </a:r>
            <a:r>
              <a:rPr lang="ru-RU" sz="1800" dirty="0"/>
              <a:t> </a:t>
            </a:r>
            <a:r>
              <a:rPr lang="ru-RU" sz="1800" dirty="0" err="1"/>
              <a:t>жовтого</a:t>
            </a:r>
            <a:r>
              <a:rPr lang="ru-RU" sz="1800" dirty="0"/>
              <a:t> </a:t>
            </a:r>
            <a:r>
              <a:rPr lang="ru-RU" sz="1800" dirty="0" err="1"/>
              <a:t>забарвлення</a:t>
            </a:r>
            <a:r>
              <a:rPr lang="ru-RU" sz="1800" dirty="0"/>
              <a:t>, в спиртовому </a:t>
            </a:r>
            <a:r>
              <a:rPr lang="ru-RU" sz="1800" dirty="0" err="1"/>
              <a:t>виробництві</a:t>
            </a:r>
            <a:r>
              <a:rPr lang="ru-RU" sz="1800" dirty="0"/>
              <a:t> для очистки винного спирту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сивушних</a:t>
            </a:r>
            <a:r>
              <a:rPr lang="ru-RU" sz="1800" dirty="0"/>
              <a:t> </a:t>
            </a:r>
            <a:r>
              <a:rPr lang="ru-RU" sz="1800" dirty="0" err="1"/>
              <a:t>олій</a:t>
            </a:r>
            <a:r>
              <a:rPr lang="ru-RU" sz="1800" dirty="0"/>
              <a:t>, в </a:t>
            </a:r>
            <a:r>
              <a:rPr lang="ru-RU" sz="1800" dirty="0" err="1"/>
              <a:t>деяких</a:t>
            </a:r>
            <a:r>
              <a:rPr lang="ru-RU" sz="1800" dirty="0"/>
              <a:t> </a:t>
            </a:r>
            <a:r>
              <a:rPr lang="ru-RU" sz="1800" dirty="0" err="1"/>
              <a:t>виробництвах</a:t>
            </a:r>
            <a:r>
              <a:rPr lang="ru-RU" sz="1800" dirty="0"/>
              <a:t> для </a:t>
            </a:r>
            <a:r>
              <a:rPr lang="ru-RU" sz="1800" dirty="0" err="1"/>
              <a:t>вловлювання</a:t>
            </a:r>
            <a:r>
              <a:rPr lang="ru-RU" sz="1800" dirty="0"/>
              <a:t> </a:t>
            </a:r>
            <a:r>
              <a:rPr lang="ru-RU" sz="1800" dirty="0" err="1"/>
              <a:t>парів</a:t>
            </a:r>
            <a:r>
              <a:rPr lang="ru-RU" sz="1800" dirty="0"/>
              <a:t> </a:t>
            </a:r>
            <a:r>
              <a:rPr lang="ru-RU" sz="1800" dirty="0" err="1"/>
              <a:t>цінних</a:t>
            </a:r>
            <a:r>
              <a:rPr lang="ru-RU" sz="1800" dirty="0"/>
              <a:t> </a:t>
            </a:r>
            <a:r>
              <a:rPr lang="ru-RU" sz="1800" dirty="0" err="1"/>
              <a:t>летких</a:t>
            </a:r>
            <a:r>
              <a:rPr lang="ru-RU" sz="1800" dirty="0"/>
              <a:t> </a:t>
            </a:r>
            <a:r>
              <a:rPr lang="ru-RU" sz="1800" dirty="0" err="1"/>
              <a:t>речовин</a:t>
            </a:r>
            <a:r>
              <a:rPr lang="ru-RU" sz="1800" dirty="0"/>
              <a:t> — бензину, </a:t>
            </a:r>
            <a:r>
              <a:rPr lang="ru-RU" sz="1800" dirty="0" err="1"/>
              <a:t>ефіру</a:t>
            </a:r>
            <a:r>
              <a:rPr lang="ru-RU" sz="1800" dirty="0"/>
              <a:t>, </a:t>
            </a:r>
            <a:r>
              <a:rPr lang="ru-RU" sz="1800" dirty="0" err="1"/>
              <a:t>сірковуглецю</a:t>
            </a:r>
            <a:r>
              <a:rPr lang="ru-RU" sz="1800" dirty="0"/>
              <a:t>, бензолу </a:t>
            </a:r>
            <a:r>
              <a:rPr lang="ru-RU" sz="1800" dirty="0" err="1"/>
              <a:t>тощо</a:t>
            </a:r>
            <a:r>
              <a:rPr lang="ru-RU" sz="1800" dirty="0"/>
              <a:t> з </a:t>
            </a:r>
            <a:r>
              <a:rPr lang="ru-RU" sz="1800" dirty="0" err="1"/>
              <a:t>наступним</a:t>
            </a:r>
            <a:r>
              <a:rPr lang="ru-RU" sz="1800" dirty="0"/>
              <a:t> </a:t>
            </a:r>
            <a:r>
              <a:rPr lang="ru-RU" sz="1800" dirty="0" err="1"/>
              <a:t>видаленням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при </a:t>
            </a:r>
            <a:r>
              <a:rPr lang="ru-RU" sz="1800" dirty="0" err="1"/>
              <a:t>нагріванні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92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315200" cy="1154097"/>
          </a:xfrm>
        </p:spPr>
        <p:txBody>
          <a:bodyPr>
            <a:noAutofit/>
          </a:bodyPr>
          <a:lstStyle/>
          <a:p>
            <a:r>
              <a:rPr lang="uk-UA" sz="8000" dirty="0" smtClean="0"/>
              <a:t>Фото</a:t>
            </a:r>
            <a:endParaRPr lang="ru-RU" sz="8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3" y="2060848"/>
            <a:ext cx="3825411" cy="374441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648596"/>
            <a:ext cx="4974133" cy="374441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3036" y="1196751"/>
                <a:ext cx="36724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/>
                  <a:t>Кристали</a:t>
                </a:r>
                <a:r>
                  <a:rPr lang="ru-RU" sz="4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60</m:t>
                        </m:r>
                      </m:sub>
                    </m:sSub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36" y="1196751"/>
                <a:ext cx="3672408" cy="769441"/>
              </a:xfrm>
              <a:prstGeom prst="rect">
                <a:avLst/>
              </a:prstGeom>
              <a:blipFill rotWithShape="1">
                <a:blip r:embed="rId4"/>
                <a:stretch>
                  <a:fillRect b="-14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702091" y="6381327"/>
            <a:ext cx="744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Алмаз – </a:t>
            </a:r>
            <a:r>
              <a:rPr lang="ru-RU" sz="2400" dirty="0" err="1" smtClean="0"/>
              <a:t>найм</a:t>
            </a:r>
            <a:r>
              <a:rPr lang="uk-UA" sz="2400" dirty="0" err="1" smtClean="0"/>
              <a:t>іцніший</a:t>
            </a:r>
            <a:r>
              <a:rPr lang="uk-UA" sz="2400" dirty="0" smtClean="0"/>
              <a:t> природній матеріал на Землі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7550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315200" cy="1154097"/>
          </a:xfrm>
        </p:spPr>
        <p:txBody>
          <a:bodyPr>
            <a:noAutofit/>
          </a:bodyPr>
          <a:lstStyle/>
          <a:p>
            <a:r>
              <a:rPr lang="uk-UA" sz="8000" dirty="0" smtClean="0"/>
              <a:t>Фото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0812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Кам’яне вугілля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736192" y="1708120"/>
            <a:ext cx="1299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Графіт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4" y="2564904"/>
            <a:ext cx="3238500" cy="3076575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348880"/>
            <a:ext cx="4885687" cy="3672408"/>
          </a:xfrm>
        </p:spPr>
      </p:pic>
    </p:spTree>
    <p:extLst>
      <p:ext uri="{BB962C8B-B14F-4D97-AF65-F5344CB8AC3E}">
        <p14:creationId xmlns:p14="http://schemas.microsoft.com/office/powerpoint/2010/main" val="3496778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</TotalTime>
  <Words>395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Перспектива</vt:lpstr>
      <vt:lpstr>Вуглець</vt:lpstr>
      <vt:lpstr>Основи</vt:lpstr>
      <vt:lpstr>Історія</vt:lpstr>
      <vt:lpstr>Загальна характеристика</vt:lpstr>
      <vt:lpstr>Розповсюдження</vt:lpstr>
      <vt:lpstr>Застосування</vt:lpstr>
      <vt:lpstr>Фото</vt:lpstr>
      <vt:lpstr>Фото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Вуглець</dc:title>
  <dc:creator>Roman</dc:creator>
  <cp:lastModifiedBy>Roman</cp:lastModifiedBy>
  <cp:revision>4</cp:revision>
  <dcterms:created xsi:type="dcterms:W3CDTF">2012-12-16T20:48:18Z</dcterms:created>
  <dcterms:modified xsi:type="dcterms:W3CDTF">2012-12-16T21:34:30Z</dcterms:modified>
</cp:coreProperties>
</file>