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45FA6-1E9B-4203-80D6-78891557E065}" type="datetimeFigureOut">
              <a:rPr lang="ru-RU" smtClean="0"/>
              <a:t>04.02.2014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0C8FB85-A2C3-4951-8DA3-3BB00E4AE4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r" isContent="1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45FA6-1E9B-4203-80D6-78891557E065}" type="datetimeFigureOut">
              <a:rPr lang="ru-RU" smtClean="0"/>
              <a:t>04.02.2014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8FB85-A2C3-4951-8DA3-3BB00E4AE4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r" isContent="1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45FA6-1E9B-4203-80D6-78891557E065}" type="datetimeFigureOut">
              <a:rPr lang="ru-RU" smtClean="0"/>
              <a:t>04.02.2014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8FB85-A2C3-4951-8DA3-3BB00E4AE4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r" isContent="1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45FA6-1E9B-4203-80D6-78891557E065}" type="datetimeFigureOut">
              <a:rPr lang="ru-RU" smtClean="0"/>
              <a:t>04.02.2014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0C8FB85-A2C3-4951-8DA3-3BB00E4AE4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r" isContent="1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45FA6-1E9B-4203-80D6-78891557E065}" type="datetimeFigureOut">
              <a:rPr lang="ru-RU" smtClean="0"/>
              <a:t>04.02.2014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8FB85-A2C3-4951-8DA3-3BB00E4AE47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r" isContent="1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45FA6-1E9B-4203-80D6-78891557E065}" type="datetimeFigureOut">
              <a:rPr lang="ru-RU" smtClean="0"/>
              <a:t>04.02.2014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8FB85-A2C3-4951-8DA3-3BB00E4AE4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r" isContent="1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45FA6-1E9B-4203-80D6-78891557E065}" type="datetimeFigureOut">
              <a:rPr lang="ru-RU" smtClean="0"/>
              <a:t>04.02.2014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0C8FB85-A2C3-4951-8DA3-3BB00E4AE479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r" isContent="1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45FA6-1E9B-4203-80D6-78891557E065}" type="datetimeFigureOut">
              <a:rPr lang="ru-RU" smtClean="0"/>
              <a:t>04.02.2014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8FB85-A2C3-4951-8DA3-3BB00E4AE4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r" isContent="1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45FA6-1E9B-4203-80D6-78891557E065}" type="datetimeFigureOut">
              <a:rPr lang="ru-RU" smtClean="0"/>
              <a:t>04.02.2014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8FB85-A2C3-4951-8DA3-3BB00E4AE4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r" isContent="1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45FA6-1E9B-4203-80D6-78891557E065}" type="datetimeFigureOut">
              <a:rPr lang="ru-RU" smtClean="0"/>
              <a:t>04.02.2014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8FB85-A2C3-4951-8DA3-3BB00E4AE4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r" isContent="1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45FA6-1E9B-4203-80D6-78891557E065}" type="datetimeFigureOut">
              <a:rPr lang="ru-RU" smtClean="0"/>
              <a:t>04.02.2014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8FB85-A2C3-4951-8DA3-3BB00E4AE479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r" isContent="1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B845FA6-1E9B-4203-80D6-78891557E065}" type="datetimeFigureOut">
              <a:rPr lang="ru-RU" smtClean="0"/>
              <a:t>04.02.2014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0C8FB85-A2C3-4951-8DA3-3BB00E4AE47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prism dir="r" isContent="1"/>
      </p:transition>
    </mc:Choice>
    <mc:Fallback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276872"/>
            <a:ext cx="8458200" cy="2232248"/>
          </a:xfrm>
        </p:spPr>
        <p:txBody>
          <a:bodyPr>
            <a:no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uk-UA" sz="2800" dirty="0" smtClean="0"/>
              <a:t>Поліетилен</a:t>
            </a:r>
            <a:br>
              <a:rPr lang="uk-UA" sz="2800" dirty="0" smtClean="0"/>
            </a:br>
            <a:r>
              <a:rPr lang="uk-UA" sz="2800" dirty="0" err="1" smtClean="0"/>
              <a:t>Фенолформальдегідна</a:t>
            </a:r>
            <a:r>
              <a:rPr lang="uk-UA" sz="2800" dirty="0" smtClean="0"/>
              <a:t> смола</a:t>
            </a:r>
            <a:br>
              <a:rPr lang="uk-UA" sz="2800" dirty="0" smtClean="0"/>
            </a:br>
            <a:r>
              <a:rPr lang="uk-UA" sz="2800" dirty="0" smtClean="0"/>
              <a:t>Фторопласт</a:t>
            </a:r>
            <a:br>
              <a:rPr lang="uk-UA" sz="2800" dirty="0" smtClean="0"/>
            </a:br>
            <a:r>
              <a:rPr lang="uk-UA" sz="2800" dirty="0" err="1" smtClean="0"/>
              <a:t>Поліамід</a:t>
            </a: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err="1" smtClean="0"/>
              <a:t>Поліметилакрилат</a:t>
            </a: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>Поліпропілен</a:t>
            </a:r>
            <a:br>
              <a:rPr lang="uk-UA" sz="2800" dirty="0" smtClean="0"/>
            </a:br>
            <a:r>
              <a:rPr lang="uk-UA" sz="2800" dirty="0" smtClean="0"/>
              <a:t>Полівінілхлорид</a:t>
            </a:r>
            <a:br>
              <a:rPr lang="uk-UA" sz="2800" dirty="0" smtClean="0"/>
            </a:br>
            <a:r>
              <a:rPr lang="uk-UA" sz="2800" dirty="0" smtClean="0"/>
              <a:t>Гетинакс</a:t>
            </a:r>
            <a:br>
              <a:rPr lang="uk-UA" sz="2800" dirty="0" smtClean="0"/>
            </a:br>
            <a:r>
              <a:rPr lang="uk-UA" sz="2800" dirty="0" err="1" smtClean="0"/>
              <a:t>політетрафторетилен</a:t>
            </a:r>
            <a:r>
              <a:rPr lang="uk-UA" sz="2800" dirty="0" smtClean="0"/>
              <a:t/>
            </a:r>
            <a:br>
              <a:rPr lang="uk-UA" sz="2800" dirty="0" smtClean="0"/>
            </a:b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63688" y="404664"/>
            <a:ext cx="5688632" cy="914400"/>
          </a:xfrm>
        </p:spPr>
        <p:txBody>
          <a:bodyPr>
            <a:noAutofit/>
          </a:bodyPr>
          <a:lstStyle/>
          <a:p>
            <a:r>
              <a:rPr lang="uk-UA" sz="8000" dirty="0" smtClean="0"/>
              <a:t>Пластмаси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3955880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r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ru-RU" dirty="0" err="1"/>
              <a:t>призначені</a:t>
            </a:r>
            <a:r>
              <a:rPr lang="ru-RU" dirty="0"/>
              <a:t> для </a:t>
            </a:r>
            <a:r>
              <a:rPr lang="ru-RU" dirty="0" err="1"/>
              <a:t>отримання</a:t>
            </a:r>
            <a:r>
              <a:rPr lang="ru-RU" dirty="0"/>
              <a:t> </a:t>
            </a:r>
            <a:r>
              <a:rPr lang="ru-RU" dirty="0" err="1"/>
              <a:t>хімічно</a:t>
            </a:r>
            <a:r>
              <a:rPr lang="ru-RU" dirty="0"/>
              <a:t> і </a:t>
            </a:r>
            <a:r>
              <a:rPr lang="ru-RU" dirty="0" err="1"/>
              <a:t>термостійких</a:t>
            </a:r>
            <a:r>
              <a:rPr lang="ru-RU" dirty="0"/>
              <a:t>, </a:t>
            </a:r>
            <a:r>
              <a:rPr lang="ru-RU" dirty="0" err="1"/>
              <a:t>антифрикційних</a:t>
            </a:r>
            <a:r>
              <a:rPr lang="ru-RU" dirty="0"/>
              <a:t> і </a:t>
            </a:r>
            <a:r>
              <a:rPr lang="ru-RU" dirty="0" err="1"/>
              <a:t>антикорозійних</a:t>
            </a:r>
            <a:r>
              <a:rPr lang="ru-RU" dirty="0"/>
              <a:t> </a:t>
            </a:r>
            <a:r>
              <a:rPr lang="ru-RU" dirty="0" err="1"/>
              <a:t>покриттів</a:t>
            </a:r>
            <a:r>
              <a:rPr lang="ru-RU" dirty="0"/>
              <a:t>, </a:t>
            </a:r>
            <a:r>
              <a:rPr lang="ru-RU" dirty="0" err="1"/>
              <a:t>просочень</a:t>
            </a:r>
            <a:r>
              <a:rPr lang="ru-RU" dirty="0"/>
              <a:t> для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матеріалів</a:t>
            </a:r>
            <a:r>
              <a:rPr lang="ru-RU" dirty="0"/>
              <a:t>, </a:t>
            </a:r>
            <a:r>
              <a:rPr lang="ru-RU" dirty="0" err="1"/>
              <a:t>вільних</a:t>
            </a:r>
            <a:r>
              <a:rPr lang="ru-RU" dirty="0"/>
              <a:t> </a:t>
            </a:r>
            <a:r>
              <a:rPr lang="ru-RU" dirty="0" err="1"/>
              <a:t>плівок</a:t>
            </a:r>
            <a:r>
              <a:rPr lang="ru-RU" dirty="0"/>
              <a:t>, </a:t>
            </a:r>
            <a:r>
              <a:rPr lang="ru-RU" dirty="0" err="1"/>
              <a:t>емальпроводів</a:t>
            </a:r>
            <a:r>
              <a:rPr lang="ru-RU" dirty="0"/>
              <a:t>, </a:t>
            </a:r>
            <a:r>
              <a:rPr lang="ru-RU" dirty="0" err="1"/>
              <a:t>еластичних</a:t>
            </a:r>
            <a:r>
              <a:rPr lang="ru-RU" dirty="0"/>
              <a:t> </a:t>
            </a:r>
            <a:r>
              <a:rPr lang="ru-RU" dirty="0" err="1"/>
              <a:t>ємностей</a:t>
            </a:r>
            <a:r>
              <a:rPr lang="ru-RU" dirty="0"/>
              <a:t>, </a:t>
            </a:r>
            <a:r>
              <a:rPr lang="ru-RU" dirty="0" err="1"/>
              <a:t>фольгованих</a:t>
            </a:r>
            <a:r>
              <a:rPr lang="ru-RU" dirty="0"/>
              <a:t> </a:t>
            </a:r>
            <a:r>
              <a:rPr lang="ru-RU" dirty="0" err="1"/>
              <a:t>діелектриків</a:t>
            </a:r>
            <a:r>
              <a:rPr lang="ru-RU" dirty="0"/>
              <a:t>, </a:t>
            </a:r>
            <a:r>
              <a:rPr lang="ru-RU" dirty="0" err="1"/>
              <a:t>рукавних</a:t>
            </a:r>
            <a:r>
              <a:rPr lang="ru-RU" dirty="0"/>
              <a:t> </a:t>
            </a:r>
            <a:r>
              <a:rPr lang="ru-RU" dirty="0" err="1"/>
              <a:t>шлангів</a:t>
            </a:r>
            <a:r>
              <a:rPr lang="ru-RU" dirty="0"/>
              <a:t> для </a:t>
            </a:r>
            <a:r>
              <a:rPr lang="ru-RU" dirty="0" err="1"/>
              <a:t>транспортування</a:t>
            </a:r>
            <a:r>
              <a:rPr lang="ru-RU" dirty="0"/>
              <a:t> </a:t>
            </a:r>
            <a:r>
              <a:rPr lang="ru-RU" dirty="0" err="1"/>
              <a:t>агресивних</a:t>
            </a:r>
            <a:r>
              <a:rPr lang="ru-RU" dirty="0"/>
              <a:t> </a:t>
            </a:r>
            <a:r>
              <a:rPr lang="ru-RU" dirty="0" err="1"/>
              <a:t>рідин</a:t>
            </a:r>
            <a:r>
              <a:rPr lang="ru-RU" dirty="0"/>
              <a:t> і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виробів</a:t>
            </a:r>
            <a:r>
              <a:rPr lang="ru-RU" dirty="0"/>
              <a:t>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0890"/>
            <a:ext cx="3888432" cy="2827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3016"/>
            <a:ext cx="4131402" cy="309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2747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r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5856" y="188640"/>
            <a:ext cx="2755032" cy="595536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Поліамід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92696"/>
            <a:ext cx="9144000" cy="6165304"/>
          </a:xfrm>
        </p:spPr>
        <p:txBody>
          <a:bodyPr>
            <a:normAutofit/>
          </a:bodyPr>
          <a:lstStyle/>
          <a:p>
            <a:r>
              <a:rPr lang="ru-RU" sz="2800" dirty="0" err="1"/>
              <a:t>Сполука</a:t>
            </a:r>
            <a:r>
              <a:rPr lang="ru-RU" sz="2800" dirty="0"/>
              <a:t> </a:t>
            </a:r>
            <a:r>
              <a:rPr lang="ru-RU" sz="2800" dirty="0" err="1"/>
              <a:t>двох</a:t>
            </a:r>
            <a:r>
              <a:rPr lang="ru-RU" sz="2800" dirty="0"/>
              <a:t> </a:t>
            </a:r>
            <a:r>
              <a:rPr lang="ru-RU" sz="2800" dirty="0" err="1"/>
              <a:t>амінокислот</a:t>
            </a:r>
            <a:r>
              <a:rPr lang="ru-RU" sz="2800" dirty="0"/>
              <a:t>. </a:t>
            </a:r>
            <a:r>
              <a:rPr lang="ru-RU" sz="2800" dirty="0" err="1"/>
              <a:t>Поліреакція</a:t>
            </a:r>
            <a:r>
              <a:rPr lang="ru-RU" sz="2800" dirty="0"/>
              <a:t> </a:t>
            </a:r>
            <a:r>
              <a:rPr lang="ru-RU" sz="2800" dirty="0" err="1"/>
              <a:t>утворення</a:t>
            </a:r>
            <a:r>
              <a:rPr lang="ru-RU" sz="2800" dirty="0"/>
              <a:t> </a:t>
            </a:r>
            <a:r>
              <a:rPr lang="ru-RU" sz="2800" dirty="0" err="1"/>
              <a:t>довгих</a:t>
            </a:r>
            <a:r>
              <a:rPr lang="ru-RU" sz="2800" dirty="0"/>
              <a:t> </a:t>
            </a:r>
            <a:r>
              <a:rPr lang="ru-RU" sz="2800" dirty="0" err="1"/>
              <a:t>ланцюжків</a:t>
            </a:r>
            <a:r>
              <a:rPr lang="ru-RU" sz="2800" dirty="0"/>
              <a:t> </a:t>
            </a:r>
            <a:r>
              <a:rPr lang="ru-RU" sz="2800" dirty="0" err="1" smtClean="0"/>
              <a:t>протеїнів</a:t>
            </a:r>
            <a:endParaRPr lang="ru-RU" sz="2800" dirty="0" smtClean="0"/>
          </a:p>
          <a:p>
            <a:endParaRPr lang="ru-RU" sz="2800" dirty="0"/>
          </a:p>
          <a:p>
            <a:endParaRPr lang="ru-RU" sz="2800" dirty="0" smtClean="0"/>
          </a:p>
          <a:p>
            <a:pPr marL="0" indent="0">
              <a:buNone/>
            </a:pPr>
            <a:endParaRPr lang="ru-RU" sz="2800" dirty="0"/>
          </a:p>
          <a:p>
            <a:pPr marL="0" indent="0">
              <a:buNone/>
            </a:pPr>
            <a:endParaRPr lang="ru-RU" sz="2800" dirty="0" smtClean="0"/>
          </a:p>
          <a:p>
            <a:r>
              <a:rPr lang="ru-RU" sz="2800" dirty="0" smtClean="0"/>
              <a:t> </a:t>
            </a:r>
            <a:r>
              <a:rPr lang="ru-RU" sz="2800" dirty="0" err="1"/>
              <a:t>Амінокислоти</a:t>
            </a:r>
            <a:r>
              <a:rPr lang="ru-RU" sz="2800" dirty="0"/>
              <a:t> </a:t>
            </a:r>
            <a:r>
              <a:rPr lang="ru-RU" sz="2800" dirty="0" err="1"/>
              <a:t>здатні</a:t>
            </a:r>
            <a:r>
              <a:rPr lang="ru-RU" sz="2800" dirty="0"/>
              <a:t> до </a:t>
            </a:r>
            <a:r>
              <a:rPr lang="ru-RU" sz="2800" dirty="0" err="1"/>
              <a:t>поліконденсації</a:t>
            </a:r>
            <a:r>
              <a:rPr lang="ru-RU" sz="2800" dirty="0"/>
              <a:t>, в </a:t>
            </a:r>
            <a:r>
              <a:rPr lang="ru-RU" sz="2800" dirty="0" err="1" smtClean="0"/>
              <a:t>результаті</a:t>
            </a:r>
            <a:r>
              <a:rPr lang="ru-RU" sz="2800" dirty="0" smtClean="0"/>
              <a:t> </a:t>
            </a:r>
            <a:r>
              <a:rPr lang="ru-RU" sz="2800" dirty="0" err="1"/>
              <a:t>якої</a:t>
            </a:r>
            <a:r>
              <a:rPr lang="ru-RU" sz="2800" dirty="0"/>
              <a:t> </a:t>
            </a:r>
            <a:r>
              <a:rPr lang="ru-RU" sz="2800" dirty="0" err="1"/>
              <a:t>утворюється</a:t>
            </a:r>
            <a:r>
              <a:rPr lang="ru-RU" sz="2800" dirty="0"/>
              <a:t> </a:t>
            </a:r>
            <a:r>
              <a:rPr lang="ru-RU" sz="2800" dirty="0" err="1"/>
              <a:t>поліамід</a:t>
            </a:r>
            <a:endParaRPr lang="ru-RU" sz="2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93" y="1700808"/>
            <a:ext cx="7716614" cy="2091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7990"/>
            <a:ext cx="914400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5445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r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5408126" cy="4296397"/>
          </a:xfrm>
        </p:spPr>
      </p:pic>
      <p:sp>
        <p:nvSpPr>
          <p:cNvPr id="5" name="Прямоугольник 4"/>
          <p:cNvSpPr/>
          <p:nvPr/>
        </p:nvSpPr>
        <p:spPr>
          <a:xfrm>
            <a:off x="0" y="4611231"/>
            <a:ext cx="89289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/>
              <a:t>Поліаміди</a:t>
            </a:r>
            <a:r>
              <a:rPr lang="ru-RU" sz="2800" dirty="0" smtClean="0"/>
              <a:t> </a:t>
            </a:r>
            <a:r>
              <a:rPr lang="ru-RU" sz="2800" dirty="0" err="1" smtClean="0"/>
              <a:t>застосовують</a:t>
            </a:r>
            <a:r>
              <a:rPr lang="ru-RU" sz="2800" dirty="0" smtClean="0"/>
              <a:t> у </a:t>
            </a:r>
            <a:r>
              <a:rPr lang="ru-RU" sz="2800" dirty="0" err="1" smtClean="0"/>
              <a:t>вигляді</a:t>
            </a:r>
            <a:r>
              <a:rPr lang="ru-RU" sz="2800" dirty="0" smtClean="0"/>
              <a:t> волокон типу капрон, нейлон, </a:t>
            </a:r>
            <a:r>
              <a:rPr lang="ru-RU" sz="2800" dirty="0" err="1" smtClean="0"/>
              <a:t>клеїв</a:t>
            </a:r>
            <a:r>
              <a:rPr lang="ru-RU" sz="2800" dirty="0" smtClean="0"/>
              <a:t> і </a:t>
            </a:r>
            <a:r>
              <a:rPr lang="ru-RU" sz="2800" dirty="0" err="1" smtClean="0"/>
              <a:t>покриттів</a:t>
            </a:r>
            <a:r>
              <a:rPr lang="ru-RU" sz="2800" dirty="0" smtClean="0"/>
              <a:t>, як </a:t>
            </a:r>
            <a:r>
              <a:rPr lang="ru-RU" sz="2800" dirty="0" err="1" smtClean="0"/>
              <a:t>антикорозійні</a:t>
            </a:r>
            <a:r>
              <a:rPr lang="ru-RU" sz="2800" dirty="0" smtClean="0"/>
              <a:t> </a:t>
            </a:r>
            <a:r>
              <a:rPr lang="ru-RU" sz="2800" dirty="0" err="1" smtClean="0"/>
              <a:t>матеріали</a:t>
            </a:r>
            <a:r>
              <a:rPr lang="ru-RU" sz="2800" dirty="0" smtClean="0"/>
              <a:t> для </a:t>
            </a:r>
            <a:r>
              <a:rPr lang="ru-RU" sz="2800" dirty="0" err="1" smtClean="0"/>
              <a:t>захисту</a:t>
            </a:r>
            <a:r>
              <a:rPr lang="ru-RU" sz="2800" dirty="0" smtClean="0"/>
              <a:t> </a:t>
            </a:r>
            <a:r>
              <a:rPr lang="ru-RU" sz="2800" dirty="0" err="1" smtClean="0"/>
              <a:t>металів</a:t>
            </a:r>
            <a:r>
              <a:rPr lang="ru-RU" sz="2800" dirty="0" smtClean="0"/>
              <a:t> і </a:t>
            </a:r>
            <a:r>
              <a:rPr lang="ru-RU" sz="2800" dirty="0" err="1" smtClean="0"/>
              <a:t>бетонів</a:t>
            </a:r>
            <a:r>
              <a:rPr lang="ru-RU" sz="2800" dirty="0" smtClean="0"/>
              <a:t>, в </a:t>
            </a:r>
            <a:r>
              <a:rPr lang="ru-RU" sz="2800" dirty="0" err="1" smtClean="0"/>
              <a:t>медицині</a:t>
            </a:r>
            <a:r>
              <a:rPr lang="ru-RU" sz="2800" dirty="0" smtClean="0"/>
              <a:t>, як </a:t>
            </a:r>
            <a:r>
              <a:rPr lang="ru-RU" sz="2800" dirty="0" err="1" smtClean="0"/>
              <a:t>замінники</a:t>
            </a:r>
            <a:r>
              <a:rPr lang="ru-RU" sz="2800" dirty="0" smtClean="0"/>
              <a:t> </a:t>
            </a:r>
            <a:r>
              <a:rPr lang="ru-RU" sz="2800" dirty="0" err="1" smtClean="0"/>
              <a:t>шкіри</a:t>
            </a:r>
            <a:endParaRPr lang="ru-RU" sz="2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775" y="116632"/>
            <a:ext cx="3578225" cy="267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786806"/>
            <a:ext cx="3029529" cy="226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3279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r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86800" cy="838200"/>
          </a:xfrm>
        </p:spPr>
        <p:txBody>
          <a:bodyPr/>
          <a:lstStyle/>
          <a:p>
            <a:r>
              <a:rPr lang="ru-RU" dirty="0" err="1" smtClean="0"/>
              <a:t>Поліметилакрелат</a:t>
            </a:r>
            <a:r>
              <a:rPr lang="ru-RU" dirty="0" smtClean="0"/>
              <a:t> (</a:t>
            </a:r>
            <a:r>
              <a:rPr lang="ru-RU" dirty="0" err="1" smtClean="0"/>
              <a:t>Органічне</a:t>
            </a:r>
            <a:r>
              <a:rPr lang="ru-RU" dirty="0" smtClean="0"/>
              <a:t> </a:t>
            </a:r>
            <a:r>
              <a:rPr lang="ru-RU" dirty="0" err="1" smtClean="0"/>
              <a:t>скло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805264"/>
          </a:xfrm>
        </p:spPr>
        <p:txBody>
          <a:bodyPr/>
          <a:lstStyle/>
          <a:p>
            <a:r>
              <a:rPr lang="ru-RU" dirty="0" smtClean="0"/>
              <a:t>Формула (-</a:t>
            </a:r>
            <a:r>
              <a:rPr lang="ru-RU" dirty="0"/>
              <a:t>СН2-С(СН3)-)</a:t>
            </a:r>
            <a:r>
              <a:rPr lang="en-US" dirty="0"/>
              <a:t>n </a:t>
            </a:r>
            <a:r>
              <a:rPr lang="en-US" dirty="0" smtClean="0"/>
              <a:t>COOCH3 </a:t>
            </a:r>
            <a:endParaRPr lang="uk-UA" dirty="0" smtClean="0"/>
          </a:p>
          <a:p>
            <a:endParaRPr lang="en-US" dirty="0"/>
          </a:p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12835"/>
            <a:ext cx="6550108" cy="4930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0937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r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ru-RU" dirty="0" err="1"/>
              <a:t>Прозорий</a:t>
            </a:r>
            <a:r>
              <a:rPr lang="ru-RU" dirty="0"/>
              <a:t>, легкий, </a:t>
            </a:r>
            <a:r>
              <a:rPr lang="ru-RU" dirty="0" err="1"/>
              <a:t>міцний</a:t>
            </a:r>
            <a:r>
              <a:rPr lang="ru-RU" dirty="0"/>
              <a:t>, </a:t>
            </a:r>
            <a:r>
              <a:rPr lang="ru-RU" dirty="0" err="1"/>
              <a:t>волого</a:t>
            </a:r>
            <a:r>
              <a:rPr lang="ru-RU" dirty="0"/>
              <a:t>-, </a:t>
            </a:r>
            <a:r>
              <a:rPr lang="ru-RU" dirty="0" err="1"/>
              <a:t>морозо</a:t>
            </a:r>
            <a:r>
              <a:rPr lang="ru-RU" dirty="0"/>
              <a:t>-, </a:t>
            </a:r>
            <a:r>
              <a:rPr lang="ru-RU" dirty="0" err="1"/>
              <a:t>світлостійкий</a:t>
            </a:r>
            <a:endParaRPr lang="ru-RU" dirty="0"/>
          </a:p>
          <a:p>
            <a:r>
              <a:rPr lang="ru-RU" dirty="0" err="1"/>
              <a:t>Нерозчинний</a:t>
            </a:r>
            <a:r>
              <a:rPr lang="ru-RU" dirty="0"/>
              <a:t> у </a:t>
            </a:r>
            <a:r>
              <a:rPr lang="ru-RU" dirty="0" err="1"/>
              <a:t>спирті</a:t>
            </a:r>
            <a:endParaRPr lang="ru-RU" dirty="0"/>
          </a:p>
          <a:p>
            <a:r>
              <a:rPr lang="ru-RU" dirty="0" err="1"/>
              <a:t>Розчиняється</a:t>
            </a:r>
            <a:r>
              <a:rPr lang="ru-RU" dirty="0"/>
              <a:t> в </a:t>
            </a:r>
            <a:r>
              <a:rPr lang="ru-RU" dirty="0" err="1"/>
              <a:t>бензені</a:t>
            </a:r>
            <a:r>
              <a:rPr lang="ru-RU" dirty="0"/>
              <a:t>, </a:t>
            </a:r>
            <a:r>
              <a:rPr lang="ru-RU" dirty="0" err="1"/>
              <a:t>ацетоні</a:t>
            </a:r>
            <a:r>
              <a:rPr lang="ru-RU" dirty="0"/>
              <a:t>, </a:t>
            </a:r>
            <a:r>
              <a:rPr lang="ru-RU" dirty="0" err="1"/>
              <a:t>оцтовій</a:t>
            </a:r>
            <a:r>
              <a:rPr lang="ru-RU" dirty="0"/>
              <a:t> </a:t>
            </a:r>
            <a:r>
              <a:rPr lang="ru-RU" dirty="0" err="1"/>
              <a:t>кислоті</a:t>
            </a:r>
            <a:endParaRPr lang="ru-RU" dirty="0"/>
          </a:p>
          <a:p>
            <a:r>
              <a:rPr lang="ru-RU" dirty="0" err="1"/>
              <a:t>Розм’якшується</a:t>
            </a:r>
            <a:r>
              <a:rPr lang="ru-RU" dirty="0"/>
              <a:t> </a:t>
            </a:r>
            <a:r>
              <a:rPr lang="ru-RU" dirty="0" err="1"/>
              <a:t>притемпературі</a:t>
            </a:r>
            <a:r>
              <a:rPr lang="ru-RU" dirty="0"/>
              <a:t> 120°С</a:t>
            </a:r>
          </a:p>
          <a:p>
            <a:r>
              <a:rPr lang="ru-RU" dirty="0"/>
              <a:t>Легко </a:t>
            </a:r>
            <a:r>
              <a:rPr lang="ru-RU" dirty="0" err="1"/>
              <a:t>загоряється</a:t>
            </a:r>
            <a:r>
              <a:rPr lang="ru-RU" dirty="0"/>
              <a:t>, не </a:t>
            </a:r>
            <a:r>
              <a:rPr lang="ru-RU" dirty="0" err="1"/>
              <a:t>утворюючи</a:t>
            </a:r>
            <a:r>
              <a:rPr lang="ru-RU" dirty="0"/>
              <a:t> </a:t>
            </a:r>
            <a:r>
              <a:rPr lang="ru-RU" dirty="0" err="1"/>
              <a:t>токсичних</a:t>
            </a:r>
            <a:r>
              <a:rPr lang="ru-RU" dirty="0"/>
              <a:t> </a:t>
            </a:r>
            <a:r>
              <a:rPr lang="ru-RU" dirty="0" err="1"/>
              <a:t>речовин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1127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r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-3175"/>
            <a:ext cx="90297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8611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r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116632"/>
            <a:ext cx="3331096" cy="739552"/>
          </a:xfrm>
        </p:spPr>
        <p:txBody>
          <a:bodyPr/>
          <a:lstStyle/>
          <a:p>
            <a:r>
              <a:rPr lang="ru-RU" dirty="0" err="1"/>
              <a:t>Поліпропілен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80526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nCH2=CH(CH3) → [-CH2-CH(CH3)-]n</a:t>
            </a:r>
          </a:p>
          <a:p>
            <a:r>
              <a:rPr lang="ru-RU" dirty="0"/>
              <a:t>ФІЗИЧНІ  ВЛАСТИВОСТІ ПОЛІПРОПІЛЕНУ</a:t>
            </a:r>
            <a:br>
              <a:rPr lang="ru-RU" dirty="0"/>
            </a:br>
            <a:r>
              <a:rPr lang="ru-RU" dirty="0" err="1" smtClean="0"/>
              <a:t>термопластичний</a:t>
            </a:r>
            <a:r>
              <a:rPr lang="ru-RU" dirty="0"/>
              <a:t/>
            </a:r>
            <a:br>
              <a:rPr lang="ru-RU" dirty="0"/>
            </a:br>
            <a:r>
              <a:rPr lang="ru-RU" dirty="0" err="1"/>
              <a:t>Безбарвна</a:t>
            </a:r>
            <a:r>
              <a:rPr lang="ru-RU" dirty="0"/>
              <a:t> </a:t>
            </a:r>
            <a:r>
              <a:rPr lang="ru-RU" dirty="0" err="1"/>
              <a:t>речовина</a:t>
            </a:r>
            <a:r>
              <a:rPr lang="ru-RU" dirty="0"/>
              <a:t>; </a:t>
            </a:r>
            <a:br>
              <a:rPr lang="ru-RU" dirty="0"/>
            </a:br>
            <a:r>
              <a:rPr lang="ru-RU" dirty="0" err="1"/>
              <a:t>густина</a:t>
            </a:r>
            <a:r>
              <a:rPr lang="ru-RU" dirty="0"/>
              <a:t> (при </a:t>
            </a:r>
            <a:r>
              <a:rPr lang="ru-RU" dirty="0" err="1"/>
              <a:t>температурі</a:t>
            </a:r>
            <a:r>
              <a:rPr lang="ru-RU" dirty="0"/>
              <a:t> 20 °С) 920—930 кг/м3, </a:t>
            </a:r>
            <a:r>
              <a:rPr lang="en-US" dirty="0"/>
              <a:t>t</a:t>
            </a:r>
            <a:r>
              <a:rPr lang="ru-RU" dirty="0" err="1"/>
              <a:t>пл</a:t>
            </a:r>
            <a:r>
              <a:rPr lang="ru-RU" dirty="0"/>
              <a:t> 172 °С.</a:t>
            </a:r>
            <a:br>
              <a:rPr lang="ru-RU" dirty="0"/>
            </a:br>
            <a:r>
              <a:rPr lang="ru-RU" dirty="0" err="1"/>
              <a:t>висока</a:t>
            </a:r>
            <a:r>
              <a:rPr lang="ru-RU" dirty="0"/>
              <a:t> </a:t>
            </a:r>
            <a:r>
              <a:rPr lang="ru-RU" dirty="0" err="1"/>
              <a:t>ударна</a:t>
            </a:r>
            <a:r>
              <a:rPr lang="ru-RU" dirty="0"/>
              <a:t>  </a:t>
            </a:r>
            <a:r>
              <a:rPr lang="ru-RU" dirty="0" err="1"/>
              <a:t>міцність</a:t>
            </a:r>
            <a:r>
              <a:rPr lang="ru-RU" dirty="0"/>
              <a:t> , </a:t>
            </a:r>
            <a:r>
              <a:rPr lang="ru-RU" dirty="0" err="1"/>
              <a:t>стійкий</a:t>
            </a:r>
            <a:r>
              <a:rPr lang="ru-RU" dirty="0"/>
              <a:t>  до </a:t>
            </a:r>
            <a:r>
              <a:rPr lang="ru-RU" dirty="0" err="1"/>
              <a:t>багаторазових</a:t>
            </a:r>
            <a:r>
              <a:rPr lang="ru-RU" dirty="0"/>
              <a:t> </a:t>
            </a:r>
            <a:r>
              <a:rPr lang="ru-RU" dirty="0" err="1"/>
              <a:t>згинань</a:t>
            </a:r>
            <a:r>
              <a:rPr lang="ru-RU" dirty="0"/>
              <a:t>, </a:t>
            </a:r>
            <a:r>
              <a:rPr lang="ru-RU" dirty="0" err="1"/>
              <a:t>зносостійкий</a:t>
            </a:r>
            <a:r>
              <a:rPr lang="ru-RU" dirty="0"/>
              <a:t>, </a:t>
            </a:r>
            <a:r>
              <a:rPr lang="ru-RU" dirty="0" err="1"/>
              <a:t>низька</a:t>
            </a:r>
            <a:r>
              <a:rPr lang="ru-RU" dirty="0"/>
              <a:t> паро- й </a:t>
            </a:r>
            <a:r>
              <a:rPr lang="ru-RU" dirty="0" err="1"/>
              <a:t>газопроникність</a:t>
            </a:r>
            <a:r>
              <a:rPr lang="ru-RU" dirty="0"/>
              <a:t>, </a:t>
            </a:r>
            <a:br>
              <a:rPr lang="ru-RU" dirty="0"/>
            </a:br>
            <a:r>
              <a:rPr lang="ru-RU" dirty="0" err="1"/>
              <a:t>висока</a:t>
            </a:r>
            <a:r>
              <a:rPr lang="ru-RU" dirty="0"/>
              <a:t> </a:t>
            </a:r>
            <a:r>
              <a:rPr lang="ru-RU" dirty="0" err="1"/>
              <a:t>діелектричність</a:t>
            </a:r>
            <a:r>
              <a:rPr lang="ru-RU" dirty="0"/>
              <a:t>. </a:t>
            </a:r>
            <a:br>
              <a:rPr lang="ru-RU" dirty="0"/>
            </a:br>
            <a:r>
              <a:rPr lang="ru-RU" dirty="0" err="1"/>
              <a:t>Поліпропілен</a:t>
            </a:r>
            <a:r>
              <a:rPr lang="ru-RU" dirty="0"/>
              <a:t> не </a:t>
            </a:r>
            <a:r>
              <a:rPr lang="ru-RU" dirty="0" err="1"/>
              <a:t>розчиняється</a:t>
            </a:r>
            <a:r>
              <a:rPr lang="ru-RU" dirty="0"/>
              <a:t> в </a:t>
            </a:r>
            <a:r>
              <a:rPr lang="ru-RU" dirty="0" err="1"/>
              <a:t>органічних</a:t>
            </a:r>
            <a:r>
              <a:rPr lang="ru-RU" dirty="0"/>
              <a:t> </a:t>
            </a:r>
            <a:r>
              <a:rPr lang="ru-RU" dirty="0" err="1"/>
              <a:t>розчинниках</a:t>
            </a:r>
            <a:r>
              <a:rPr lang="ru-RU" dirty="0"/>
              <a:t>, </a:t>
            </a:r>
            <a:r>
              <a:rPr lang="ru-RU" dirty="0" err="1"/>
              <a:t>стійкий</a:t>
            </a:r>
            <a:r>
              <a:rPr lang="ru-RU" dirty="0"/>
              <a:t> до </a:t>
            </a:r>
            <a:r>
              <a:rPr lang="ru-RU" dirty="0" err="1"/>
              <a:t>дії</a:t>
            </a:r>
            <a:r>
              <a:rPr lang="ru-RU" dirty="0"/>
              <a:t> </a:t>
            </a:r>
            <a:r>
              <a:rPr lang="ru-RU" dirty="0" err="1"/>
              <a:t>киплячої</a:t>
            </a:r>
            <a:r>
              <a:rPr lang="ru-RU" dirty="0"/>
              <a:t> води і </a:t>
            </a:r>
            <a:r>
              <a:rPr lang="ru-RU" dirty="0" err="1"/>
              <a:t>лугів</a:t>
            </a:r>
            <a:r>
              <a:rPr lang="ru-RU" dirty="0"/>
              <a:t>; </a:t>
            </a:r>
            <a:br>
              <a:rPr lang="ru-RU" dirty="0"/>
            </a:br>
            <a:r>
              <a:rPr lang="ru-RU" dirty="0" err="1"/>
              <a:t>руйнується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дією</a:t>
            </a:r>
            <a:r>
              <a:rPr lang="ru-RU" dirty="0"/>
              <a:t>  </a:t>
            </a:r>
            <a:r>
              <a:rPr lang="ru-RU" dirty="0" err="1"/>
              <a:t>нітратної</a:t>
            </a:r>
            <a:r>
              <a:rPr lang="ru-RU" dirty="0"/>
              <a:t>  та </a:t>
            </a:r>
            <a:r>
              <a:rPr lang="ru-RU" dirty="0" err="1"/>
              <a:t>сульфатної</a:t>
            </a:r>
            <a:r>
              <a:rPr lang="ru-RU" dirty="0"/>
              <a:t>  кислот, </a:t>
            </a:r>
            <a:r>
              <a:rPr lang="ru-RU" dirty="0" err="1"/>
              <a:t>хромової</a:t>
            </a:r>
            <a:r>
              <a:rPr lang="ru-RU" dirty="0"/>
              <a:t> </a:t>
            </a:r>
            <a:r>
              <a:rPr lang="ru-RU" dirty="0" err="1"/>
              <a:t>суміші</a:t>
            </a:r>
            <a:r>
              <a:rPr lang="ru-RU" dirty="0"/>
              <a:t>; </a:t>
            </a:r>
            <a:r>
              <a:rPr lang="ru-RU" dirty="0" err="1"/>
              <a:t>відзначається</a:t>
            </a:r>
            <a:r>
              <a:rPr lang="ru-RU" dirty="0"/>
              <a:t> </a:t>
            </a:r>
            <a:r>
              <a:rPr lang="ru-RU" dirty="0" err="1"/>
              <a:t>низькою</a:t>
            </a:r>
            <a:r>
              <a:rPr lang="ru-RU" dirty="0"/>
              <a:t> </a:t>
            </a:r>
            <a:r>
              <a:rPr lang="ru-RU" dirty="0" err="1"/>
              <a:t>термо</a:t>
            </a:r>
            <a:r>
              <a:rPr lang="ru-RU" dirty="0"/>
              <a:t>- і </a:t>
            </a:r>
            <a:r>
              <a:rPr lang="ru-RU" dirty="0" err="1"/>
              <a:t>світлостійкістю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3041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r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1" y="1635"/>
            <a:ext cx="3039800" cy="2707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9393"/>
            <a:ext cx="2891035" cy="515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138" y="17124"/>
            <a:ext cx="2760514" cy="2691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011" y="2778797"/>
            <a:ext cx="2780779" cy="496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809" y="-62571"/>
            <a:ext cx="2845911" cy="2851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914" y="2817959"/>
            <a:ext cx="2778469" cy="496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1" y="3980287"/>
            <a:ext cx="2699534" cy="287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17" y="3314328"/>
            <a:ext cx="2736162" cy="54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533" y="4509120"/>
            <a:ext cx="3232208" cy="2095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329" y="3395620"/>
            <a:ext cx="2968323" cy="676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0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915" y="4475771"/>
            <a:ext cx="2749806" cy="205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1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809" y="3587440"/>
            <a:ext cx="2880320" cy="514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7864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r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4195192" cy="739552"/>
          </a:xfrm>
        </p:spPr>
        <p:txBody>
          <a:bodyPr/>
          <a:lstStyle/>
          <a:p>
            <a:r>
              <a:rPr lang="ru-RU" dirty="0" err="1"/>
              <a:t>Полівінілхлорид</a:t>
            </a:r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3566469" cy="251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85498" y="1213008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ru-RU" sz="2800" dirty="0" err="1" smtClean="0"/>
              <a:t>Стійкий</a:t>
            </a:r>
            <a:r>
              <a:rPr lang="ru-RU" sz="2800" dirty="0" smtClean="0"/>
              <a:t> </a:t>
            </a:r>
            <a:r>
              <a:rPr lang="ru-RU" sz="2800" dirty="0" err="1" smtClean="0"/>
              <a:t>проти</a:t>
            </a:r>
            <a:r>
              <a:rPr lang="ru-RU" sz="2800" dirty="0" smtClean="0"/>
              <a:t> </a:t>
            </a:r>
            <a:r>
              <a:rPr lang="ru-RU" sz="2800" dirty="0" err="1" smtClean="0"/>
              <a:t>дії</a:t>
            </a:r>
            <a:r>
              <a:rPr lang="ru-RU" sz="2800" dirty="0" smtClean="0"/>
              <a:t> кислот і </a:t>
            </a:r>
            <a:r>
              <a:rPr lang="ru-RU" sz="2800" dirty="0" err="1" smtClean="0"/>
              <a:t>лугів</a:t>
            </a:r>
            <a:r>
              <a:rPr lang="ru-RU" sz="2800" dirty="0" smtClean="0"/>
              <a:t>;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800" dirty="0" smtClean="0"/>
              <a:t> Негорючий, легко </a:t>
            </a:r>
            <a:r>
              <a:rPr lang="ru-RU" sz="2800" dirty="0" err="1" smtClean="0"/>
              <a:t>фарбуєтся</a:t>
            </a:r>
            <a:r>
              <a:rPr lang="ru-RU" sz="2800" dirty="0" smtClean="0"/>
              <a:t>;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800" dirty="0" smtClean="0"/>
              <a:t>Легко </a:t>
            </a:r>
            <a:r>
              <a:rPr lang="ru-RU" sz="2800" dirty="0" err="1" smtClean="0"/>
              <a:t>розкладається</a:t>
            </a:r>
            <a:r>
              <a:rPr lang="ru-RU" sz="2800" dirty="0" smtClean="0"/>
              <a:t> при </a:t>
            </a:r>
            <a:r>
              <a:rPr lang="ru-RU" sz="2800" dirty="0" err="1" smtClean="0"/>
              <a:t>нагріванні</a:t>
            </a:r>
            <a:r>
              <a:rPr lang="ru-RU" sz="2800" dirty="0" smtClean="0"/>
              <a:t>;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800" dirty="0" err="1" smtClean="0"/>
              <a:t>Низька</a:t>
            </a:r>
            <a:r>
              <a:rPr lang="ru-RU" sz="2800" dirty="0" smtClean="0"/>
              <a:t> </a:t>
            </a:r>
            <a:r>
              <a:rPr lang="ru-RU" sz="2800" dirty="0" err="1" smtClean="0"/>
              <a:t>теплостійкість</a:t>
            </a:r>
            <a:r>
              <a:rPr lang="ru-RU" sz="2800" dirty="0" smtClean="0"/>
              <a:t> (не </a:t>
            </a:r>
            <a:r>
              <a:rPr lang="ru-RU" sz="2800" dirty="0" err="1" smtClean="0"/>
              <a:t>вище</a:t>
            </a:r>
            <a:r>
              <a:rPr lang="ru-RU" sz="2800" dirty="0" smtClean="0"/>
              <a:t> 70 °C);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800" dirty="0" err="1" smtClean="0"/>
              <a:t>Безбарвний</a:t>
            </a:r>
            <a:r>
              <a:rPr lang="ru-RU" sz="2800" dirty="0" smtClean="0"/>
              <a:t>, </a:t>
            </a:r>
            <a:r>
              <a:rPr lang="ru-RU" sz="2800" dirty="0" err="1" smtClean="0"/>
              <a:t>прозорий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07" y="3861048"/>
            <a:ext cx="4963278" cy="2082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5576" y="6165304"/>
            <a:ext cx="47990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/>
              <a:t>Реакція</a:t>
            </a:r>
            <a:r>
              <a:rPr lang="ru-RU" sz="2800" dirty="0" smtClean="0"/>
              <a:t> </a:t>
            </a:r>
            <a:r>
              <a:rPr lang="ru-RU" sz="2800" dirty="0" err="1" smtClean="0"/>
              <a:t>полімеризації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298484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r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76"/>
            <a:ext cx="4132112" cy="36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0"/>
            <a:ext cx="4621591" cy="3964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639763"/>
            <a:ext cx="3024336" cy="3261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126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r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1840" y="2882"/>
            <a:ext cx="2683024" cy="8382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Поліетилен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052736"/>
            <a:ext cx="8784976" cy="5805264"/>
          </a:xfrm>
        </p:spPr>
        <p:txBody>
          <a:bodyPr/>
          <a:lstStyle/>
          <a:p>
            <a:r>
              <a:rPr lang="ru-RU" dirty="0"/>
              <a:t>(-СН2–СН2-)</a:t>
            </a:r>
            <a:r>
              <a:rPr lang="en-US" dirty="0" smtClean="0"/>
              <a:t>n</a:t>
            </a:r>
            <a:endParaRPr lang="uk-UA" dirty="0" smtClean="0"/>
          </a:p>
          <a:p>
            <a:r>
              <a:rPr lang="ru-RU" dirty="0" err="1"/>
              <a:t>Поліетилен</a:t>
            </a:r>
            <a:r>
              <a:rPr lang="ru-RU" dirty="0"/>
              <a:t> </a:t>
            </a:r>
            <a:r>
              <a:rPr lang="ru-RU" dirty="0" err="1"/>
              <a:t>високого</a:t>
            </a:r>
            <a:r>
              <a:rPr lang="ru-RU" dirty="0"/>
              <a:t> </a:t>
            </a:r>
            <a:r>
              <a:rPr lang="ru-RU" dirty="0" err="1"/>
              <a:t>тиску</a:t>
            </a:r>
            <a:r>
              <a:rPr lang="ru-RU" dirty="0"/>
              <a:t> (ПЕВТ) </a:t>
            </a:r>
            <a:r>
              <a:rPr lang="ru-RU" dirty="0" err="1"/>
              <a:t>отримують</a:t>
            </a:r>
            <a:r>
              <a:rPr lang="ru-RU" dirty="0"/>
              <a:t> радикальною </a:t>
            </a:r>
            <a:r>
              <a:rPr lang="ru-RU" dirty="0" err="1"/>
              <a:t>полімеризацією</a:t>
            </a:r>
            <a:r>
              <a:rPr lang="ru-RU" dirty="0"/>
              <a:t> </a:t>
            </a:r>
            <a:r>
              <a:rPr lang="ru-RU" dirty="0" err="1"/>
              <a:t>етилену</a:t>
            </a:r>
            <a:r>
              <a:rPr lang="ru-RU" dirty="0"/>
              <a:t> при </a:t>
            </a:r>
            <a:r>
              <a:rPr lang="ru-RU" dirty="0" err="1"/>
              <a:t>високому</a:t>
            </a:r>
            <a:r>
              <a:rPr lang="ru-RU" dirty="0"/>
              <a:t> </a:t>
            </a:r>
            <a:r>
              <a:rPr lang="ru-RU" dirty="0" err="1"/>
              <a:t>тиску</a:t>
            </a:r>
            <a:r>
              <a:rPr lang="ru-RU" dirty="0"/>
              <a:t> та </a:t>
            </a:r>
            <a:r>
              <a:rPr lang="ru-RU" dirty="0" err="1"/>
              <a:t>іонною</a:t>
            </a:r>
            <a:r>
              <a:rPr lang="ru-RU" dirty="0"/>
              <a:t> </a:t>
            </a:r>
            <a:r>
              <a:rPr lang="ru-RU" dirty="0" err="1"/>
              <a:t>полімеризацією</a:t>
            </a:r>
            <a:r>
              <a:rPr lang="ru-RU" dirty="0"/>
              <a:t> при </a:t>
            </a:r>
            <a:r>
              <a:rPr lang="ru-RU" dirty="0" err="1"/>
              <a:t>низькому</a:t>
            </a:r>
            <a:r>
              <a:rPr lang="ru-RU" dirty="0"/>
              <a:t> та </a:t>
            </a:r>
            <a:r>
              <a:rPr lang="ru-RU" dirty="0" err="1"/>
              <a:t>середньому</a:t>
            </a:r>
            <a:r>
              <a:rPr lang="ru-RU" dirty="0"/>
              <a:t> </a:t>
            </a:r>
            <a:r>
              <a:rPr lang="ru-RU" dirty="0" err="1"/>
              <a:t>тиску</a:t>
            </a:r>
            <a:r>
              <a:rPr lang="ru-RU" dirty="0"/>
              <a:t>.</a:t>
            </a:r>
          </a:p>
          <a:p>
            <a:r>
              <a:rPr lang="ru-RU" dirty="0" err="1"/>
              <a:t>Поліетилен</a:t>
            </a:r>
            <a:r>
              <a:rPr lang="ru-RU" dirty="0"/>
              <a:t> </a:t>
            </a:r>
            <a:r>
              <a:rPr lang="ru-RU" dirty="0" err="1"/>
              <a:t>низького</a:t>
            </a:r>
            <a:r>
              <a:rPr lang="ru-RU" dirty="0"/>
              <a:t> </a:t>
            </a:r>
            <a:r>
              <a:rPr lang="ru-RU" dirty="0" err="1"/>
              <a:t>тиску</a:t>
            </a:r>
            <a:r>
              <a:rPr lang="ru-RU" dirty="0"/>
              <a:t> (ПЕНТ) </a:t>
            </a:r>
            <a:r>
              <a:rPr lang="ru-RU" dirty="0" err="1"/>
              <a:t>отримують</a:t>
            </a:r>
            <a:r>
              <a:rPr lang="ru-RU" dirty="0"/>
              <a:t> в гетерогенному </a:t>
            </a:r>
            <a:r>
              <a:rPr lang="ru-RU" dirty="0" err="1"/>
              <a:t>середовищі</a:t>
            </a:r>
            <a:r>
              <a:rPr lang="ru-RU" dirty="0"/>
              <a:t> </a:t>
            </a:r>
            <a:r>
              <a:rPr lang="ru-RU" dirty="0" err="1"/>
              <a:t>полімеризацією</a:t>
            </a:r>
            <a:r>
              <a:rPr lang="ru-RU" dirty="0"/>
              <a:t> </a:t>
            </a:r>
            <a:r>
              <a:rPr lang="ru-RU" dirty="0" err="1"/>
              <a:t>етилену</a:t>
            </a:r>
            <a:r>
              <a:rPr lang="ru-RU" dirty="0"/>
              <a:t> </a:t>
            </a:r>
            <a:endParaRPr lang="en-US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3404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r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33327"/>
            <a:ext cx="2971056" cy="811560"/>
          </a:xfrm>
        </p:spPr>
        <p:txBody>
          <a:bodyPr/>
          <a:lstStyle/>
          <a:p>
            <a:r>
              <a:rPr lang="ru-RU" dirty="0" err="1"/>
              <a:t>Гетинакс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688632"/>
          </a:xfrm>
        </p:spPr>
        <p:txBody>
          <a:bodyPr/>
          <a:lstStyle/>
          <a:p>
            <a:r>
              <a:rPr lang="en-US" dirty="0"/>
              <a:t>(</a:t>
            </a:r>
            <a:r>
              <a:rPr lang="en-US" dirty="0" smtClean="0"/>
              <a:t>C6H10O5)n</a:t>
            </a:r>
            <a:endParaRPr lang="uk-UA" dirty="0" smtClean="0"/>
          </a:p>
          <a:p>
            <a:r>
              <a:rPr lang="ru-RU" dirty="0" err="1"/>
              <a:t>Низька</a:t>
            </a:r>
            <a:r>
              <a:rPr lang="ru-RU" dirty="0"/>
              <a:t> </a:t>
            </a:r>
            <a:r>
              <a:rPr lang="ru-RU" dirty="0" err="1"/>
              <a:t>механічна</a:t>
            </a:r>
            <a:r>
              <a:rPr lang="ru-RU" dirty="0"/>
              <a:t> </a:t>
            </a:r>
            <a:r>
              <a:rPr lang="ru-RU" dirty="0" err="1"/>
              <a:t>міцність</a:t>
            </a:r>
            <a:r>
              <a:rPr lang="ru-RU" dirty="0"/>
              <a:t>.</a:t>
            </a:r>
          </a:p>
          <a:p>
            <a:r>
              <a:rPr lang="ru-RU" dirty="0"/>
              <a:t>Легко </a:t>
            </a:r>
            <a:r>
              <a:rPr lang="ru-RU" dirty="0" err="1"/>
              <a:t>обробляється</a:t>
            </a:r>
            <a:r>
              <a:rPr lang="ru-RU" dirty="0"/>
              <a:t>.</a:t>
            </a:r>
          </a:p>
          <a:p>
            <a:r>
              <a:rPr lang="ru-RU" dirty="0" err="1"/>
              <a:t>Низька</a:t>
            </a:r>
            <a:r>
              <a:rPr lang="ru-RU" dirty="0"/>
              <a:t> </a:t>
            </a:r>
            <a:r>
              <a:rPr lang="ru-RU" dirty="0" err="1"/>
              <a:t>вогнетривкість</a:t>
            </a:r>
            <a:r>
              <a:rPr lang="ru-RU" dirty="0"/>
              <a:t>.</a:t>
            </a:r>
          </a:p>
          <a:p>
            <a:r>
              <a:rPr lang="ru-RU" dirty="0"/>
              <a:t>В </a:t>
            </a:r>
            <a:r>
              <a:rPr lang="ru-RU" dirty="0" err="1"/>
              <a:t>розігрітому</a:t>
            </a:r>
            <a:r>
              <a:rPr lang="ru-RU" dirty="0"/>
              <a:t> </a:t>
            </a:r>
            <a:r>
              <a:rPr lang="ru-RU" dirty="0" err="1"/>
              <a:t>стані</a:t>
            </a:r>
            <a:r>
              <a:rPr lang="ru-RU" dirty="0"/>
              <a:t> </a:t>
            </a:r>
            <a:r>
              <a:rPr lang="ru-RU" dirty="0" err="1"/>
              <a:t>допускає</a:t>
            </a:r>
            <a:r>
              <a:rPr lang="ru-RU" dirty="0"/>
              <a:t> </a:t>
            </a:r>
            <a:r>
              <a:rPr lang="ru-RU" dirty="0" err="1"/>
              <a:t>штампування</a:t>
            </a:r>
            <a:r>
              <a:rPr lang="ru-RU" dirty="0"/>
              <a:t>.</a:t>
            </a:r>
          </a:p>
          <a:p>
            <a:endParaRPr lang="en-US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0486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r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04" y="0"/>
            <a:ext cx="9280525" cy="6841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0003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r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260648"/>
            <a:ext cx="5059288" cy="667544"/>
          </a:xfrm>
        </p:spPr>
        <p:txBody>
          <a:bodyPr/>
          <a:lstStyle/>
          <a:p>
            <a:r>
              <a:rPr lang="ru-RU" dirty="0" err="1"/>
              <a:t>Політетрафторетилен</a:t>
            </a:r>
            <a:endParaRPr lang="ru-RU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5010"/>
            <a:ext cx="4892564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8775" y="2996952"/>
            <a:ext cx="376907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400" dirty="0" err="1" smtClean="0"/>
              <a:t>Електроніка</a:t>
            </a:r>
            <a:endParaRPr lang="ru-RU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err="1" smtClean="0"/>
              <a:t>Промисловість</a:t>
            </a:r>
            <a:r>
              <a:rPr lang="ru-RU" sz="2400" dirty="0" smtClean="0"/>
              <a:t> і </a:t>
            </a:r>
            <a:r>
              <a:rPr lang="ru-RU" sz="2400" dirty="0" err="1" smtClean="0"/>
              <a:t>техніка</a:t>
            </a:r>
            <a:endParaRPr lang="ru-RU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Медицина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Смазка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err="1" smtClean="0"/>
              <a:t>Харчова</a:t>
            </a:r>
            <a:r>
              <a:rPr lang="ru-RU" sz="2400" dirty="0" smtClean="0"/>
              <a:t> </a:t>
            </a:r>
            <a:r>
              <a:rPr lang="ru-RU" sz="2400" dirty="0" err="1" smtClean="0"/>
              <a:t>промисловість</a:t>
            </a:r>
            <a:r>
              <a:rPr lang="ru-RU" sz="2400" dirty="0" smtClean="0"/>
              <a:t> та </a:t>
            </a:r>
            <a:r>
              <a:rPr lang="ru-RU" sz="2400" dirty="0" err="1" smtClean="0"/>
              <a:t>побут</a:t>
            </a:r>
            <a:endParaRPr lang="ru-RU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err="1" smtClean="0"/>
              <a:t>Одяг</a:t>
            </a:r>
            <a:endParaRPr lang="ru-RU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err="1" smtClean="0"/>
              <a:t>Інші</a:t>
            </a:r>
            <a:r>
              <a:rPr lang="ru-RU" sz="2400" dirty="0" smtClean="0"/>
              <a:t> </a:t>
            </a:r>
            <a:r>
              <a:rPr lang="ru-RU" sz="2400" dirty="0" err="1" smtClean="0"/>
              <a:t>вироби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980728"/>
            <a:ext cx="219482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595" y="3140968"/>
            <a:ext cx="2643421" cy="2184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073" y="3288998"/>
            <a:ext cx="2640013" cy="320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198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r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1.Фізичні: </a:t>
            </a:r>
            <a:r>
              <a:rPr lang="ru-RU" dirty="0" err="1"/>
              <a:t>Тефлон</a:t>
            </a:r>
            <a:r>
              <a:rPr lang="ru-RU" dirty="0"/>
              <a:t> — </a:t>
            </a:r>
            <a:r>
              <a:rPr lang="ru-RU" dirty="0" err="1"/>
              <a:t>біла</a:t>
            </a:r>
            <a:r>
              <a:rPr lang="ru-RU" dirty="0"/>
              <a:t>, в тонкому </a:t>
            </a:r>
            <a:r>
              <a:rPr lang="ru-RU" dirty="0" err="1"/>
              <a:t>шарі</a:t>
            </a:r>
            <a:r>
              <a:rPr lang="ru-RU" dirty="0"/>
              <a:t> </a:t>
            </a:r>
            <a:r>
              <a:rPr lang="ru-RU" dirty="0" err="1"/>
              <a:t>прозора</a:t>
            </a:r>
            <a:r>
              <a:rPr lang="ru-RU" dirty="0"/>
              <a:t> </a:t>
            </a:r>
            <a:r>
              <a:rPr lang="ru-RU" dirty="0" err="1"/>
              <a:t>речовина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зовні</a:t>
            </a:r>
            <a:r>
              <a:rPr lang="ru-RU" dirty="0"/>
              <a:t> </a:t>
            </a:r>
            <a:r>
              <a:rPr lang="ru-RU" dirty="0" err="1"/>
              <a:t>нагадує</a:t>
            </a:r>
            <a:r>
              <a:rPr lang="ru-RU" dirty="0"/>
              <a:t> </a:t>
            </a:r>
            <a:r>
              <a:rPr lang="ru-RU" dirty="0" err="1"/>
              <a:t>парафін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поліетилен</a:t>
            </a:r>
            <a:r>
              <a:rPr lang="ru-RU" dirty="0"/>
              <a:t>. </a:t>
            </a:r>
            <a:r>
              <a:rPr lang="ru-RU" dirty="0" err="1"/>
              <a:t>Характеризується</a:t>
            </a:r>
            <a:r>
              <a:rPr lang="ru-RU" dirty="0"/>
              <a:t> </a:t>
            </a:r>
            <a:r>
              <a:rPr lang="ru-RU" dirty="0" err="1"/>
              <a:t>високою</a:t>
            </a:r>
            <a:r>
              <a:rPr lang="ru-RU" dirty="0"/>
              <a:t> тепло- і </a:t>
            </a:r>
            <a:r>
              <a:rPr lang="ru-RU" dirty="0" err="1"/>
              <a:t>морозостійкістю</a:t>
            </a:r>
            <a:r>
              <a:rPr lang="ru-RU" dirty="0"/>
              <a:t>, </a:t>
            </a:r>
            <a:r>
              <a:rPr lang="ru-RU" dirty="0" err="1"/>
              <a:t>залишається</a:t>
            </a:r>
            <a:r>
              <a:rPr lang="ru-RU" dirty="0"/>
              <a:t> </a:t>
            </a:r>
            <a:r>
              <a:rPr lang="ru-RU" dirty="0" err="1"/>
              <a:t>гнучким</a:t>
            </a:r>
            <a:r>
              <a:rPr lang="ru-RU" dirty="0"/>
              <a:t> і </a:t>
            </a:r>
            <a:r>
              <a:rPr lang="ru-RU" dirty="0" err="1"/>
              <a:t>еластичним</a:t>
            </a:r>
            <a:r>
              <a:rPr lang="ru-RU" dirty="0"/>
              <a:t> при температурах </a:t>
            </a:r>
            <a:r>
              <a:rPr lang="ru-RU" dirty="0" err="1"/>
              <a:t>від</a:t>
            </a:r>
            <a:r>
              <a:rPr lang="ru-RU" dirty="0"/>
              <a:t> —250 до +250°</a:t>
            </a:r>
            <a:r>
              <a:rPr lang="en-US" dirty="0"/>
              <a:t>C,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дає</a:t>
            </a:r>
            <a:r>
              <a:rPr lang="ru-RU" dirty="0"/>
              <a:t> </a:t>
            </a:r>
            <a:r>
              <a:rPr lang="ru-RU" dirty="0" err="1"/>
              <a:t>змогу</a:t>
            </a:r>
            <a:r>
              <a:rPr lang="ru-RU" dirty="0"/>
              <a:t> </a:t>
            </a:r>
            <a:r>
              <a:rPr lang="ru-RU" dirty="0" err="1"/>
              <a:t>застосовувати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як </a:t>
            </a:r>
            <a:r>
              <a:rPr lang="ru-RU" dirty="0" err="1"/>
              <a:t>ізоляційний</a:t>
            </a:r>
            <a:r>
              <a:rPr lang="ru-RU" dirty="0"/>
              <a:t> </a:t>
            </a:r>
            <a:r>
              <a:rPr lang="ru-RU" dirty="0" err="1"/>
              <a:t>матеріал</a:t>
            </a:r>
            <a:r>
              <a:rPr lang="ru-RU" dirty="0"/>
              <a:t> в </a:t>
            </a:r>
            <a:r>
              <a:rPr lang="ru-RU" dirty="0" err="1"/>
              <a:t>багатьох</a:t>
            </a:r>
            <a:r>
              <a:rPr lang="ru-RU" dirty="0"/>
              <a:t> </a:t>
            </a:r>
            <a:r>
              <a:rPr lang="ru-RU" dirty="0" err="1"/>
              <a:t>галузях</a:t>
            </a:r>
            <a:r>
              <a:rPr lang="ru-RU" dirty="0"/>
              <a:t>. </a:t>
            </a:r>
            <a:r>
              <a:rPr lang="ru-RU" dirty="0" err="1"/>
              <a:t>Тефлон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низький</a:t>
            </a:r>
            <a:r>
              <a:rPr lang="ru-RU" dirty="0"/>
              <a:t> </a:t>
            </a:r>
            <a:r>
              <a:rPr lang="ru-RU" dirty="0" err="1"/>
              <a:t>поверхневий</a:t>
            </a:r>
            <a:r>
              <a:rPr lang="ru-RU" dirty="0"/>
              <a:t> натяг і </a:t>
            </a:r>
            <a:r>
              <a:rPr lang="ru-RU" dirty="0" err="1"/>
              <a:t>адгезію</a:t>
            </a:r>
            <a:r>
              <a:rPr lang="ru-RU" dirty="0"/>
              <a:t> і не </a:t>
            </a:r>
            <a:r>
              <a:rPr lang="ru-RU" dirty="0" err="1"/>
              <a:t>змочується</a:t>
            </a:r>
            <a:r>
              <a:rPr lang="ru-RU" dirty="0"/>
              <a:t> </a:t>
            </a:r>
            <a:r>
              <a:rPr lang="ru-RU" dirty="0" err="1"/>
              <a:t>ні</a:t>
            </a:r>
            <a:r>
              <a:rPr lang="ru-RU" dirty="0"/>
              <a:t> водою, </a:t>
            </a:r>
            <a:r>
              <a:rPr lang="ru-RU" dirty="0" err="1"/>
              <a:t>ні</a:t>
            </a:r>
            <a:r>
              <a:rPr lang="ru-RU" dirty="0"/>
              <a:t> жирами, </a:t>
            </a:r>
            <a:r>
              <a:rPr lang="ru-RU" dirty="0" err="1"/>
              <a:t>ані</a:t>
            </a:r>
            <a:r>
              <a:rPr lang="ru-RU" dirty="0"/>
              <a:t> </a:t>
            </a:r>
            <a:r>
              <a:rPr lang="ru-RU" dirty="0" err="1"/>
              <a:t>більшістю</a:t>
            </a:r>
            <a:r>
              <a:rPr lang="ru-RU" dirty="0"/>
              <a:t> </a:t>
            </a:r>
            <a:r>
              <a:rPr lang="ru-RU" dirty="0" err="1"/>
              <a:t>органічних</a:t>
            </a:r>
            <a:r>
              <a:rPr lang="ru-RU" dirty="0"/>
              <a:t> </a:t>
            </a:r>
            <a:r>
              <a:rPr lang="ru-RU" dirty="0" err="1"/>
              <a:t>розчинників</a:t>
            </a:r>
            <a:r>
              <a:rPr lang="ru-RU" dirty="0"/>
              <a:t>.</a:t>
            </a:r>
            <a:br>
              <a:rPr lang="ru-RU" dirty="0"/>
            </a:br>
            <a:endParaRPr lang="ru-RU" dirty="0" smtClean="0"/>
          </a:p>
          <a:p>
            <a:r>
              <a:rPr lang="ru-RU" dirty="0" smtClean="0"/>
              <a:t>2</a:t>
            </a:r>
            <a:r>
              <a:rPr lang="ru-RU" dirty="0"/>
              <a:t>. </a:t>
            </a:r>
            <a:r>
              <a:rPr lang="ru-RU" dirty="0" err="1"/>
              <a:t>Хімічні</a:t>
            </a:r>
            <a:r>
              <a:rPr lang="ru-RU" dirty="0"/>
              <a:t> :За </a:t>
            </a:r>
            <a:r>
              <a:rPr lang="ru-RU" dirty="0" err="1"/>
              <a:t>своєю</a:t>
            </a:r>
            <a:r>
              <a:rPr lang="ru-RU" dirty="0"/>
              <a:t> </a:t>
            </a:r>
            <a:r>
              <a:rPr lang="ru-RU" dirty="0" err="1"/>
              <a:t>хімічною</a:t>
            </a:r>
            <a:r>
              <a:rPr lang="ru-RU" dirty="0"/>
              <a:t> </a:t>
            </a:r>
            <a:r>
              <a:rPr lang="ru-RU" dirty="0" err="1"/>
              <a:t>стійкістю</a:t>
            </a:r>
            <a:r>
              <a:rPr lang="ru-RU" dirty="0"/>
              <a:t> </a:t>
            </a:r>
            <a:r>
              <a:rPr lang="ru-RU" dirty="0" err="1"/>
              <a:t>перевищує</a:t>
            </a:r>
            <a:r>
              <a:rPr lang="ru-RU" dirty="0"/>
              <a:t>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відомі</a:t>
            </a:r>
            <a:r>
              <a:rPr lang="ru-RU" dirty="0"/>
              <a:t> </a:t>
            </a:r>
            <a:r>
              <a:rPr lang="ru-RU" dirty="0" err="1"/>
              <a:t>синтетичні</a:t>
            </a:r>
            <a:r>
              <a:rPr lang="ru-RU" dirty="0"/>
              <a:t> </a:t>
            </a:r>
            <a:r>
              <a:rPr lang="ru-RU" dirty="0" err="1"/>
              <a:t>матеріали</a:t>
            </a:r>
            <a:r>
              <a:rPr lang="ru-RU" dirty="0"/>
              <a:t> і </a:t>
            </a:r>
            <a:r>
              <a:rPr lang="ru-RU" dirty="0" err="1"/>
              <a:t>благородні</a:t>
            </a:r>
            <a:r>
              <a:rPr lang="ru-RU" dirty="0"/>
              <a:t> метали. Не </a:t>
            </a:r>
            <a:r>
              <a:rPr lang="ru-RU" dirty="0" err="1"/>
              <a:t>руйнується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впливом</a:t>
            </a:r>
            <a:r>
              <a:rPr lang="ru-RU" dirty="0"/>
              <a:t> </a:t>
            </a:r>
            <a:r>
              <a:rPr lang="ru-RU" dirty="0" err="1"/>
              <a:t>лугів</a:t>
            </a:r>
            <a:r>
              <a:rPr lang="ru-RU" dirty="0"/>
              <a:t>, кислот і 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/>
              <a:t>суміші</a:t>
            </a:r>
            <a:r>
              <a:rPr lang="ru-RU" dirty="0"/>
              <a:t> </a:t>
            </a:r>
            <a:r>
              <a:rPr lang="ru-RU" dirty="0" err="1"/>
              <a:t>азотної</a:t>
            </a:r>
            <a:r>
              <a:rPr lang="ru-RU" dirty="0"/>
              <a:t> і </a:t>
            </a:r>
            <a:r>
              <a:rPr lang="ru-RU" dirty="0" err="1"/>
              <a:t>соляної</a:t>
            </a:r>
            <a:r>
              <a:rPr lang="ru-RU" dirty="0"/>
              <a:t> кислот. </a:t>
            </a:r>
            <a:r>
              <a:rPr lang="ru-RU" dirty="0" err="1"/>
              <a:t>Руйнується</a:t>
            </a:r>
            <a:r>
              <a:rPr lang="ru-RU" dirty="0"/>
              <a:t> </a:t>
            </a:r>
            <a:r>
              <a:rPr lang="ru-RU" dirty="0" err="1"/>
              <a:t>розплавами</a:t>
            </a:r>
            <a:r>
              <a:rPr lang="ru-RU" dirty="0"/>
              <a:t> </a:t>
            </a:r>
            <a:r>
              <a:rPr lang="ru-RU" dirty="0" err="1"/>
              <a:t>лужних</a:t>
            </a:r>
            <a:r>
              <a:rPr lang="ru-RU" dirty="0"/>
              <a:t> </a:t>
            </a:r>
            <a:r>
              <a:rPr lang="ru-RU" dirty="0" err="1"/>
              <a:t>металів</a:t>
            </a:r>
            <a:r>
              <a:rPr lang="ru-RU" dirty="0"/>
              <a:t>, фтором і </a:t>
            </a:r>
            <a:r>
              <a:rPr lang="ru-RU" dirty="0" err="1"/>
              <a:t>трифторидом</a:t>
            </a:r>
            <a:r>
              <a:rPr lang="ru-RU" dirty="0"/>
              <a:t> хлору.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2121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r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ru-RU" dirty="0" err="1"/>
              <a:t>Стійкий</a:t>
            </a:r>
            <a:r>
              <a:rPr lang="ru-RU" dirty="0"/>
              <a:t> до </a:t>
            </a:r>
            <a:r>
              <a:rPr lang="ru-RU" dirty="0" err="1"/>
              <a:t>дії</a:t>
            </a:r>
            <a:r>
              <a:rPr lang="ru-RU" dirty="0"/>
              <a:t> води, не </a:t>
            </a:r>
            <a:r>
              <a:rPr lang="ru-RU" dirty="0" err="1"/>
              <a:t>реагує</a:t>
            </a:r>
            <a:r>
              <a:rPr lang="ru-RU" dirty="0"/>
              <a:t> з лугами будь-</a:t>
            </a:r>
            <a:r>
              <a:rPr lang="ru-RU" dirty="0" err="1"/>
              <a:t>якої</a:t>
            </a:r>
            <a:r>
              <a:rPr lang="ru-RU" dirty="0"/>
              <a:t> </a:t>
            </a:r>
            <a:r>
              <a:rPr lang="ru-RU" dirty="0" err="1"/>
              <a:t>концентрації</a:t>
            </a:r>
            <a:r>
              <a:rPr lang="ru-RU" dirty="0"/>
              <a:t>, з </a:t>
            </a:r>
            <a:r>
              <a:rPr lang="ru-RU" dirty="0" err="1"/>
              <a:t>розчинами</a:t>
            </a:r>
            <a:r>
              <a:rPr lang="ru-RU" dirty="0"/>
              <a:t> </a:t>
            </a:r>
            <a:r>
              <a:rPr lang="ru-RU" dirty="0" err="1"/>
              <a:t>нейтральних</a:t>
            </a:r>
            <a:r>
              <a:rPr lang="ru-RU" dirty="0"/>
              <a:t>, </a:t>
            </a:r>
            <a:r>
              <a:rPr lang="ru-RU" dirty="0" err="1"/>
              <a:t>кислих</a:t>
            </a:r>
            <a:r>
              <a:rPr lang="ru-RU" dirty="0"/>
              <a:t> і </a:t>
            </a:r>
            <a:r>
              <a:rPr lang="ru-RU" dirty="0" err="1"/>
              <a:t>основних</a:t>
            </a:r>
            <a:r>
              <a:rPr lang="ru-RU" dirty="0"/>
              <a:t> солей, </a:t>
            </a:r>
            <a:r>
              <a:rPr lang="ru-RU" dirty="0" err="1"/>
              <a:t>органічними</a:t>
            </a:r>
            <a:r>
              <a:rPr lang="ru-RU" dirty="0"/>
              <a:t> і </a:t>
            </a:r>
            <a:r>
              <a:rPr lang="ru-RU" dirty="0" err="1"/>
              <a:t>неорганічними</a:t>
            </a:r>
            <a:r>
              <a:rPr lang="ru-RU" dirty="0"/>
              <a:t> кислотами, </a:t>
            </a:r>
            <a:r>
              <a:rPr lang="ru-RU" dirty="0" smtClean="0"/>
              <a:t>при </a:t>
            </a:r>
            <a:r>
              <a:rPr lang="ru-RU" dirty="0" err="1"/>
              <a:t>кімнатній</a:t>
            </a:r>
            <a:r>
              <a:rPr lang="ru-RU" dirty="0"/>
              <a:t> </a:t>
            </a:r>
            <a:r>
              <a:rPr lang="ru-RU" dirty="0" err="1"/>
              <a:t>температурі</a:t>
            </a:r>
            <a:r>
              <a:rPr lang="ru-RU" dirty="0"/>
              <a:t> не </a:t>
            </a:r>
            <a:r>
              <a:rPr lang="ru-RU" dirty="0" err="1"/>
              <a:t>розчиняється</a:t>
            </a:r>
            <a:r>
              <a:rPr lang="ru-RU" dirty="0"/>
              <a:t> і не </a:t>
            </a:r>
            <a:r>
              <a:rPr lang="ru-RU" dirty="0" err="1"/>
              <a:t>набухає</a:t>
            </a:r>
            <a:r>
              <a:rPr lang="ru-RU" dirty="0"/>
              <a:t> в </a:t>
            </a:r>
            <a:r>
              <a:rPr lang="ru-RU" dirty="0" err="1"/>
              <a:t>жодному</a:t>
            </a:r>
            <a:r>
              <a:rPr lang="ru-RU" dirty="0"/>
              <a:t> з </a:t>
            </a:r>
            <a:r>
              <a:rPr lang="ru-RU" dirty="0" err="1"/>
              <a:t>відомих</a:t>
            </a:r>
            <a:r>
              <a:rPr lang="ru-RU" dirty="0"/>
              <a:t> </a:t>
            </a:r>
            <a:r>
              <a:rPr lang="ru-RU" dirty="0" err="1" smtClean="0"/>
              <a:t>розчинників</a:t>
            </a:r>
            <a:r>
              <a:rPr lang="ru-RU" dirty="0"/>
              <a:t>, </a:t>
            </a:r>
            <a:r>
              <a:rPr lang="ru-RU" dirty="0" smtClean="0"/>
              <a:t>з часом </a:t>
            </a:r>
            <a:r>
              <a:rPr lang="ru-RU" dirty="0" err="1" smtClean="0"/>
              <a:t>розкладається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2" y="3573016"/>
            <a:ext cx="2938463" cy="19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068960"/>
            <a:ext cx="2852737" cy="234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237" y="3172941"/>
            <a:ext cx="27987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5859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r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756" y="0"/>
            <a:ext cx="9117244" cy="6858000"/>
          </a:xfrm>
        </p:spPr>
        <p:txBody>
          <a:bodyPr/>
          <a:lstStyle/>
          <a:p>
            <a:r>
              <a:rPr lang="ru-RU" dirty="0" err="1"/>
              <a:t>В</a:t>
            </a:r>
            <a:r>
              <a:rPr lang="ru-RU" dirty="0" err="1" smtClean="0"/>
              <a:t>икористовується</a:t>
            </a:r>
            <a:r>
              <a:rPr lang="ru-RU" dirty="0" smtClean="0"/>
              <a:t> </a:t>
            </a:r>
            <a:r>
              <a:rPr lang="ru-RU" dirty="0"/>
              <a:t>для </a:t>
            </a:r>
            <a:r>
              <a:rPr lang="ru-RU" dirty="0" err="1" smtClean="0"/>
              <a:t>виготовлення</a:t>
            </a:r>
            <a:r>
              <a:rPr lang="ru-RU" dirty="0" smtClean="0"/>
              <a:t> </a:t>
            </a:r>
            <a:r>
              <a:rPr lang="ru-RU" dirty="0" err="1" smtClean="0"/>
              <a:t>виробів</a:t>
            </a:r>
            <a:r>
              <a:rPr lang="ru-RU" dirty="0" smtClean="0"/>
              <a:t> </a:t>
            </a:r>
            <a:r>
              <a:rPr lang="ru-RU" dirty="0" err="1"/>
              <a:t>технічного</a:t>
            </a:r>
            <a:r>
              <a:rPr lang="ru-RU" dirty="0"/>
              <a:t> і </a:t>
            </a:r>
            <a:r>
              <a:rPr lang="ru-RU" dirty="0" err="1"/>
              <a:t>побутового</a:t>
            </a:r>
            <a:r>
              <a:rPr lang="ru-RU" dirty="0"/>
              <a:t> </a:t>
            </a:r>
            <a:r>
              <a:rPr lang="ru-RU" dirty="0" err="1" smtClean="0"/>
              <a:t>призначення</a:t>
            </a:r>
            <a:r>
              <a:rPr lang="ru-RU" dirty="0" smtClean="0"/>
              <a:t>, у </a:t>
            </a:r>
            <a:r>
              <a:rPr lang="ru-RU" dirty="0" err="1" smtClean="0"/>
              <a:t>кабельній</a:t>
            </a:r>
            <a:r>
              <a:rPr lang="ru-RU" dirty="0" smtClean="0"/>
              <a:t> </a:t>
            </a:r>
            <a:r>
              <a:rPr lang="ru-RU" dirty="0" err="1" smtClean="0"/>
              <a:t>промисловості</a:t>
            </a:r>
            <a:r>
              <a:rPr lang="ru-RU" dirty="0" smtClean="0"/>
              <a:t>, </a:t>
            </a:r>
            <a:r>
              <a:rPr lang="ru-RU" dirty="0" err="1" smtClean="0"/>
              <a:t>радіотехніці</a:t>
            </a:r>
            <a:r>
              <a:rPr lang="ru-RU" dirty="0" smtClean="0"/>
              <a:t>, </a:t>
            </a:r>
            <a:r>
              <a:rPr lang="ru-RU" dirty="0" err="1" smtClean="0"/>
              <a:t>телебаченні</a:t>
            </a:r>
            <a:r>
              <a:rPr lang="ru-RU" dirty="0" smtClean="0"/>
              <a:t>, </a:t>
            </a:r>
            <a:r>
              <a:rPr lang="ru-RU" dirty="0" err="1" smtClean="0"/>
              <a:t>хімічній</a:t>
            </a:r>
            <a:r>
              <a:rPr lang="ru-RU" dirty="0" smtClean="0"/>
              <a:t> </a:t>
            </a:r>
            <a:r>
              <a:rPr lang="ru-RU" dirty="0" err="1" smtClean="0"/>
              <a:t>промисловості</a:t>
            </a:r>
            <a:r>
              <a:rPr lang="ru-RU" dirty="0" smtClean="0"/>
              <a:t>, </a:t>
            </a:r>
            <a:r>
              <a:rPr lang="ru-RU" dirty="0" err="1" smtClean="0"/>
              <a:t>сільському</a:t>
            </a:r>
            <a:r>
              <a:rPr lang="ru-RU" dirty="0" smtClean="0"/>
              <a:t> </a:t>
            </a:r>
            <a:r>
              <a:rPr lang="ru-RU" dirty="0" err="1" smtClean="0"/>
              <a:t>господарстві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5117"/>
            <a:ext cx="3140075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087" y="2579984"/>
            <a:ext cx="3109913" cy="232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328" y="2595117"/>
            <a:ext cx="2886760" cy="2370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4965348"/>
            <a:ext cx="2880320" cy="191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891003"/>
            <a:ext cx="4422924" cy="201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4773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r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8686800" cy="838200"/>
          </a:xfrm>
        </p:spPr>
        <p:txBody>
          <a:bodyPr/>
          <a:lstStyle/>
          <a:p>
            <a:r>
              <a:rPr lang="ru-RU" dirty="0" err="1"/>
              <a:t>Фенолформальдегідна</a:t>
            </a:r>
            <a:r>
              <a:rPr lang="ru-RU" dirty="0"/>
              <a:t> смола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805264"/>
          </a:xfrm>
        </p:spPr>
        <p:txBody>
          <a:bodyPr/>
          <a:lstStyle/>
          <a:p>
            <a:r>
              <a:rPr lang="ru-RU" dirty="0"/>
              <a:t>Формула – </a:t>
            </a:r>
            <a:r>
              <a:rPr lang="ru-RU" dirty="0" smtClean="0"/>
              <a:t>[-</a:t>
            </a:r>
            <a:r>
              <a:rPr lang="en-US" dirty="0"/>
              <a:t>C6H3(OH)-CH2-]n</a:t>
            </a:r>
          </a:p>
          <a:p>
            <a:r>
              <a:rPr lang="en-US" dirty="0"/>
              <a:t> </a:t>
            </a:r>
            <a:r>
              <a:rPr lang="ru-RU" dirty="0" err="1" smtClean="0"/>
              <a:t>Фенолформальдегідна</a:t>
            </a:r>
            <a:r>
              <a:rPr lang="ru-RU" dirty="0" smtClean="0"/>
              <a:t> </a:t>
            </a:r>
            <a:r>
              <a:rPr lang="ru-RU" dirty="0"/>
              <a:t>кислота є продуктом </a:t>
            </a:r>
            <a:r>
              <a:rPr lang="ru-RU" dirty="0" err="1"/>
              <a:t>поліконденсації</a:t>
            </a:r>
            <a:r>
              <a:rPr lang="ru-RU" dirty="0"/>
              <a:t> фенолу </a:t>
            </a:r>
            <a:r>
              <a:rPr lang="en-US" dirty="0"/>
              <a:t>C6H5OH </a:t>
            </a:r>
            <a:r>
              <a:rPr lang="ru-RU" dirty="0"/>
              <a:t>з </a:t>
            </a:r>
            <a:r>
              <a:rPr lang="ru-RU" dirty="0" err="1"/>
              <a:t>формальдегідом</a:t>
            </a:r>
            <a:r>
              <a:rPr lang="ru-RU" dirty="0"/>
              <a:t> </a:t>
            </a:r>
            <a:r>
              <a:rPr lang="en-US" dirty="0"/>
              <a:t>CH2 = O.</a:t>
            </a:r>
          </a:p>
          <a:p>
            <a:r>
              <a:rPr lang="ru-RU" dirty="0" err="1"/>
              <a:t>Реакція</a:t>
            </a:r>
            <a:r>
              <a:rPr lang="ru-RU" dirty="0"/>
              <a:t> проводиться в </a:t>
            </a:r>
            <a:r>
              <a:rPr lang="ru-RU" dirty="0" err="1"/>
              <a:t>присутності</a:t>
            </a:r>
            <a:r>
              <a:rPr lang="ru-RU" dirty="0"/>
              <a:t> </a:t>
            </a:r>
            <a:r>
              <a:rPr lang="ru-RU" dirty="0" err="1"/>
              <a:t>кислих</a:t>
            </a:r>
            <a:r>
              <a:rPr lang="ru-RU" dirty="0"/>
              <a:t> (соляна, </a:t>
            </a:r>
            <a:r>
              <a:rPr lang="ru-RU" dirty="0" err="1"/>
              <a:t>сірчана</a:t>
            </a:r>
            <a:r>
              <a:rPr lang="ru-RU" dirty="0"/>
              <a:t>, </a:t>
            </a:r>
            <a:r>
              <a:rPr lang="ru-RU" dirty="0" err="1"/>
              <a:t>щавлева</a:t>
            </a:r>
            <a:r>
              <a:rPr lang="ru-RU" dirty="0"/>
              <a:t> і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кислоти</a:t>
            </a:r>
            <a:r>
              <a:rPr lang="ru-RU" dirty="0"/>
              <a:t>)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лужних</a:t>
            </a:r>
            <a:r>
              <a:rPr lang="ru-RU" dirty="0"/>
              <a:t> </a:t>
            </a:r>
            <a:r>
              <a:rPr lang="ru-RU" dirty="0" err="1"/>
              <a:t>каталізаторів</a:t>
            </a:r>
            <a:r>
              <a:rPr lang="ru-RU" dirty="0"/>
              <a:t> (</a:t>
            </a:r>
            <a:r>
              <a:rPr lang="ru-RU" dirty="0" err="1"/>
              <a:t>аміак</a:t>
            </a:r>
            <a:r>
              <a:rPr lang="ru-RU" dirty="0"/>
              <a:t>, </a:t>
            </a:r>
            <a:r>
              <a:rPr lang="ru-RU" dirty="0" err="1"/>
              <a:t>гідроксид</a:t>
            </a:r>
            <a:r>
              <a:rPr lang="ru-RU" dirty="0"/>
              <a:t> </a:t>
            </a:r>
            <a:r>
              <a:rPr lang="ru-RU" dirty="0" err="1"/>
              <a:t>натрію</a:t>
            </a:r>
            <a:r>
              <a:rPr lang="ru-RU" dirty="0"/>
              <a:t>, </a:t>
            </a:r>
            <a:r>
              <a:rPr lang="ru-RU" dirty="0" err="1"/>
              <a:t>гідроксид</a:t>
            </a:r>
            <a:r>
              <a:rPr lang="ru-RU" dirty="0"/>
              <a:t> </a:t>
            </a:r>
            <a:r>
              <a:rPr lang="ru-RU" dirty="0" err="1"/>
              <a:t>барію</a:t>
            </a:r>
            <a:r>
              <a:rPr lang="ru-RU" dirty="0"/>
              <a:t>). </a:t>
            </a:r>
          </a:p>
        </p:txBody>
      </p:sp>
    </p:spTree>
    <p:extLst>
      <p:ext uri="{BB962C8B-B14F-4D97-AF65-F5344CB8AC3E}">
        <p14:creationId xmlns:p14="http://schemas.microsoft.com/office/powerpoint/2010/main" val="2068405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r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4525963"/>
          </a:xfrm>
        </p:spPr>
        <p:txBody>
          <a:bodyPr/>
          <a:lstStyle/>
          <a:p>
            <a:r>
              <a:rPr lang="ru-RU" dirty="0" err="1"/>
              <a:t>Механічна</a:t>
            </a:r>
            <a:r>
              <a:rPr lang="ru-RU" dirty="0"/>
              <a:t> </a:t>
            </a:r>
            <a:r>
              <a:rPr lang="ru-RU" dirty="0" err="1"/>
              <a:t>стійкість</a:t>
            </a:r>
            <a:r>
              <a:rPr lang="ru-RU" dirty="0"/>
              <a:t>, </a:t>
            </a:r>
            <a:r>
              <a:rPr lang="ru-RU" dirty="0" err="1"/>
              <a:t>міцність</a:t>
            </a:r>
            <a:r>
              <a:rPr lang="ru-RU" dirty="0"/>
              <a:t>.</a:t>
            </a:r>
          </a:p>
          <a:p>
            <a:r>
              <a:rPr lang="ru-RU" dirty="0" err="1"/>
              <a:t>Стійкість</a:t>
            </a:r>
            <a:r>
              <a:rPr lang="ru-RU" dirty="0"/>
              <a:t> до </a:t>
            </a:r>
            <a:r>
              <a:rPr lang="ru-RU" dirty="0" err="1"/>
              <a:t>корозії</a:t>
            </a:r>
            <a:r>
              <a:rPr lang="ru-RU" dirty="0"/>
              <a:t>.</a:t>
            </a:r>
          </a:p>
          <a:p>
            <a:r>
              <a:rPr lang="ru-RU" dirty="0" err="1"/>
              <a:t>Високі</a:t>
            </a:r>
            <a:r>
              <a:rPr lang="ru-RU" dirty="0"/>
              <a:t> </a:t>
            </a:r>
            <a:r>
              <a:rPr lang="ru-RU" dirty="0" err="1"/>
              <a:t>електроізоляційні</a:t>
            </a:r>
            <a:r>
              <a:rPr lang="ru-RU" dirty="0"/>
              <a:t> </a:t>
            </a:r>
            <a:r>
              <a:rPr lang="ru-RU" dirty="0" err="1"/>
              <a:t>властивості</a:t>
            </a:r>
            <a:r>
              <a:rPr lang="ru-RU" dirty="0"/>
              <a:t>.</a:t>
            </a:r>
          </a:p>
          <a:p>
            <a:r>
              <a:rPr lang="ru-RU" dirty="0" err="1"/>
              <a:t>Висока</a:t>
            </a:r>
            <a:r>
              <a:rPr lang="ru-RU" dirty="0"/>
              <a:t> </a:t>
            </a:r>
            <a:r>
              <a:rPr lang="ru-RU" dirty="0" err="1"/>
              <a:t>розчинність</a:t>
            </a:r>
            <a:r>
              <a:rPr lang="ru-RU" dirty="0"/>
              <a:t> в </a:t>
            </a:r>
            <a:r>
              <a:rPr lang="ru-RU" dirty="0" err="1"/>
              <a:t>аліфатичних</a:t>
            </a:r>
            <a:r>
              <a:rPr lang="ru-RU" dirty="0"/>
              <a:t> і </a:t>
            </a:r>
            <a:r>
              <a:rPr lang="ru-RU" dirty="0" err="1"/>
              <a:t>ароматичних</a:t>
            </a:r>
            <a:r>
              <a:rPr lang="ru-RU" dirty="0"/>
              <a:t> </a:t>
            </a:r>
            <a:r>
              <a:rPr lang="ru-RU" dirty="0" err="1"/>
              <a:t>вуглеводнях</a:t>
            </a:r>
            <a:r>
              <a:rPr lang="ru-RU" dirty="0"/>
              <a:t>, </a:t>
            </a:r>
            <a:r>
              <a:rPr lang="ru-RU" dirty="0" err="1"/>
              <a:t>хлорвмісних</a:t>
            </a:r>
            <a:r>
              <a:rPr lang="ru-RU" dirty="0"/>
              <a:t> </a:t>
            </a:r>
            <a:r>
              <a:rPr lang="ru-RU" dirty="0" err="1"/>
              <a:t>розчинниках</a:t>
            </a:r>
            <a:r>
              <a:rPr lang="ru-RU" dirty="0"/>
              <a:t> і кетонах.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56992"/>
            <a:ext cx="3822551" cy="2868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98" y="6225576"/>
            <a:ext cx="3722177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158" y="2852936"/>
            <a:ext cx="4392644" cy="3021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494445" y="6124665"/>
            <a:ext cx="33265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/>
              <a:t>Виробництво</a:t>
            </a:r>
            <a:r>
              <a:rPr lang="ru-RU" sz="2800" dirty="0" smtClean="0"/>
              <a:t> клею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134302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r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7"/>
            <a:ext cx="4999037" cy="375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0"/>
            <a:ext cx="3140734" cy="3165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145" y="3756025"/>
            <a:ext cx="4659750" cy="310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87624" y="3933056"/>
            <a:ext cx="24545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err="1" smtClean="0"/>
              <a:t>Підшипники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51021" y="5014624"/>
            <a:ext cx="35421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err="1" smtClean="0"/>
              <a:t>Кулі</a:t>
            </a:r>
            <a:r>
              <a:rPr lang="ru-RU" sz="3200" dirty="0" smtClean="0"/>
              <a:t> для </a:t>
            </a:r>
            <a:r>
              <a:rPr lang="ru-RU" sz="3200" dirty="0" err="1" smtClean="0"/>
              <a:t>більярду</a:t>
            </a: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516216" y="3171250"/>
            <a:ext cx="1911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err="1" smtClean="0"/>
              <a:t>Вимикачі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235181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r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0"/>
            <a:ext cx="3331096" cy="811560"/>
          </a:xfrm>
        </p:spPr>
        <p:txBody>
          <a:bodyPr/>
          <a:lstStyle/>
          <a:p>
            <a:r>
              <a:rPr lang="ru-RU" dirty="0"/>
              <a:t>Фторопласт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66" y="2276872"/>
            <a:ext cx="4249611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85320" y="1841033"/>
            <a:ext cx="4572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200" dirty="0" smtClean="0"/>
              <a:t>Фторопла́ст-4 (Політетрафлуорете́н), також відомий під торговою маркою тефло́н — полімер, пластична маса, що використовується в різних галузях науки, техніки і в побуті.</a:t>
            </a:r>
            <a:endParaRPr lang="vi-VN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1196751"/>
            <a:ext cx="46125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/>
              <a:t> формула:(-</a:t>
            </a:r>
            <a:r>
              <a:rPr lang="en-US" sz="3200" dirty="0" smtClean="0"/>
              <a:t>CF2-CF2-)n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54614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r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ru-RU" dirty="0"/>
              <a:t>За </a:t>
            </a:r>
            <a:r>
              <a:rPr lang="ru-RU" dirty="0" err="1"/>
              <a:t>своєю</a:t>
            </a:r>
            <a:r>
              <a:rPr lang="ru-RU" dirty="0"/>
              <a:t> </a:t>
            </a:r>
            <a:r>
              <a:rPr lang="ru-RU" dirty="0" err="1"/>
              <a:t>хімічною</a:t>
            </a:r>
            <a:r>
              <a:rPr lang="ru-RU" dirty="0"/>
              <a:t> </a:t>
            </a:r>
            <a:r>
              <a:rPr lang="ru-RU" dirty="0" err="1"/>
              <a:t>стійкістю</a:t>
            </a:r>
            <a:r>
              <a:rPr lang="ru-RU" dirty="0"/>
              <a:t> </a:t>
            </a:r>
            <a:r>
              <a:rPr lang="ru-RU" dirty="0" err="1"/>
              <a:t>перевищує</a:t>
            </a:r>
            <a:r>
              <a:rPr lang="ru-RU" dirty="0"/>
              <a:t>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відомі</a:t>
            </a:r>
            <a:r>
              <a:rPr lang="ru-RU" dirty="0"/>
              <a:t> </a:t>
            </a:r>
            <a:r>
              <a:rPr lang="ru-RU" dirty="0" err="1"/>
              <a:t>синтетичні</a:t>
            </a:r>
            <a:r>
              <a:rPr lang="ru-RU" dirty="0"/>
              <a:t> </a:t>
            </a:r>
            <a:r>
              <a:rPr lang="ru-RU" dirty="0" err="1"/>
              <a:t>матеріали</a:t>
            </a:r>
            <a:r>
              <a:rPr lang="ru-RU" dirty="0"/>
              <a:t> і </a:t>
            </a:r>
            <a:r>
              <a:rPr lang="ru-RU" dirty="0" err="1"/>
              <a:t>благородні</a:t>
            </a:r>
            <a:r>
              <a:rPr lang="ru-RU" dirty="0"/>
              <a:t> метали. Не </a:t>
            </a:r>
            <a:r>
              <a:rPr lang="ru-RU" dirty="0" err="1"/>
              <a:t>руйнується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впливом</a:t>
            </a:r>
            <a:r>
              <a:rPr lang="ru-RU" dirty="0"/>
              <a:t> </a:t>
            </a:r>
            <a:r>
              <a:rPr lang="ru-RU" dirty="0" err="1"/>
              <a:t>лугів</a:t>
            </a:r>
            <a:r>
              <a:rPr lang="ru-RU" dirty="0"/>
              <a:t>, кислот і 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/>
              <a:t>суміші</a:t>
            </a:r>
            <a:r>
              <a:rPr lang="ru-RU" dirty="0"/>
              <a:t> </a:t>
            </a:r>
            <a:r>
              <a:rPr lang="ru-RU" dirty="0" err="1"/>
              <a:t>азотної</a:t>
            </a:r>
            <a:r>
              <a:rPr lang="ru-RU" dirty="0"/>
              <a:t> і </a:t>
            </a:r>
            <a:r>
              <a:rPr lang="ru-RU" dirty="0" err="1"/>
              <a:t>соляної</a:t>
            </a:r>
            <a:r>
              <a:rPr lang="ru-RU" dirty="0"/>
              <a:t> кислот. </a:t>
            </a:r>
            <a:r>
              <a:rPr lang="ru-RU" dirty="0" err="1"/>
              <a:t>Руйнується</a:t>
            </a:r>
            <a:r>
              <a:rPr lang="ru-RU" dirty="0"/>
              <a:t> </a:t>
            </a:r>
            <a:r>
              <a:rPr lang="ru-RU" dirty="0" err="1"/>
              <a:t>розплавами</a:t>
            </a:r>
            <a:r>
              <a:rPr lang="ru-RU" dirty="0"/>
              <a:t> </a:t>
            </a:r>
            <a:r>
              <a:rPr lang="ru-RU" dirty="0" err="1"/>
              <a:t>лужних</a:t>
            </a:r>
            <a:r>
              <a:rPr lang="ru-RU" dirty="0"/>
              <a:t> </a:t>
            </a:r>
            <a:r>
              <a:rPr lang="ru-RU" dirty="0" err="1"/>
              <a:t>металів</a:t>
            </a:r>
            <a:r>
              <a:rPr lang="ru-RU" dirty="0"/>
              <a:t>, фтором і </a:t>
            </a:r>
            <a:r>
              <a:rPr lang="ru-RU" dirty="0" err="1"/>
              <a:t>трифторидом</a:t>
            </a:r>
            <a:r>
              <a:rPr lang="ru-RU" dirty="0"/>
              <a:t> хлору.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12976"/>
            <a:ext cx="3495425" cy="2704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186367"/>
            <a:ext cx="3816350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9595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r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Соседство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107</TotalTime>
  <Words>489</Words>
  <Application>Microsoft Office PowerPoint</Application>
  <PresentationFormat>Экран (4:3)</PresentationFormat>
  <Paragraphs>66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Трек</vt:lpstr>
      <vt:lpstr>Поліетилен Фенолформальдегідна смола Фторопласт Поліамід Поліметилакрилат Поліпропілен Полівінілхлорид Гетинакс політетрафторетилен </vt:lpstr>
      <vt:lpstr>Поліетилен</vt:lpstr>
      <vt:lpstr>Презентация PowerPoint</vt:lpstr>
      <vt:lpstr>Презентация PowerPoint</vt:lpstr>
      <vt:lpstr>Фенолформальдегідна смола</vt:lpstr>
      <vt:lpstr>Презентация PowerPoint</vt:lpstr>
      <vt:lpstr>Презентация PowerPoint</vt:lpstr>
      <vt:lpstr>Фторопласт</vt:lpstr>
      <vt:lpstr>Презентация PowerPoint</vt:lpstr>
      <vt:lpstr>Презентация PowerPoint</vt:lpstr>
      <vt:lpstr>Поліамід </vt:lpstr>
      <vt:lpstr>Презентация PowerPoint</vt:lpstr>
      <vt:lpstr>Поліметилакрелат (Органічне скло)</vt:lpstr>
      <vt:lpstr>Презентация PowerPoint</vt:lpstr>
      <vt:lpstr>Презентация PowerPoint</vt:lpstr>
      <vt:lpstr>Поліпропілен</vt:lpstr>
      <vt:lpstr>Презентация PowerPoint</vt:lpstr>
      <vt:lpstr>Полівінілхлорид</vt:lpstr>
      <vt:lpstr>Презентация PowerPoint</vt:lpstr>
      <vt:lpstr>Гетинакс</vt:lpstr>
      <vt:lpstr>Презентация PowerPoint</vt:lpstr>
      <vt:lpstr>Політетрафторетилен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Поліетилен Фенолформальдегідна смола Фторопласт Поліамід Поліметилакрилат Поліпропілен Полівінілхлорид Гетинакс політетрафторетилен</dc:title>
  <dc:creator>User</dc:creator>
  <cp:lastModifiedBy>User</cp:lastModifiedBy>
  <cp:revision>10</cp:revision>
  <dcterms:created xsi:type="dcterms:W3CDTF">2014-02-04T19:48:36Z</dcterms:created>
  <dcterms:modified xsi:type="dcterms:W3CDTF">2014-02-04T21:35:58Z</dcterms:modified>
</cp:coreProperties>
</file>