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Даша\Desktop\191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80" y="4437112"/>
            <a:ext cx="2600823" cy="2281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>
                <a:solidFill>
                  <a:schemeClr val="tx1"/>
                </a:solidFill>
              </a:rPr>
              <a:t>Органічні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речовини</a:t>
            </a:r>
            <a:r>
              <a:rPr lang="ru-RU" sz="2000" b="1" dirty="0">
                <a:solidFill>
                  <a:schemeClr val="tx1"/>
                </a:solidFill>
              </a:rPr>
              <a:t> як основа </a:t>
            </a:r>
            <a:r>
              <a:rPr lang="ru-RU" sz="2000" b="1" dirty="0" err="1">
                <a:solidFill>
                  <a:schemeClr val="tx1"/>
                </a:solidFill>
              </a:rPr>
              <a:t>сучасних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матеріалів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ru-RU" sz="2000" b="1" dirty="0" err="1">
                <a:solidFill>
                  <a:schemeClr val="tx1"/>
                </a:solidFill>
              </a:rPr>
              <a:t>Пластмаси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синтетичні</a:t>
            </a:r>
            <a:r>
              <a:rPr lang="ru-RU" sz="2000" b="1" dirty="0">
                <a:solidFill>
                  <a:schemeClr val="tx1"/>
                </a:solidFill>
              </a:rPr>
              <a:t> каучуки, </a:t>
            </a:r>
            <a:r>
              <a:rPr lang="ru-RU" sz="2000" b="1" dirty="0" err="1">
                <a:solidFill>
                  <a:schemeClr val="tx1"/>
                </a:solidFill>
              </a:rPr>
              <a:t>гума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штучні</a:t>
            </a:r>
            <a:r>
              <a:rPr lang="ru-RU" sz="2000" b="1" dirty="0">
                <a:solidFill>
                  <a:schemeClr val="tx1"/>
                </a:solidFill>
              </a:rPr>
              <a:t> й </a:t>
            </a:r>
            <a:r>
              <a:rPr lang="ru-RU" sz="2000" b="1" dirty="0" err="1">
                <a:solidFill>
                  <a:schemeClr val="tx1"/>
                </a:solidFill>
              </a:rPr>
              <a:t>синтетичні</a:t>
            </a:r>
            <a:r>
              <a:rPr lang="ru-RU" sz="2000" b="1" dirty="0">
                <a:solidFill>
                  <a:schemeClr val="tx1"/>
                </a:solidFill>
              </a:rPr>
              <a:t> волокна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</a:t>
            </a:r>
            <a:r>
              <a:rPr lang="uk-UA" sz="1400" dirty="0" err="1" smtClean="0"/>
              <a:t>ідготував</a:t>
            </a:r>
            <a:r>
              <a:rPr lang="uk-UA" sz="1400" dirty="0" smtClean="0"/>
              <a:t>  </a:t>
            </a:r>
            <a:r>
              <a:rPr lang="uk-UA" sz="1400" dirty="0" err="1" smtClean="0"/>
              <a:t>Воронецький</a:t>
            </a:r>
            <a:r>
              <a:rPr lang="uk-UA" sz="1400" dirty="0" smtClean="0"/>
              <a:t> Микита</a:t>
            </a:r>
            <a:r>
              <a:rPr lang="uk-UA" sz="1400" smtClean="0"/>
              <a:t/>
            </a:r>
            <a:br>
              <a:rPr lang="uk-UA" sz="1400" smtClean="0"/>
            </a:br>
            <a:endParaRPr lang="ru-RU" sz="1400" dirty="0"/>
          </a:p>
        </p:txBody>
      </p:sp>
      <p:pic>
        <p:nvPicPr>
          <p:cNvPr id="1026" name="Picture 2" descr="C:\Users\Даша\Desktop\173116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44580"/>
            <a:ext cx="2580468" cy="226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ша\Desktop\впп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25" y="1260225"/>
            <a:ext cx="2580468" cy="2276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ша\Desktop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041"/>
            <a:ext cx="2548864" cy="2276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317" y="700673"/>
            <a:ext cx="6777317" cy="50679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" indent="0" algn="ctr">
              <a:buNone/>
            </a:pP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Термопластичні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полімери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09" y="6309320"/>
            <a:ext cx="731583" cy="435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51143"/>
            <a:ext cx="2447925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3218043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Поліетилен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9" y="1351143"/>
            <a:ext cx="2447925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302684" y="3218043"/>
            <a:ext cx="230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Поліпропілен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34" y="1351144"/>
            <a:ext cx="2331084" cy="186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723434" y="3218043"/>
            <a:ext cx="233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Полістирен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17032"/>
            <a:ext cx="2438578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547664" y="5583932"/>
            <a:ext cx="243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Тефлон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71" y="3717032"/>
            <a:ext cx="2447925" cy="186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4355976" y="5583931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Поліметилметакрилат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1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аша\Desktop\19416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25" y="1627494"/>
            <a:ext cx="2411830" cy="2676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аша\Desktop\34400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4" y="3709512"/>
            <a:ext cx="2345083" cy="2815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Термореактивні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полімери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Даша\Desktop\155404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6" y="1605775"/>
            <a:ext cx="2260118" cy="2698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ша\Desktop\1308230313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467545" cy="2809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304081"/>
            <a:ext cx="372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Фенолоформальдегідні</a:t>
            </a:r>
            <a:r>
              <a:rPr lang="ru-RU" dirty="0" smtClean="0"/>
              <a:t> смоли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3131676"/>
            <a:ext cx="374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Епоксидні</a:t>
            </a:r>
            <a:r>
              <a:rPr lang="ru-RU" dirty="0" smtClean="0"/>
              <a:t> </a:t>
            </a:r>
            <a:r>
              <a:rPr lang="ru-RU" dirty="0"/>
              <a:t>смоли</a:t>
            </a:r>
          </a:p>
        </p:txBody>
      </p:sp>
    </p:spTree>
    <p:extLst>
      <p:ext uri="{BB962C8B-B14F-4D97-AF65-F5344CB8AC3E}">
        <p14:creationId xmlns:p14="http://schemas.microsoft.com/office/powerpoint/2010/main" val="10143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аша\Desktop\Syndiotactic_polypropen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920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Пластмаси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800" b="1" dirty="0" err="1" smtClean="0"/>
              <a:t>Це</a:t>
            </a:r>
            <a:r>
              <a:rPr lang="ru-RU" sz="1800" b="1" dirty="0" smtClean="0"/>
              <a:t> </a:t>
            </a:r>
            <a:r>
              <a:rPr lang="ru-RU" sz="1800" b="1" dirty="0" err="1"/>
              <a:t>матеріали</a:t>
            </a:r>
            <a:r>
              <a:rPr lang="ru-RU" sz="1800" b="1" dirty="0"/>
              <a:t>, </a:t>
            </a:r>
            <a:r>
              <a:rPr lang="ru-RU" sz="1800" b="1" dirty="0" err="1"/>
              <a:t>створені</a:t>
            </a:r>
            <a:r>
              <a:rPr lang="ru-RU" sz="1800" b="1" dirty="0"/>
              <a:t> на </a:t>
            </a:r>
            <a:r>
              <a:rPr lang="ru-RU" sz="1800" b="1" dirty="0" err="1"/>
              <a:t>основі</a:t>
            </a:r>
            <a:r>
              <a:rPr lang="ru-RU" sz="1800" b="1" dirty="0"/>
              <a:t> </a:t>
            </a:r>
            <a:r>
              <a:rPr lang="ru-RU" sz="1800" b="1" dirty="0" err="1" smtClean="0"/>
              <a:t>полімерів</a:t>
            </a:r>
            <a:r>
              <a:rPr lang="ru-RU" sz="1800" b="1" dirty="0" smtClean="0"/>
              <a:t>, </a:t>
            </a:r>
            <a:r>
              <a:rPr lang="ru-RU" sz="1800" b="1" dirty="0" err="1"/>
              <a:t>які</a:t>
            </a:r>
            <a:r>
              <a:rPr lang="ru-RU" sz="1800" b="1" dirty="0"/>
              <a:t> </a:t>
            </a:r>
            <a:r>
              <a:rPr lang="ru-RU" sz="1800" b="1" dirty="0" err="1"/>
              <a:t>здатні</a:t>
            </a:r>
            <a:r>
              <a:rPr lang="ru-RU" sz="1800" b="1" dirty="0"/>
              <a:t> </a:t>
            </a:r>
            <a:r>
              <a:rPr lang="ru-RU" sz="1800" b="1" dirty="0" err="1"/>
              <a:t>під</a:t>
            </a:r>
            <a:r>
              <a:rPr lang="ru-RU" sz="1800" b="1" dirty="0"/>
              <a:t> </a:t>
            </a:r>
            <a:r>
              <a:rPr lang="ru-RU" sz="1800" b="1" dirty="0" err="1"/>
              <a:t>впливом</a:t>
            </a:r>
            <a:r>
              <a:rPr lang="ru-RU" sz="1800" b="1" dirty="0"/>
              <a:t> </a:t>
            </a:r>
            <a:r>
              <a:rPr lang="ru-RU" sz="1800" b="1" dirty="0" err="1"/>
              <a:t>температури</a:t>
            </a:r>
            <a:r>
              <a:rPr lang="ru-RU" sz="1800" b="1" dirty="0"/>
              <a:t> і </a:t>
            </a:r>
            <a:r>
              <a:rPr lang="ru-RU" sz="1800" b="1" dirty="0" err="1"/>
              <a:t>тиску</a:t>
            </a:r>
            <a:r>
              <a:rPr lang="ru-RU" sz="1800" b="1" dirty="0"/>
              <a:t> </a:t>
            </a:r>
            <a:r>
              <a:rPr lang="ru-RU" sz="1800" b="1" dirty="0" err="1"/>
              <a:t>набувати</a:t>
            </a:r>
            <a:r>
              <a:rPr lang="ru-RU" sz="1800" b="1" dirty="0"/>
              <a:t> </a:t>
            </a:r>
            <a:r>
              <a:rPr lang="ru-RU" sz="1800" b="1" dirty="0" err="1"/>
              <a:t>певної</a:t>
            </a:r>
            <a:r>
              <a:rPr lang="ru-RU" sz="1800" b="1" dirty="0"/>
              <a:t> </a:t>
            </a:r>
            <a:r>
              <a:rPr lang="ru-RU" sz="1800" b="1" dirty="0" err="1"/>
              <a:t>форми</a:t>
            </a:r>
            <a:r>
              <a:rPr lang="ru-RU" sz="1800" b="1" dirty="0"/>
              <a:t> і </a:t>
            </a:r>
            <a:r>
              <a:rPr lang="ru-RU" sz="1800" b="1" dirty="0" err="1"/>
              <a:t>зберігати</a:t>
            </a:r>
            <a:r>
              <a:rPr lang="ru-RU" sz="1800" b="1" dirty="0"/>
              <a:t> </a:t>
            </a:r>
            <a:r>
              <a:rPr lang="ru-RU" sz="1800" b="1" dirty="0" err="1"/>
              <a:t>її</a:t>
            </a:r>
            <a:r>
              <a:rPr lang="ru-RU" sz="1800" b="1" dirty="0"/>
              <a:t>.</a:t>
            </a:r>
          </a:p>
        </p:txBody>
      </p:sp>
      <p:pic>
        <p:nvPicPr>
          <p:cNvPr id="3074" name="Picture 2" descr="C:\Users\Даша\Desktop\polipropile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40051"/>
            <a:ext cx="2807243" cy="2042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C:\Users\Даша\Desktop\thumb640x320_4741612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45" y="2401706"/>
            <a:ext cx="2807243" cy="2054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01004"/>
            <a:ext cx="2957827" cy="249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85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складу найважливіших пластмас входять такі полімери :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uk-UA" b="1" dirty="0">
                <a:solidFill>
                  <a:schemeClr val="tx1"/>
                </a:solidFill>
              </a:rPr>
              <a:t>Поліетилен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uk-UA" b="1" dirty="0">
                <a:solidFill>
                  <a:schemeClr val="tx1"/>
                </a:solidFill>
              </a:rPr>
              <a:t>Поліпропілен </a:t>
            </a:r>
          </a:p>
          <a:p>
            <a:pPr marL="68580" indent="0">
              <a:lnSpc>
                <a:spcPct val="90000"/>
              </a:lnSpc>
              <a:buClr>
                <a:schemeClr val="tx1"/>
              </a:buClr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uk-UA" b="1" dirty="0">
                <a:solidFill>
                  <a:schemeClr val="tx1"/>
                </a:solidFill>
              </a:rPr>
              <a:t>Полівінілхлорид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Ш"/>
            </a:pPr>
            <a:endParaRPr lang="uk-UA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uk-UA" b="1" dirty="0" err="1">
                <a:solidFill>
                  <a:schemeClr val="tx1"/>
                </a:solidFill>
              </a:rPr>
              <a:t>Полівінілацетат</a:t>
            </a:r>
            <a:r>
              <a:rPr lang="uk-UA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uk-UA" b="1" dirty="0" err="1">
                <a:solidFill>
                  <a:schemeClr val="tx1"/>
                </a:solidFill>
              </a:rPr>
              <a:t>Фенолоформальдегідні</a:t>
            </a:r>
            <a:r>
              <a:rPr lang="uk-UA" b="1" dirty="0">
                <a:solidFill>
                  <a:schemeClr val="tx1"/>
                </a:solidFill>
              </a:rPr>
              <a:t> смоли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06712"/>
            <a:ext cx="4205152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20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344932" cy="568863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1400" b="1" dirty="0" smtClean="0"/>
              <a:t> </a:t>
            </a:r>
            <a:r>
              <a:rPr lang="ru-RU" sz="1400" b="1" dirty="0" err="1" smtClean="0"/>
              <a:t>Поліетилен</a:t>
            </a:r>
            <a:r>
              <a:rPr lang="ru-RU" sz="1400" dirty="0" smtClean="0"/>
              <a:t> </a:t>
            </a:r>
            <a:r>
              <a:rPr lang="ru-RU" sz="1400" dirty="0"/>
              <a:t>— </a:t>
            </a:r>
            <a:r>
              <a:rPr lang="ru-RU" sz="1400" dirty="0" err="1"/>
              <a:t>безбарвний</a:t>
            </a:r>
            <a:r>
              <a:rPr lang="ru-RU" sz="1400" dirty="0"/>
              <a:t> </a:t>
            </a:r>
            <a:r>
              <a:rPr lang="ru-RU" sz="1400" dirty="0" err="1"/>
              <a:t>прозорий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білий</a:t>
            </a:r>
            <a:r>
              <a:rPr lang="ru-RU" sz="1400" dirty="0"/>
              <a:t> </a:t>
            </a:r>
            <a:r>
              <a:rPr lang="ru-RU" sz="1400" dirty="0" err="1"/>
              <a:t>напівпрозорий</a:t>
            </a:r>
            <a:r>
              <a:rPr lang="ru-RU" sz="1400" dirty="0"/>
              <a:t> </a:t>
            </a:r>
            <a:r>
              <a:rPr lang="ru-RU" sz="1400" dirty="0" err="1"/>
              <a:t>еластичний</a:t>
            </a:r>
            <a:r>
              <a:rPr lang="ru-RU" sz="1400" dirty="0"/>
              <a:t> </a:t>
            </a:r>
            <a:r>
              <a:rPr lang="ru-RU" sz="1400" dirty="0" err="1"/>
              <a:t>матеріал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на </a:t>
            </a:r>
            <a:r>
              <a:rPr lang="ru-RU" sz="1400" dirty="0" err="1"/>
              <a:t>дотик</a:t>
            </a:r>
            <a:r>
              <a:rPr lang="ru-RU" sz="1400" dirty="0"/>
              <a:t> </a:t>
            </a:r>
            <a:r>
              <a:rPr lang="ru-RU" sz="1400" dirty="0" err="1"/>
              <a:t>нагадує</a:t>
            </a:r>
            <a:r>
              <a:rPr lang="ru-RU" sz="1400" dirty="0"/>
              <a:t> </a:t>
            </a:r>
            <a:r>
              <a:rPr lang="ru-RU" sz="1400" dirty="0" err="1"/>
              <a:t>парафін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 </a:t>
            </a:r>
          </a:p>
          <a:p>
            <a:pPr marL="68580" indent="0">
              <a:buNone/>
            </a:pPr>
            <a:r>
              <a:rPr lang="ru-RU" sz="1400" b="1" dirty="0" err="1" smtClean="0"/>
              <a:t>Поліпропілен</a:t>
            </a:r>
            <a:r>
              <a:rPr lang="ru-RU" sz="1400" dirty="0" smtClean="0"/>
              <a:t> </a:t>
            </a:r>
            <a:r>
              <a:rPr lang="ru-RU" sz="1400" dirty="0"/>
              <a:t>— </a:t>
            </a:r>
            <a:r>
              <a:rPr lang="ru-RU" sz="1400" dirty="0" err="1"/>
              <a:t>полімер</a:t>
            </a:r>
            <a:r>
              <a:rPr lang="ru-RU" sz="1400" dirty="0"/>
              <a:t> </a:t>
            </a:r>
            <a:r>
              <a:rPr lang="ru-RU" sz="1400" dirty="0" err="1"/>
              <a:t>білого</a:t>
            </a:r>
            <a:r>
              <a:rPr lang="ru-RU" sz="1400" dirty="0"/>
              <a:t> </a:t>
            </a:r>
            <a:r>
              <a:rPr lang="ru-RU" sz="1400" dirty="0" err="1"/>
              <a:t>кольору</a:t>
            </a:r>
            <a:r>
              <a:rPr lang="ru-RU" sz="1400" dirty="0"/>
              <a:t>, </a:t>
            </a:r>
            <a:r>
              <a:rPr lang="ru-RU" sz="1400" dirty="0" err="1"/>
              <a:t>стійкий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лугів</a:t>
            </a:r>
            <a:r>
              <a:rPr lang="ru-RU" sz="1400" dirty="0"/>
              <a:t> і кислот. </a:t>
            </a:r>
            <a:r>
              <a:rPr lang="ru-RU" sz="1400" dirty="0" err="1"/>
              <a:t>Вироби</a:t>
            </a:r>
            <a:r>
              <a:rPr lang="ru-RU" sz="1400" dirty="0"/>
              <a:t> з </a:t>
            </a:r>
            <a:r>
              <a:rPr lang="ru-RU" sz="1400" dirty="0" err="1"/>
              <a:t>нього</a:t>
            </a:r>
            <a:r>
              <a:rPr lang="ru-RU" sz="1400" dirty="0"/>
              <a:t> </a:t>
            </a:r>
            <a:r>
              <a:rPr lang="ru-RU" sz="1400" dirty="0" err="1"/>
              <a:t>відзначаються</a:t>
            </a:r>
            <a:r>
              <a:rPr lang="ru-RU" sz="1400" dirty="0"/>
              <a:t> </a:t>
            </a:r>
            <a:r>
              <a:rPr lang="ru-RU" sz="1400" dirty="0" err="1"/>
              <a:t>достатньою</a:t>
            </a:r>
            <a:r>
              <a:rPr lang="ru-RU" sz="1400" dirty="0"/>
              <a:t> </a:t>
            </a:r>
            <a:r>
              <a:rPr lang="ru-RU" sz="1400" dirty="0" err="1"/>
              <a:t>міцністю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 </a:t>
            </a:r>
          </a:p>
          <a:p>
            <a:pPr marL="68580" indent="0">
              <a:buNone/>
            </a:pPr>
            <a:r>
              <a:rPr lang="ru-RU" sz="1400" b="1" dirty="0" err="1" smtClean="0"/>
              <a:t>Полівінілхлорид</a:t>
            </a:r>
            <a:r>
              <a:rPr lang="ru-RU" sz="1400" dirty="0" smtClean="0"/>
              <a:t> </a:t>
            </a:r>
            <a:r>
              <a:rPr lang="ru-RU" sz="1400" dirty="0"/>
              <a:t>— </a:t>
            </a:r>
            <a:r>
              <a:rPr lang="ru-RU" sz="1400" dirty="0" err="1"/>
              <a:t>найдешевший</a:t>
            </a:r>
            <a:r>
              <a:rPr lang="ru-RU" sz="1400" dirty="0"/>
              <a:t> </a:t>
            </a:r>
            <a:r>
              <a:rPr lang="ru-RU" sz="1400" dirty="0" err="1"/>
              <a:t>полімерний</a:t>
            </a:r>
            <a:r>
              <a:rPr lang="ru-RU" sz="1400" dirty="0"/>
              <a:t> </a:t>
            </a:r>
            <a:r>
              <a:rPr lang="ru-RU" sz="1400" dirty="0" err="1"/>
              <a:t>матеріал</a:t>
            </a:r>
            <a:r>
              <a:rPr lang="ru-RU" sz="1400" dirty="0"/>
              <a:t>, </a:t>
            </a:r>
            <a:r>
              <a:rPr lang="ru-RU" sz="1400" dirty="0" err="1"/>
              <a:t>стійкий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води, </a:t>
            </a:r>
            <a:r>
              <a:rPr lang="ru-RU" sz="1400" dirty="0" err="1"/>
              <a:t>слабких</a:t>
            </a:r>
            <a:r>
              <a:rPr lang="ru-RU" sz="1400" dirty="0"/>
              <a:t> основ і </a:t>
            </a:r>
            <a:r>
              <a:rPr lang="ru-RU" sz="1400" dirty="0" smtClean="0"/>
              <a:t>кислот, </a:t>
            </a:r>
            <a:r>
              <a:rPr lang="ru-RU" sz="1400" dirty="0" err="1"/>
              <a:t>рідких</a:t>
            </a:r>
            <a:r>
              <a:rPr lang="ru-RU" sz="1400" dirty="0"/>
              <a:t> </a:t>
            </a:r>
            <a:r>
              <a:rPr lang="ru-RU" sz="1400" dirty="0" err="1"/>
              <a:t>вуглеводнів</a:t>
            </a:r>
            <a:r>
              <a:rPr lang="ru-RU" sz="1400" dirty="0"/>
              <a:t>. </a:t>
            </a:r>
            <a:r>
              <a:rPr lang="ru-RU" sz="1400" dirty="0" err="1"/>
              <a:t>Термопластичний</a:t>
            </a:r>
            <a:r>
              <a:rPr lang="ru-RU" sz="1400" dirty="0"/>
              <a:t> </a:t>
            </a:r>
            <a:r>
              <a:rPr lang="ru-RU" sz="1400" dirty="0" err="1"/>
              <a:t>полімер</a:t>
            </a:r>
            <a:r>
              <a:rPr lang="ru-RU" sz="1400" dirty="0"/>
              <a:t>;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властивості</a:t>
            </a:r>
            <a:r>
              <a:rPr lang="ru-RU" sz="1400" dirty="0"/>
              <a:t> </a:t>
            </a:r>
            <a:r>
              <a:rPr lang="ru-RU" sz="1400" dirty="0" err="1"/>
              <a:t>визначаються</a:t>
            </a:r>
            <a:r>
              <a:rPr lang="ru-RU" sz="1400" dirty="0"/>
              <a:t> </a:t>
            </a:r>
            <a:r>
              <a:rPr lang="ru-RU" sz="1400" dirty="0" smtClean="0"/>
              <a:t>добавками.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dirty="0" err="1" smtClean="0"/>
              <a:t>Політетрафлуоретен</a:t>
            </a:r>
            <a:r>
              <a:rPr lang="ru-RU" sz="1400" dirty="0"/>
              <a:t>,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b="1" dirty="0" err="1"/>
              <a:t>тефлон</a:t>
            </a:r>
            <a:r>
              <a:rPr lang="ru-RU" sz="1400" dirty="0"/>
              <a:t>, — </a:t>
            </a:r>
            <a:r>
              <a:rPr lang="ru-RU" sz="1400" dirty="0" err="1"/>
              <a:t>полімер</a:t>
            </a:r>
            <a:r>
              <a:rPr lang="ru-RU" sz="1400" dirty="0"/>
              <a:t>, </a:t>
            </a:r>
            <a:r>
              <a:rPr lang="ru-RU" sz="1400" dirty="0" err="1"/>
              <a:t>зовні</a:t>
            </a:r>
            <a:r>
              <a:rPr lang="ru-RU" sz="1400" dirty="0"/>
              <a:t> схожий на </a:t>
            </a:r>
            <a:r>
              <a:rPr lang="ru-RU" sz="1400" dirty="0" err="1"/>
              <a:t>поліетилен</a:t>
            </a:r>
            <a:r>
              <a:rPr lang="ru-RU" sz="1400" dirty="0"/>
              <a:t>,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високу</a:t>
            </a:r>
            <a:r>
              <a:rPr lang="ru-RU" sz="1400" dirty="0"/>
              <a:t> </a:t>
            </a:r>
            <a:r>
              <a:rPr lang="ru-RU" sz="1400" dirty="0" err="1"/>
              <a:t>хімічну</a:t>
            </a:r>
            <a:r>
              <a:rPr lang="ru-RU" sz="1400" dirty="0"/>
              <a:t> і </a:t>
            </a:r>
            <a:r>
              <a:rPr lang="ru-RU" sz="1400" dirty="0" err="1"/>
              <a:t>термічну</a:t>
            </a:r>
            <a:r>
              <a:rPr lang="ru-RU" sz="1400" dirty="0"/>
              <a:t> </a:t>
            </a:r>
            <a:r>
              <a:rPr lang="ru-RU" sz="1400" dirty="0" err="1"/>
              <a:t>стійкість</a:t>
            </a:r>
            <a:r>
              <a:rPr lang="ru-RU" sz="1400" dirty="0"/>
              <a:t>, </a:t>
            </a:r>
            <a:r>
              <a:rPr lang="ru-RU" sz="1400" dirty="0" smtClean="0"/>
              <a:t>негорючий.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dirty="0" err="1" smtClean="0"/>
              <a:t>Поліметилметакрилат</a:t>
            </a:r>
            <a:r>
              <a:rPr lang="ru-RU" sz="1400" dirty="0" smtClean="0"/>
              <a:t> </a:t>
            </a:r>
            <a:r>
              <a:rPr lang="ru-RU" sz="1400" dirty="0" err="1"/>
              <a:t>відомий</a:t>
            </a:r>
            <a:r>
              <a:rPr lang="ru-RU" sz="1400" dirty="0"/>
              <a:t> як </a:t>
            </a:r>
            <a:r>
              <a:rPr lang="ru-RU" sz="1400" dirty="0" err="1"/>
              <a:t>органічне</a:t>
            </a:r>
            <a:r>
              <a:rPr lang="ru-RU" sz="1400" dirty="0"/>
              <a:t> </a:t>
            </a:r>
            <a:r>
              <a:rPr lang="ru-RU" sz="1400" dirty="0" err="1"/>
              <a:t>скло</a:t>
            </a:r>
            <a:r>
              <a:rPr lang="ru-RU" sz="1400" dirty="0"/>
              <a:t>, </a:t>
            </a:r>
            <a:r>
              <a:rPr lang="ru-RU" sz="1400" dirty="0" err="1"/>
              <a:t>або</a:t>
            </a:r>
            <a:r>
              <a:rPr lang="ru-RU" sz="1400" dirty="0"/>
              <a:t> плексиглас. </a:t>
            </a:r>
            <a:r>
              <a:rPr lang="ru-RU" sz="1400" dirty="0" err="1"/>
              <a:t>Це</a:t>
            </a:r>
            <a:r>
              <a:rPr lang="ru-RU" sz="1400" dirty="0"/>
              <a:t> — </a:t>
            </a:r>
            <a:r>
              <a:rPr lang="ru-RU" sz="1400" dirty="0" err="1"/>
              <a:t>прозорий</a:t>
            </a:r>
            <a:r>
              <a:rPr lang="ru-RU" sz="1400" dirty="0"/>
              <a:t> </a:t>
            </a:r>
            <a:r>
              <a:rPr lang="ru-RU" sz="1400" dirty="0" err="1"/>
              <a:t>матеріал</a:t>
            </a:r>
            <a:r>
              <a:rPr lang="ru-RU" sz="1400" dirty="0"/>
              <a:t>.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нерозчинний</a:t>
            </a:r>
            <a:r>
              <a:rPr lang="ru-RU" sz="1400" dirty="0"/>
              <a:t> у </a:t>
            </a:r>
            <a:r>
              <a:rPr lang="ru-RU" sz="1400" dirty="0" err="1"/>
              <a:t>воді</a:t>
            </a:r>
            <a:r>
              <a:rPr lang="ru-RU" sz="1400" dirty="0"/>
              <a:t>, </a:t>
            </a:r>
            <a:r>
              <a:rPr lang="ru-RU" sz="1400" dirty="0" err="1"/>
              <a:t>розчиняється</a:t>
            </a:r>
            <a:r>
              <a:rPr lang="ru-RU" sz="1400" dirty="0"/>
              <a:t> в </a:t>
            </a:r>
            <a:r>
              <a:rPr lang="ru-RU" sz="1400" dirty="0" err="1"/>
              <a:t>бензені</a:t>
            </a:r>
            <a:r>
              <a:rPr lang="ru-RU" sz="1400" dirty="0"/>
              <a:t>, </a:t>
            </a:r>
            <a:r>
              <a:rPr lang="ru-RU" sz="1400" dirty="0" err="1"/>
              <a:t>ацетоні</a:t>
            </a:r>
            <a:r>
              <a:rPr lang="ru-RU" sz="1400" dirty="0"/>
              <a:t>, </a:t>
            </a:r>
            <a:r>
              <a:rPr lang="ru-RU" sz="1400" dirty="0" err="1"/>
              <a:t>оцтовій</a:t>
            </a:r>
            <a:r>
              <a:rPr lang="ru-RU" sz="1400" dirty="0"/>
              <a:t> </a:t>
            </a:r>
            <a:r>
              <a:rPr lang="ru-RU" sz="1400" dirty="0" err="1"/>
              <a:t>кислоті</a:t>
            </a:r>
            <a:r>
              <a:rPr lang="ru-RU" sz="1400" dirty="0"/>
              <a:t>; при </a:t>
            </a:r>
            <a:r>
              <a:rPr lang="ru-RU" sz="1400" dirty="0" err="1"/>
              <a:t>нагріванні</a:t>
            </a:r>
            <a:r>
              <a:rPr lang="ru-RU" sz="1400" dirty="0"/>
              <a:t> </a:t>
            </a:r>
            <a:r>
              <a:rPr lang="ru-RU" sz="1400" dirty="0" err="1"/>
              <a:t>вище</a:t>
            </a:r>
            <a:r>
              <a:rPr lang="ru-RU" sz="1400" dirty="0"/>
              <a:t> </a:t>
            </a:r>
            <a:r>
              <a:rPr lang="ru-RU" sz="1400" dirty="0" err="1"/>
              <a:t>температури</a:t>
            </a:r>
            <a:r>
              <a:rPr lang="ru-RU" sz="1400" dirty="0"/>
              <a:t> 120 °С </a:t>
            </a:r>
            <a:r>
              <a:rPr lang="ru-RU" sz="1400" dirty="0" err="1"/>
              <a:t>розм'якшується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dirty="0" err="1" smtClean="0"/>
              <a:t>Полівінілацетат</a:t>
            </a:r>
            <a:r>
              <a:rPr lang="ru-RU" sz="1400" dirty="0" smtClean="0"/>
              <a:t> </a:t>
            </a:r>
            <a:r>
              <a:rPr lang="ru-RU" sz="1400" dirty="0"/>
              <a:t>— </a:t>
            </a:r>
            <a:r>
              <a:rPr lang="ru-RU" sz="1400" dirty="0" err="1"/>
              <a:t>полімер</a:t>
            </a:r>
            <a:r>
              <a:rPr lang="ru-RU" sz="1400" dirty="0"/>
              <a:t> </a:t>
            </a:r>
            <a:r>
              <a:rPr lang="ru-RU" sz="1400" dirty="0" err="1"/>
              <a:t>естеру</a:t>
            </a:r>
            <a:r>
              <a:rPr lang="ru-RU" sz="1400" dirty="0"/>
              <a:t> </a:t>
            </a:r>
            <a:r>
              <a:rPr lang="ru-RU" sz="1400" dirty="0" err="1"/>
              <a:t>вінілового</a:t>
            </a:r>
            <a:r>
              <a:rPr lang="ru-RU" sz="1400" dirty="0"/>
              <a:t> спирту та </a:t>
            </a:r>
            <a:r>
              <a:rPr lang="ru-RU" sz="1400" dirty="0" err="1"/>
              <a:t>оцтової</a:t>
            </a:r>
            <a:r>
              <a:rPr lang="ru-RU" sz="1400" dirty="0"/>
              <a:t> </a:t>
            </a:r>
            <a:r>
              <a:rPr lang="ru-RU" sz="1400" dirty="0" err="1"/>
              <a:t>кислоти</a:t>
            </a:r>
            <a:r>
              <a:rPr lang="ru-RU" sz="1400" dirty="0"/>
              <a:t> СН</a:t>
            </a:r>
            <a:r>
              <a:rPr lang="ru-RU" sz="1400" baseline="-25000" dirty="0"/>
              <a:t>3</a:t>
            </a:r>
            <a:r>
              <a:rPr lang="ru-RU" sz="1400" dirty="0"/>
              <a:t>СООСН=СН</a:t>
            </a:r>
            <a:r>
              <a:rPr lang="ru-RU" sz="1400" baseline="-25000" dirty="0"/>
              <a:t>2</a:t>
            </a:r>
            <a:r>
              <a:rPr lang="ru-RU" sz="1400" dirty="0"/>
              <a:t>. Тверда нетоксична </a:t>
            </a:r>
            <a:r>
              <a:rPr lang="ru-RU" sz="1400" dirty="0" err="1"/>
              <a:t>речовина</a:t>
            </a:r>
            <a:r>
              <a:rPr lang="ru-RU" sz="1400" dirty="0"/>
              <a:t>, </a:t>
            </a:r>
            <a:r>
              <a:rPr lang="ru-RU" sz="1400" dirty="0" err="1"/>
              <a:t>розчиняється</a:t>
            </a:r>
            <a:r>
              <a:rPr lang="ru-RU" sz="1400" dirty="0"/>
              <a:t> в </a:t>
            </a:r>
            <a:r>
              <a:rPr lang="ru-RU" sz="1400" dirty="0" err="1"/>
              <a:t>спирті</a:t>
            </a:r>
            <a:r>
              <a:rPr lang="ru-RU" sz="1400" dirty="0"/>
              <a:t>, </a:t>
            </a:r>
            <a:r>
              <a:rPr lang="ru-RU" sz="1400" dirty="0" err="1"/>
              <a:t>ацетоні</a:t>
            </a:r>
            <a:r>
              <a:rPr lang="ru-RU" sz="1400" dirty="0"/>
              <a:t>, </a:t>
            </a:r>
            <a:r>
              <a:rPr lang="ru-RU" sz="1400" dirty="0" err="1"/>
              <a:t>естерах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dirty="0" err="1" smtClean="0"/>
              <a:t>Фенолоформальдегідні</a:t>
            </a:r>
            <a:r>
              <a:rPr lang="ru-RU" sz="1400" b="1" dirty="0" smtClean="0"/>
              <a:t> </a:t>
            </a:r>
            <a:r>
              <a:rPr lang="ru-RU" sz="1400" b="1" dirty="0"/>
              <a:t>смоли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першими </a:t>
            </a:r>
            <a:r>
              <a:rPr lang="ru-RU" sz="1400" dirty="0" err="1"/>
              <a:t>полімерами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почали широко </a:t>
            </a:r>
            <a:r>
              <a:rPr lang="ru-RU" sz="1400" dirty="0" err="1"/>
              <a:t>використовувати</a:t>
            </a:r>
            <a:r>
              <a:rPr lang="ru-RU" sz="1400" dirty="0"/>
              <a:t> в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галузях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нееластичні</a:t>
            </a:r>
            <a:r>
              <a:rPr lang="ru-RU" sz="1400" dirty="0"/>
              <a:t> </a:t>
            </a:r>
            <a:r>
              <a:rPr lang="ru-RU" sz="1400" dirty="0" err="1"/>
              <a:t>склоподібні</a:t>
            </a:r>
            <a:r>
              <a:rPr lang="ru-RU" sz="1400" dirty="0"/>
              <a:t> </a:t>
            </a:r>
            <a:r>
              <a:rPr lang="ru-RU" sz="1400" dirty="0" err="1"/>
              <a:t>тверді</a:t>
            </a:r>
            <a:r>
              <a:rPr lang="ru-RU" sz="1400" dirty="0"/>
              <a:t> </a:t>
            </a:r>
            <a:r>
              <a:rPr lang="ru-RU" sz="1400" dirty="0" err="1"/>
              <a:t>речовини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в'язкі</a:t>
            </a:r>
            <a:r>
              <a:rPr lang="ru-RU" sz="1400" dirty="0"/>
              <a:t> </a:t>
            </a:r>
            <a:r>
              <a:rPr lang="ru-RU" sz="1400" dirty="0" err="1"/>
              <a:t>рідини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темне</a:t>
            </a:r>
            <a:r>
              <a:rPr lang="ru-RU" sz="1400" dirty="0"/>
              <a:t> </a:t>
            </a:r>
            <a:r>
              <a:rPr lang="ru-RU" sz="1400" dirty="0" err="1"/>
              <a:t>забарвлення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dirty="0" err="1" smtClean="0"/>
              <a:t>Епоксидні</a:t>
            </a:r>
            <a:r>
              <a:rPr lang="ru-RU" sz="1400" b="1" dirty="0" smtClean="0"/>
              <a:t> </a:t>
            </a:r>
            <a:r>
              <a:rPr lang="ru-RU" sz="1400" b="1" dirty="0"/>
              <a:t>смоли</a:t>
            </a:r>
            <a:r>
              <a:rPr lang="ru-RU" sz="1400" dirty="0"/>
              <a:t> —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полімери</a:t>
            </a:r>
            <a:r>
              <a:rPr lang="ru-RU" sz="1400" dirty="0"/>
              <a:t> з </a:t>
            </a:r>
            <a:r>
              <a:rPr lang="ru-RU" sz="1400" dirty="0" err="1"/>
              <a:t>невисокою</a:t>
            </a:r>
            <a:r>
              <a:rPr lang="ru-RU" sz="1400" dirty="0"/>
              <a:t> молекулярною </a:t>
            </a:r>
            <a:r>
              <a:rPr lang="ru-RU" sz="1400" dirty="0" err="1"/>
              <a:t>масою</a:t>
            </a:r>
            <a:r>
              <a:rPr lang="ru-RU" sz="1400" dirty="0"/>
              <a:t> (</a:t>
            </a:r>
            <a:r>
              <a:rPr lang="ru-RU" sz="1400" dirty="0" err="1"/>
              <a:t>здебільшого</a:t>
            </a:r>
            <a:r>
              <a:rPr lang="ru-RU" sz="1400" dirty="0"/>
              <a:t> 300-3500),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містять</a:t>
            </a:r>
            <a:r>
              <a:rPr lang="ru-RU" sz="1400" dirty="0"/>
              <a:t> </a:t>
            </a:r>
            <a:r>
              <a:rPr lang="ru-RU" sz="1400" dirty="0" err="1"/>
              <a:t>групи</a:t>
            </a:r>
            <a:r>
              <a:rPr lang="ru-RU" sz="1400" dirty="0"/>
              <a:t> </a:t>
            </a:r>
            <a:r>
              <a:rPr lang="ru-RU" sz="1400" dirty="0" err="1"/>
              <a:t>атомів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71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Каучуки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Даша\Desktop\Natural_Rub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4" y="1721848"/>
            <a:ext cx="3491681" cy="2011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ша\Desktop\1351878072_perevozka-kauchu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65" y="1720748"/>
            <a:ext cx="3491681" cy="2011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аша\Desktop\52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57" y="3212976"/>
            <a:ext cx="3314700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45224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Каучуки — </a:t>
            </a:r>
            <a:r>
              <a:rPr lang="ru-RU" sz="1400" dirty="0" err="1"/>
              <a:t>полімерні</a:t>
            </a:r>
            <a:r>
              <a:rPr lang="ru-RU" sz="1400" dirty="0"/>
              <a:t> </a:t>
            </a:r>
            <a:r>
              <a:rPr lang="ru-RU" sz="1400" dirty="0" err="1"/>
              <a:t>матеріали</a:t>
            </a:r>
            <a:r>
              <a:rPr lang="ru-RU" sz="1400" dirty="0"/>
              <a:t> </a:t>
            </a:r>
            <a:r>
              <a:rPr lang="ru-RU" sz="1400" dirty="0" err="1"/>
              <a:t>рослинного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синтетичного </a:t>
            </a:r>
            <a:r>
              <a:rPr lang="ru-RU" sz="1400" dirty="0" err="1"/>
              <a:t>походження</a:t>
            </a:r>
            <a:r>
              <a:rPr lang="ru-RU" sz="1400" dirty="0"/>
              <a:t>, з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виготовляють</a:t>
            </a:r>
            <a:r>
              <a:rPr lang="ru-RU" sz="1400" dirty="0"/>
              <a:t> </a:t>
            </a:r>
            <a:r>
              <a:rPr lang="ru-RU" sz="1400" dirty="0" err="1"/>
              <a:t>гуму</a:t>
            </a:r>
            <a:r>
              <a:rPr lang="ru-RU" sz="1400" dirty="0"/>
              <a:t> та </a:t>
            </a:r>
            <a:r>
              <a:rPr lang="ru-RU" sz="1400" dirty="0" err="1"/>
              <a:t>гумові</a:t>
            </a:r>
            <a:r>
              <a:rPr lang="ru-RU" sz="1400" dirty="0"/>
              <a:t> </a:t>
            </a:r>
            <a:r>
              <a:rPr lang="ru-RU" sz="1400" dirty="0" err="1"/>
              <a:t>вироби</a:t>
            </a:r>
            <a:r>
              <a:rPr lang="ru-RU" sz="1400" dirty="0"/>
              <a:t>. Вони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важливі</a:t>
            </a:r>
            <a:r>
              <a:rPr lang="ru-RU" sz="1400" dirty="0"/>
              <a:t> для </a:t>
            </a:r>
            <a:r>
              <a:rPr lang="ru-RU" sz="1400" dirty="0" err="1"/>
              <a:t>людства</a:t>
            </a:r>
            <a:r>
              <a:rPr lang="ru-RU" sz="1400" dirty="0"/>
              <a:t>, </a:t>
            </a:r>
            <a:r>
              <a:rPr lang="ru-RU" sz="1400" dirty="0" err="1"/>
              <a:t>хоча</a:t>
            </a:r>
            <a:r>
              <a:rPr lang="ru-RU" sz="1400" dirty="0"/>
              <a:t> б тому, </a:t>
            </a:r>
            <a:r>
              <a:rPr lang="ru-RU" sz="1400" dirty="0" err="1"/>
              <a:t>що</a:t>
            </a:r>
            <a:r>
              <a:rPr lang="ru-RU" sz="1400" dirty="0"/>
              <a:t> без шин не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функціонувати</a:t>
            </a:r>
            <a:r>
              <a:rPr lang="ru-RU" sz="1400" dirty="0"/>
              <a:t> </a:t>
            </a:r>
            <a:r>
              <a:rPr lang="ru-RU" sz="1400" dirty="0" err="1"/>
              <a:t>ні</a:t>
            </a:r>
            <a:r>
              <a:rPr lang="ru-RU" sz="1400" dirty="0"/>
              <a:t> </a:t>
            </a:r>
            <a:r>
              <a:rPr lang="ru-RU" sz="1400" dirty="0" err="1"/>
              <a:t>автомобільний</a:t>
            </a:r>
            <a:r>
              <a:rPr lang="ru-RU" sz="1400" dirty="0"/>
              <a:t>, </a:t>
            </a:r>
            <a:r>
              <a:rPr lang="ru-RU" sz="1400" dirty="0" err="1"/>
              <a:t>ні</a:t>
            </a:r>
            <a:r>
              <a:rPr lang="ru-RU" sz="1400" dirty="0"/>
              <a:t> </a:t>
            </a:r>
            <a:r>
              <a:rPr lang="ru-RU" sz="1400" dirty="0" err="1" smtClean="0"/>
              <a:t>повітряний</a:t>
            </a:r>
            <a:r>
              <a:rPr lang="ru-RU" sz="1400" dirty="0" smtClean="0"/>
              <a:t> транспорт.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834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Волокна</a:t>
            </a:r>
          </a:p>
        </p:txBody>
      </p:sp>
      <p:pic>
        <p:nvPicPr>
          <p:cNvPr id="5122" name="Picture 2" descr="C:\Users\Даша\Desktop\123360161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54" y="1456213"/>
            <a:ext cx="3891387" cy="2332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аша\Desktop\im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1178"/>
            <a:ext cx="3641707" cy="2307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45705"/>
            <a:ext cx="3663233" cy="2332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18140" y="443711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Волокна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довгі</a:t>
            </a:r>
            <a:r>
              <a:rPr lang="ru-RU" dirty="0"/>
              <a:t> </a:t>
            </a:r>
            <a:r>
              <a:rPr lang="ru-RU" dirty="0" err="1"/>
              <a:t>гнучкі</a:t>
            </a:r>
            <a:r>
              <a:rPr lang="ru-RU" dirty="0"/>
              <a:t> нитки,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полімерів</a:t>
            </a:r>
            <a:r>
              <a:rPr lang="ru-RU" dirty="0"/>
              <a:t> і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пряжі</a:t>
            </a:r>
            <a:r>
              <a:rPr lang="ru-RU" dirty="0"/>
              <a:t> й </a:t>
            </a:r>
            <a:r>
              <a:rPr lang="ru-RU" dirty="0" err="1"/>
              <a:t>текстильних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7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uk-UA" sz="2800" b="1" dirty="0"/>
          </a:p>
          <a:p>
            <a:pPr algn="r">
              <a:buFont typeface="Wingdings" pitchFamily="2" charset="2"/>
              <a:buNone/>
            </a:pPr>
            <a:r>
              <a:rPr lang="uk-UA" sz="2800" b="1" dirty="0"/>
              <a:t>	</a:t>
            </a:r>
            <a:r>
              <a:rPr lang="uk-UA" sz="1400" b="1" dirty="0"/>
              <a:t>	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486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924944"/>
            <a:ext cx="23487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sz="1400" b="1" dirty="0"/>
              <a:t>Природні волокна.</a:t>
            </a:r>
            <a:r>
              <a:rPr lang="uk-UA" sz="14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uk-UA" sz="1400" dirty="0"/>
              <a:t>Рослинні волокна </a:t>
            </a:r>
          </a:p>
          <a:p>
            <a:pPr>
              <a:buFont typeface="Wingdings" pitchFamily="2" charset="2"/>
              <a:buNone/>
            </a:pPr>
            <a:r>
              <a:rPr lang="uk-UA" sz="1400" dirty="0"/>
              <a:t> формуються на поверхні насіння (бавовна), у стеблах і листі (коноплі, льон). їхня основа —целюлоза. Тваринні волокна є білковими полімерами.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4005064"/>
            <a:ext cx="2708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 Штучні волокна.</a:t>
            </a:r>
            <a:br>
              <a:rPr lang="uk-UA" sz="1400" b="1" dirty="0"/>
            </a:br>
            <a:r>
              <a:rPr lang="uk-UA" sz="1400" dirty="0"/>
              <a:t> Добувають переробкою природних полімерів, здебільшого целюлози. Вони мають низку переваг, які стосуються технології волокон і якості виробів із них. Найважливішими штучними волокнами є віскозне й ацетатне.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1351507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uk-UA" sz="1400" b="1" dirty="0" smtClean="0"/>
              <a:t>Синтетичні волокна</a:t>
            </a:r>
            <a:r>
              <a:rPr lang="uk-UA" sz="1400" b="1" dirty="0"/>
              <a:t>.</a:t>
            </a:r>
            <a:r>
              <a:rPr lang="uk-UA" sz="1400" dirty="0"/>
              <a:t>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Виробляють </a:t>
            </a:r>
            <a:endParaRPr lang="uk-UA" sz="1400" dirty="0"/>
          </a:p>
          <a:p>
            <a:pPr algn="ctr">
              <a:buFont typeface="Wingdings" pitchFamily="2" charset="2"/>
              <a:buNone/>
            </a:pPr>
            <a:r>
              <a:rPr lang="uk-UA" sz="1400" dirty="0"/>
              <a:t>із органічних сполук, здійснюючи хімічні </a:t>
            </a:r>
            <a:r>
              <a:rPr lang="uk-UA" sz="1400" dirty="0" smtClean="0"/>
              <a:t>реакції</a:t>
            </a:r>
            <a:r>
              <a:rPr lang="uk-UA" sz="1400" dirty="0"/>
              <a:t>. До волокон цього типу належать </a:t>
            </a:r>
            <a:r>
              <a:rPr lang="uk-UA" sz="1400" dirty="0" smtClean="0"/>
              <a:t>капрон</a:t>
            </a:r>
            <a:r>
              <a:rPr lang="uk-UA" sz="1400" dirty="0"/>
              <a:t>, </a:t>
            </a:r>
            <a:r>
              <a:rPr lang="uk-UA" sz="1400" dirty="0" err="1"/>
              <a:t>найлон</a:t>
            </a:r>
            <a:r>
              <a:rPr lang="uk-UA" sz="1400" dirty="0"/>
              <a:t>, енант, нітрон, лавсан та ін. </a:t>
            </a:r>
          </a:p>
        </p:txBody>
      </p:sp>
      <p:pic>
        <p:nvPicPr>
          <p:cNvPr id="1026" name="Picture 2" descr="C:\Users\Даша\Desktop\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35531"/>
            <a:ext cx="2312245" cy="2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ша\Desktop\1229686137_12076744289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83" y="3825590"/>
            <a:ext cx="2695575" cy="23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ша\Desktop\300px-Lyutay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886337"/>
            <a:ext cx="2208491" cy="203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92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3">
      <a:dk1>
        <a:sysClr val="windowText" lastClr="000000"/>
      </a:dk1>
      <a:lt1>
        <a:srgbClr val="FDF59C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</TotalTime>
  <Words>194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Органічні речовини як основа сучасних матеріалів. Пластмаси, синтетичні каучуки, гума, штучні й синтетичні волокна </vt:lpstr>
      <vt:lpstr>Презентация PowerPoint</vt:lpstr>
      <vt:lpstr>Термореактивні полімери</vt:lpstr>
      <vt:lpstr>Пластмаси</vt:lpstr>
      <vt:lpstr>До складу найважливіших пластмас входять такі полімери :</vt:lpstr>
      <vt:lpstr>Презентация PowerPoint</vt:lpstr>
      <vt:lpstr>Каучуки</vt:lpstr>
      <vt:lpstr>Волокна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Никита</cp:lastModifiedBy>
  <cp:revision>12</cp:revision>
  <dcterms:created xsi:type="dcterms:W3CDTF">2013-11-13T20:18:55Z</dcterms:created>
  <dcterms:modified xsi:type="dcterms:W3CDTF">2014-06-07T18:50:05Z</dcterms:modified>
</cp:coreProperties>
</file>