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6"/>
  </p:notesMasterIdLst>
  <p:sldIdLst>
    <p:sldId id="285" r:id="rId2"/>
    <p:sldId id="270" r:id="rId3"/>
    <p:sldId id="261" r:id="rId4"/>
    <p:sldId id="271" r:id="rId5"/>
    <p:sldId id="263" r:id="rId6"/>
    <p:sldId id="272" r:id="rId7"/>
    <p:sldId id="273" r:id="rId8"/>
    <p:sldId id="264" r:id="rId9"/>
    <p:sldId id="265" r:id="rId10"/>
    <p:sldId id="276" r:id="rId11"/>
    <p:sldId id="277" r:id="rId12"/>
    <p:sldId id="281" r:id="rId13"/>
    <p:sldId id="278" r:id="rId14"/>
    <p:sldId id="283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4AC04"/>
    <a:srgbClr val="FFFF00"/>
    <a:srgbClr val="006666"/>
    <a:srgbClr val="003366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F65E6-F639-4D52-AC90-4451BBA5C127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BD816A-9342-41EA-97EB-6D96A29649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986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D816A-9342-41EA-97EB-6D96A296494B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132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BA3A-5F5D-426A-93C1-39FB84F1E57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5441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FCFBC-7111-4FF7-B0F8-FFAF37CCE8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52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C607-17B8-447D-9C82-9DE7064B18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429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CE3F-E3FE-4D1A-8F49-220AD0CD5F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770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DAAEF-2666-437D-8168-F667302FFC2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5993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F4C9D-3B25-4A99-B33F-03F351E11C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77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501C-9A5A-4794-8DA9-96ADFEA390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61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A328-11D5-44E3-B602-781586A9C5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173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2A07B-B005-4CD3-B4E8-19CB77EF92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724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4C9C59-35CF-435C-9081-EA51C28C8E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167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6B5E-B718-47F2-A5C2-5F7AA422B7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001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17BA8C7-5040-4B76-A5CC-ECCECE600A6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6744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В Кыргызстане введена госмонополия на спирт. (Издание - PROFINANCE.kz от 11-06-2010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776" y="-1"/>
            <a:ext cx="9160775" cy="6870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1711" y="1916832"/>
            <a:ext cx="7543800" cy="1954813"/>
          </a:xfrm>
        </p:spPr>
        <p:txBody>
          <a:bodyPr>
            <a:noAutofit/>
          </a:bodyPr>
          <a:lstStyle/>
          <a:p>
            <a:r>
              <a:rPr lang="ru-RU" sz="11500" b="1" dirty="0" smtClean="0">
                <a:ln w="38100"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СПИРТЫ</a:t>
            </a:r>
            <a:endParaRPr lang="ru-RU" sz="11500" b="1" dirty="0">
              <a:ln w="38100">
                <a:solidFill>
                  <a:schemeClr val="bg2">
                    <a:lumMod val="2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245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Химические свойства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572560" cy="4829196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  <a:buNone/>
            </a:pP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1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Спирты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реагируют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щелочными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щелочноземельными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металлами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образуя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солеобразные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соединения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алкоголяты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2СH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 + 2Na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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2СH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ONa + H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</a:t>
            </a:r>
            <a:endParaRPr lang="en-US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800" b="1" dirty="0" smtClean="0">
                <a:latin typeface="Monotype Corsiva" pitchFamily="66" charset="0"/>
              </a:rPr>
              <a:t>При этом атом водорода гидроксильной группы замещается на металл.  Похоже на кислоту.</a:t>
            </a:r>
            <a:endParaRPr lang="ru-RU" sz="2800" b="1" dirty="0" smtClean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2СH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 + </a:t>
            </a: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Сa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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(СH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O)2Ca + H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</a:t>
            </a:r>
            <a:endParaRPr lang="ru-RU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 pitchFamily="18" charset="2"/>
            </a:endParaRPr>
          </a:p>
          <a:p>
            <a:pPr marL="609600" indent="-609600">
              <a:lnSpc>
                <a:spcPct val="90000"/>
              </a:lnSpc>
              <a:buNone/>
            </a:pPr>
            <a:r>
              <a:rPr lang="ru-RU" sz="2800" b="1" dirty="0" smtClean="0">
                <a:latin typeface="Monotype Corsiva" pitchFamily="66" charset="0"/>
                <a:sym typeface="Wingdings" pitchFamily="2" charset="2"/>
              </a:rPr>
              <a:t>Но кислотные свойства спиртов слишком слабы, слабы настолько, что спирты не действуют на индикаторы.</a:t>
            </a:r>
            <a:endParaRPr lang="en-US" sz="2800" b="1" dirty="0" smtClean="0">
              <a:latin typeface="Monotype Corsiva" pitchFamily="66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800" b="1" dirty="0">
              <a:solidFill>
                <a:srgbClr val="00FF00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Химические свойства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Спирты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горят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dirty="0" smtClean="0">
                <a:solidFill>
                  <a:srgbClr val="C00000"/>
                </a:solidFill>
              </a:rPr>
              <a:t>     </a:t>
            </a:r>
            <a:r>
              <a:rPr lang="ru-RU" b="1" dirty="0" smtClean="0">
                <a:solidFill>
                  <a:srgbClr val="C00000"/>
                </a:solidFill>
              </a:rPr>
              <a:t>2С</a:t>
            </a:r>
            <a:r>
              <a:rPr lang="ru-RU" sz="1800" b="1" dirty="0" smtClean="0">
                <a:solidFill>
                  <a:srgbClr val="C00000"/>
                </a:solidFill>
              </a:rPr>
              <a:t>3</a:t>
            </a:r>
            <a:r>
              <a:rPr lang="en-US" b="1" dirty="0" smtClean="0">
                <a:solidFill>
                  <a:srgbClr val="C00000"/>
                </a:solidFill>
              </a:rPr>
              <a:t>H</a:t>
            </a:r>
            <a:r>
              <a:rPr lang="ru-RU" sz="1800" b="1" dirty="0" smtClean="0">
                <a:solidFill>
                  <a:srgbClr val="C00000"/>
                </a:solidFill>
              </a:rPr>
              <a:t>7</a:t>
            </a:r>
            <a:r>
              <a:rPr lang="ru-RU" b="1" dirty="0" smtClean="0">
                <a:solidFill>
                  <a:srgbClr val="C00000"/>
                </a:solidFill>
              </a:rPr>
              <a:t>О</a:t>
            </a:r>
            <a:r>
              <a:rPr lang="en-US" b="1" dirty="0" smtClean="0">
                <a:solidFill>
                  <a:srgbClr val="C00000"/>
                </a:solidFill>
              </a:rPr>
              <a:t>H</a:t>
            </a:r>
            <a:r>
              <a:rPr lang="ru-RU" b="1" dirty="0" smtClean="0">
                <a:solidFill>
                  <a:srgbClr val="C00000"/>
                </a:solidFill>
              </a:rPr>
              <a:t> + 9</a:t>
            </a:r>
            <a:r>
              <a:rPr lang="en-US" b="1" dirty="0" smtClean="0">
                <a:solidFill>
                  <a:srgbClr val="C00000"/>
                </a:solidFill>
              </a:rPr>
              <a:t>O</a:t>
            </a:r>
            <a:r>
              <a:rPr lang="ru-RU" sz="1800" b="1" dirty="0" smtClean="0">
                <a:solidFill>
                  <a:srgbClr val="C00000"/>
                </a:solidFill>
              </a:rPr>
              <a:t>2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  <a:sym typeface="Symbol" pitchFamily="18" charset="2"/>
              </a:rPr>
              <a:t></a:t>
            </a:r>
            <a:r>
              <a:rPr lang="ru-RU" b="1" dirty="0" smtClean="0">
                <a:solidFill>
                  <a:srgbClr val="C00000"/>
                </a:solidFill>
              </a:rPr>
              <a:t> 6С</a:t>
            </a:r>
            <a:r>
              <a:rPr lang="en-US" b="1" dirty="0" smtClean="0">
                <a:solidFill>
                  <a:srgbClr val="C00000"/>
                </a:solidFill>
              </a:rPr>
              <a:t>O</a:t>
            </a:r>
            <a:r>
              <a:rPr lang="ru-RU" sz="1800" b="1" dirty="0" smtClean="0">
                <a:solidFill>
                  <a:srgbClr val="C00000"/>
                </a:solidFill>
              </a:rPr>
              <a:t>2</a:t>
            </a:r>
            <a:r>
              <a:rPr lang="ru-RU" b="1" dirty="0" smtClean="0">
                <a:solidFill>
                  <a:srgbClr val="C00000"/>
                </a:solidFill>
              </a:rPr>
              <a:t> + 8</a:t>
            </a:r>
            <a:r>
              <a:rPr lang="en-US" b="1" dirty="0" smtClean="0">
                <a:solidFill>
                  <a:srgbClr val="C00000"/>
                </a:solidFill>
              </a:rPr>
              <a:t>H</a:t>
            </a:r>
            <a:r>
              <a:rPr lang="ru-RU" sz="1800" b="1" dirty="0" smtClean="0">
                <a:solidFill>
                  <a:srgbClr val="C00000"/>
                </a:solidFill>
              </a:rPr>
              <a:t>2</a:t>
            </a:r>
            <a:r>
              <a:rPr lang="en-US" b="1" dirty="0" smtClean="0">
                <a:solidFill>
                  <a:srgbClr val="C00000"/>
                </a:solidFill>
              </a:rPr>
              <a:t>O</a:t>
            </a:r>
            <a:endParaRPr lang="ru-RU" b="1" dirty="0" smtClean="0">
              <a:solidFill>
                <a:srgbClr val="C00000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ru-RU" sz="2000" b="1" u="sng" dirty="0" smtClean="0">
              <a:solidFill>
                <a:srgbClr val="C00000"/>
              </a:solidFill>
            </a:endParaRPr>
          </a:p>
          <a:p>
            <a:pPr marL="742950" indent="-742950">
              <a:lnSpc>
                <a:spcPct val="80000"/>
              </a:lnSpc>
              <a:buFontTx/>
              <a:buAutoNum type="arabicPeriod" startAt="3"/>
            </a:pP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Дегидратация</a:t>
            </a:r>
          </a:p>
          <a:p>
            <a:pPr marL="742950" indent="-742950">
              <a:lnSpc>
                <a:spcPct val="80000"/>
              </a:lnSpc>
              <a:buNone/>
            </a:pPr>
            <a:endParaRPr lang="ru-RU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>
              <a:lnSpc>
                <a:spcPct val="80000"/>
              </a:lnSpc>
              <a:buFont typeface="Tahoma" pitchFamily="34" charset="0"/>
              <a:buNone/>
            </a:pPr>
            <a:r>
              <a:rPr lang="en-US" sz="3200" b="1" dirty="0" smtClean="0">
                <a:solidFill>
                  <a:srgbClr val="C00000"/>
                </a:solidFill>
              </a:rPr>
              <a:t>CH</a:t>
            </a:r>
            <a:r>
              <a:rPr lang="en-US" sz="2000" b="1" dirty="0" smtClean="0">
                <a:solidFill>
                  <a:srgbClr val="C00000"/>
                </a:solidFill>
              </a:rPr>
              <a:t>3</a:t>
            </a:r>
            <a:r>
              <a:rPr lang="en-US" sz="3200" b="1" dirty="0" smtClean="0">
                <a:solidFill>
                  <a:srgbClr val="C00000"/>
                </a:solidFill>
              </a:rPr>
              <a:t>–CH</a:t>
            </a:r>
            <a:r>
              <a:rPr lang="en-US" sz="2000" b="1" dirty="0" smtClean="0">
                <a:solidFill>
                  <a:srgbClr val="C00000"/>
                </a:solidFill>
              </a:rPr>
              <a:t>2</a:t>
            </a:r>
            <a:r>
              <a:rPr lang="en-US" sz="3200" b="1" dirty="0" smtClean="0">
                <a:solidFill>
                  <a:srgbClr val="C00000"/>
                </a:solidFill>
              </a:rPr>
              <a:t>–OH  </a:t>
            </a:r>
            <a:r>
              <a:rPr lang="en-US" sz="3200" b="1" dirty="0" smtClean="0">
                <a:solidFill>
                  <a:srgbClr val="C00000"/>
                </a:solidFill>
                <a:sym typeface="Symbol" pitchFamily="18" charset="2"/>
              </a:rPr>
              <a:t></a:t>
            </a:r>
            <a:r>
              <a:rPr lang="en-US" sz="3200" b="1" dirty="0" smtClean="0">
                <a:solidFill>
                  <a:srgbClr val="C00000"/>
                </a:solidFill>
              </a:rPr>
              <a:t>  CH</a:t>
            </a:r>
            <a:r>
              <a:rPr lang="en-US" sz="2000" b="1" dirty="0" smtClean="0">
                <a:solidFill>
                  <a:srgbClr val="C00000"/>
                </a:solidFill>
              </a:rPr>
              <a:t>2</a:t>
            </a:r>
            <a:r>
              <a:rPr lang="en-US" sz="3200" b="1" dirty="0" smtClean="0">
                <a:solidFill>
                  <a:srgbClr val="C00000"/>
                </a:solidFill>
              </a:rPr>
              <a:t>=CH</a:t>
            </a:r>
            <a:r>
              <a:rPr lang="en-US" sz="2000" b="1" dirty="0" smtClean="0">
                <a:solidFill>
                  <a:srgbClr val="C00000"/>
                </a:solidFill>
              </a:rPr>
              <a:t>2</a:t>
            </a:r>
            <a:r>
              <a:rPr lang="en-US" sz="3200" b="1" dirty="0" smtClean="0">
                <a:solidFill>
                  <a:srgbClr val="C00000"/>
                </a:solidFill>
              </a:rPr>
              <a:t> + H</a:t>
            </a:r>
            <a:r>
              <a:rPr lang="en-US" sz="2000" b="1" dirty="0" smtClean="0">
                <a:solidFill>
                  <a:srgbClr val="C00000"/>
                </a:solidFill>
              </a:rPr>
              <a:t>2</a:t>
            </a:r>
            <a:r>
              <a:rPr lang="en-US" sz="3200" b="1" dirty="0" smtClean="0">
                <a:solidFill>
                  <a:srgbClr val="C00000"/>
                </a:solidFill>
              </a:rPr>
              <a:t>O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358214" y="6072206"/>
            <a:ext cx="500034" cy="42862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27584" y="523220"/>
            <a:ext cx="7215238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67544" y="0"/>
            <a:ext cx="9425903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Comic Sans MS" pitchFamily="66" charset="0"/>
              </a:rPr>
              <a:t>Применение спиртов</a:t>
            </a:r>
            <a:endParaRPr lang="ru-RU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7" name="Управляющая кнопка: в начало 6">
            <a:hlinkClick r:id="rId3" action="ppaction://hlinksldjump" highlightClick="1"/>
          </p:cNvPr>
          <p:cNvSpPr/>
          <p:nvPr/>
        </p:nvSpPr>
        <p:spPr>
          <a:xfrm>
            <a:off x="8358214" y="6072206"/>
            <a:ext cx="500034" cy="42862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Дружить или не дружить со спиртом.</a:t>
            </a:r>
            <a:endParaRPr lang="ru-RU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572560" cy="4972072"/>
          </a:xfrm>
        </p:spPr>
        <p:txBody>
          <a:bodyPr>
            <a:normAutofit/>
          </a:bodyPr>
          <a:lstStyle/>
          <a:p>
            <a:pPr marL="533400" indent="-533400">
              <a:buNone/>
              <a:defRPr/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Спирт относится к ксенобиотикам – веществам, не содержащимся в человеческом организме, но влияющим на его жизнедеятельность.  Все зависит от дозы.</a:t>
            </a:r>
          </a:p>
          <a:p>
            <a:pPr marL="533400" indent="-533400">
              <a:buFontTx/>
              <a:buAutoNum type="arabicPeriod"/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Спирт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это питательное вещество, которое обеспечивает организм энергией. В средние века за счет потребления алкоголя организм получал около 25% энергии.</a:t>
            </a:r>
          </a:p>
          <a:p>
            <a:pPr marL="533400" indent="-533400">
              <a:buFontTx/>
              <a:buAutoNum type="arabicPeriod"/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Спирт</a:t>
            </a:r>
            <a:r>
              <a:rPr lang="ru-RU" sz="24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это лекарственное средство, имеющее дезинфицирующее и антибактериальное действие.</a:t>
            </a:r>
          </a:p>
          <a:p>
            <a:pPr marL="533400" indent="-533400">
              <a:buFontTx/>
              <a:buAutoNum type="arabicPeriod"/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Спирт</a:t>
            </a:r>
            <a:r>
              <a:rPr lang="ru-RU" sz="24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это яд, нарушающий естественные биологические процессы, разрушающий внутренние органы и психику и при чрезмерном употреблении влекущий смерть.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Calibri" pitchFamily="34" charset="0"/>
                <a:cs typeface="Times New Roman" pitchFamily="18" charset="0"/>
              </a:rPr>
              <a:t>В организме алкоголь оказывает четыре основных эффекта: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5900750" cy="4268799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обеспечивает организм энергией; </a:t>
            </a:r>
          </a:p>
          <a:p>
            <a:pPr eaLnBrk="0" hangingPunct="0"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-замедляет работу центральной нервной системы, снижает ее эффективность;</a:t>
            </a:r>
          </a:p>
          <a:p>
            <a:pPr eaLnBrk="0" hangingPunct="0"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-стимулирует производство мочи (вследствие этого клетки обезвоживаются); </a:t>
            </a:r>
          </a:p>
          <a:p>
            <a:pPr eaLnBrk="0" hangingPunct="0"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-выводит из строя печень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Picture 6" descr="C:\Users\Марианна\Desktop\050780ec-10ce-4aa0-9788-a50dc9dbb8df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4253767"/>
            <a:ext cx="3000396" cy="2318488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541180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6000" b="1" i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Спирты</a:t>
            </a:r>
            <a:r>
              <a:rPr lang="ru-RU" sz="60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(</a:t>
            </a:r>
            <a:r>
              <a:rPr lang="ru-RU" sz="6000" b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алканолы</a:t>
            </a:r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)– </a:t>
            </a:r>
            <a:r>
              <a:rPr lang="ru-RU" sz="54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органические вещества, в молекулах которых содержится одна или несколько </a:t>
            </a:r>
            <a:r>
              <a:rPr lang="ru-RU" sz="5400" b="1" i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гидроксильных групп (-ОН)</a:t>
            </a:r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соединенных с углеводородным радикалом. </a:t>
            </a:r>
            <a:endParaRPr lang="ru-RU" sz="5400" b="1" dirty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4929190" y="3286124"/>
            <a:ext cx="3857652" cy="17859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85720" y="3286124"/>
            <a:ext cx="4286280" cy="17859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40058" y="87536"/>
            <a:ext cx="8463884" cy="1668146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Классификация спиртов</a:t>
            </a:r>
            <a:endParaRPr lang="ru-RU" sz="5400" b="1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-3055" y="3143248"/>
            <a:ext cx="9147056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Одноатомные 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Многоатомные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 одна ОН группа)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(две и более ОН групп)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               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R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-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OH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                     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R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-(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OH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)</a:t>
            </a:r>
            <a:r>
              <a:rPr kumimoji="0" lang="en-US" sz="3600" b="1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n</a:t>
            </a:r>
            <a:endParaRPr kumimoji="0" lang="ru-RU" sz="3600" b="1" i="0" u="none" strike="noStrike" cap="none" normalizeH="0" baseline="-3000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</a:endParaRPr>
          </a:p>
          <a:p>
            <a:pPr marL="0" lvl="0" indent="0" eaLnBrk="0" hangingPunct="0">
              <a:spcBef>
                <a:spcPct val="0"/>
              </a:spcBef>
              <a:buNone/>
            </a:pPr>
            <a:r>
              <a:rPr lang="ru-RU" sz="3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</a:t>
            </a:r>
          </a:p>
          <a:p>
            <a:pPr marL="0" lvl="0" indent="0" eaLnBrk="0" hangingPunct="0">
              <a:spcBef>
                <a:spcPct val="0"/>
              </a:spcBef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СН</a:t>
            </a:r>
            <a:r>
              <a:rPr lang="ru-RU" sz="3600" b="1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ru-RU" sz="36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3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ОН </a:t>
            </a:r>
            <a:r>
              <a:rPr lang="ru-RU" sz="36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СН</a:t>
            </a:r>
            <a:r>
              <a:rPr lang="ru-RU" sz="3600" b="1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ru-RU" sz="36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ОН-СН</a:t>
            </a:r>
            <a:r>
              <a:rPr lang="ru-RU" sz="3600" b="1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ru-RU" sz="36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ОН</a:t>
            </a:r>
          </a:p>
          <a:p>
            <a:pPr marL="0" lvl="0" indent="0" eaLnBrk="0" hangingPunct="0">
              <a:spcBef>
                <a:spcPct val="0"/>
              </a:spcBef>
              <a:buNone/>
            </a:pPr>
            <a:r>
              <a:rPr lang="ru-RU" sz="3600" b="1" dirty="0"/>
              <a:t> </a:t>
            </a:r>
            <a:r>
              <a:rPr lang="ru-RU" sz="3600" b="1" dirty="0" smtClean="0"/>
              <a:t>            </a:t>
            </a:r>
            <a:r>
              <a:rPr lang="ru-RU" sz="36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метанол                этандиол-1,2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5143504" y="2214554"/>
            <a:ext cx="1428760" cy="785818"/>
          </a:xfrm>
          <a:prstGeom prst="straightConnector1">
            <a:avLst/>
          </a:prstGeom>
          <a:ln>
            <a:solidFill>
              <a:srgbClr val="FFFF00">
                <a:alpha val="97000"/>
              </a:srgbClr>
            </a:solidFill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0800000" flipV="1">
            <a:off x="2643174" y="2285992"/>
            <a:ext cx="1500198" cy="642942"/>
          </a:xfrm>
          <a:prstGeom prst="straightConnector1">
            <a:avLst/>
          </a:prstGeom>
          <a:ln cmpd="sng">
            <a:solidFill>
              <a:srgbClr val="FFFF00">
                <a:alpha val="97000"/>
              </a:srgbClr>
            </a:solidFill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2.По типу углеводородного радикала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75856" y="1711013"/>
            <a:ext cx="8229600" cy="49006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</a:rPr>
              <a:t>  </a:t>
            </a:r>
            <a:endParaRPr lang="ru-RU" b="1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C000"/>
                </a:solidFill>
              </a:rPr>
              <a:t>                                    </a:t>
            </a:r>
            <a:r>
              <a:rPr lang="ru-RU" b="1" dirty="0" smtClean="0">
                <a:solidFill>
                  <a:srgbClr val="FFC000"/>
                </a:solidFill>
              </a:rPr>
              <a:t>          </a:t>
            </a:r>
            <a:r>
              <a:rPr lang="ru-RU" b="1" dirty="0" smtClean="0">
                <a:solidFill>
                  <a:srgbClr val="FFC000"/>
                </a:solidFill>
              </a:rPr>
              <a:t>Н</a:t>
            </a:r>
            <a:r>
              <a:rPr lang="ru-RU" b="1" baseline="-25000" dirty="0" smtClean="0">
                <a:solidFill>
                  <a:srgbClr val="FFC000"/>
                </a:solidFill>
              </a:rPr>
              <a:t>3</a:t>
            </a:r>
            <a:r>
              <a:rPr lang="ru-RU" b="1" dirty="0" smtClean="0">
                <a:solidFill>
                  <a:srgbClr val="FFC000"/>
                </a:solidFill>
              </a:rPr>
              <a:t>С – СН  – СН</a:t>
            </a:r>
            <a:r>
              <a:rPr lang="ru-RU" b="1" baseline="-25000" dirty="0" smtClean="0">
                <a:solidFill>
                  <a:srgbClr val="FFC000"/>
                </a:solidFill>
              </a:rPr>
              <a:t>3    </a:t>
            </a:r>
          </a:p>
          <a:p>
            <a:pPr>
              <a:buNone/>
            </a:pPr>
            <a:r>
              <a:rPr lang="ru-RU" b="1" baseline="-25000" dirty="0" smtClean="0">
                <a:solidFill>
                  <a:srgbClr val="FFC000"/>
                </a:solidFill>
              </a:rPr>
              <a:t> </a:t>
            </a:r>
            <a:r>
              <a:rPr lang="ru-RU" b="1" dirty="0" smtClean="0">
                <a:solidFill>
                  <a:srgbClr val="FFC000"/>
                </a:solidFill>
              </a:rPr>
              <a:t>                                                 </a:t>
            </a:r>
            <a:r>
              <a:rPr lang="ru-RU" b="1" dirty="0" smtClean="0">
                <a:solidFill>
                  <a:srgbClr val="FFC000"/>
                </a:solidFill>
              </a:rPr>
              <a:t>        ОН</a:t>
            </a:r>
            <a:endParaRPr lang="ru-RU" b="1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C000"/>
                </a:solidFill>
              </a:rPr>
              <a:t>                                           </a:t>
            </a:r>
            <a:r>
              <a:rPr lang="ru-RU" sz="4400" b="1" baseline="-25000" dirty="0" smtClean="0">
                <a:solidFill>
                  <a:srgbClr val="FFC000"/>
                </a:solidFill>
              </a:rPr>
              <a:t>СН</a:t>
            </a:r>
            <a:r>
              <a:rPr lang="ru-RU" b="1" baseline="-25000" dirty="0" smtClean="0">
                <a:solidFill>
                  <a:srgbClr val="FFC000"/>
                </a:solidFill>
              </a:rPr>
              <a:t>2</a:t>
            </a:r>
            <a:r>
              <a:rPr lang="ru-RU" sz="4400" b="1" baseline="-25000" dirty="0" smtClean="0">
                <a:solidFill>
                  <a:srgbClr val="FFC000"/>
                </a:solidFill>
              </a:rPr>
              <a:t> =СН-СН</a:t>
            </a:r>
            <a:r>
              <a:rPr lang="ru-RU" b="1" baseline="-25000" dirty="0" smtClean="0">
                <a:solidFill>
                  <a:srgbClr val="FFC000"/>
                </a:solidFill>
              </a:rPr>
              <a:t>2</a:t>
            </a:r>
            <a:r>
              <a:rPr lang="ru-RU" sz="4400" b="1" baseline="-25000" dirty="0" smtClean="0">
                <a:solidFill>
                  <a:srgbClr val="FFC000"/>
                </a:solidFill>
              </a:rPr>
              <a:t>-ОН</a:t>
            </a:r>
          </a:p>
          <a:p>
            <a:pPr>
              <a:buNone/>
            </a:pPr>
            <a:endParaRPr lang="ru-RU" sz="4400" b="1" baseline="-25000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sz="4400" b="1" baseline="-25000" dirty="0" smtClean="0">
                <a:solidFill>
                  <a:srgbClr val="FFC000"/>
                </a:solidFill>
              </a:rPr>
              <a:t> </a:t>
            </a:r>
            <a:r>
              <a:rPr lang="ru-RU" sz="4400" b="1" dirty="0" smtClean="0">
                <a:solidFill>
                  <a:srgbClr val="FFC000"/>
                </a:solidFill>
              </a:rPr>
              <a:t>                 </a:t>
            </a:r>
            <a:r>
              <a:rPr lang="ru-RU" sz="4400" b="1" dirty="0" smtClean="0">
                <a:solidFill>
                  <a:srgbClr val="FFC000"/>
                </a:solidFill>
              </a:rPr>
              <a:t>   </a:t>
            </a:r>
            <a:r>
              <a:rPr lang="ru-RU" b="1" dirty="0" smtClean="0">
                <a:solidFill>
                  <a:srgbClr val="FFC000"/>
                </a:solidFill>
              </a:rPr>
              <a:t>СН2-ОН</a:t>
            </a:r>
            <a:r>
              <a:rPr lang="ru-RU" b="1" baseline="-25000" dirty="0" smtClean="0">
                <a:solidFill>
                  <a:srgbClr val="FFC000"/>
                </a:solidFill>
              </a:rPr>
              <a:t>                   </a:t>
            </a:r>
            <a:endParaRPr lang="ru-RU" b="1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ru-RU" baseline="-25000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baseline="-25000" dirty="0" smtClean="0">
                <a:solidFill>
                  <a:srgbClr val="FFC000"/>
                </a:solidFill>
              </a:rPr>
              <a:t>                                               </a:t>
            </a:r>
          </a:p>
          <a:p>
            <a:pPr>
              <a:buNone/>
            </a:pPr>
            <a:r>
              <a:rPr lang="ru-RU" baseline="-25000" dirty="0" smtClean="0">
                <a:solidFill>
                  <a:srgbClr val="FFC000"/>
                </a:solidFill>
              </a:rPr>
              <a:t>                                               </a:t>
            </a:r>
          </a:p>
          <a:p>
            <a:pPr>
              <a:buNone/>
            </a:pPr>
            <a:r>
              <a:rPr lang="ru-RU" baseline="-25000" dirty="0" smtClean="0">
                <a:solidFill>
                  <a:srgbClr val="FFC000"/>
                </a:solidFill>
              </a:rPr>
              <a:t>                                                   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8596" y="1785926"/>
            <a:ext cx="3214710" cy="128588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Предельные - 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8596" y="3286124"/>
            <a:ext cx="3214710" cy="135732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Непредельные -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4857760"/>
            <a:ext cx="3143272" cy="135732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Ароматические 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Шестиугольник 6"/>
          <p:cNvSpPr/>
          <p:nvPr/>
        </p:nvSpPr>
        <p:spPr>
          <a:xfrm rot="5400000">
            <a:off x="5786446" y="4857760"/>
            <a:ext cx="1143008" cy="1071570"/>
          </a:xfrm>
          <a:prstGeom prst="hexagon">
            <a:avLst>
              <a:gd name="adj" fmla="val 26131"/>
              <a:gd name="vf" fmla="val 11547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6072198" y="5072074"/>
            <a:ext cx="571504" cy="71438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571480"/>
            <a:ext cx="8429684" cy="592935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3. По типу атома углерода, связанного с группой  - ОН</a:t>
            </a:r>
          </a:p>
          <a:p>
            <a:pPr algn="ctr">
              <a:buNone/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  <a:p>
            <a:pPr algn="r"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 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  <a:p>
            <a:pPr algn="r">
              <a:buNone/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  <a:p>
            <a:pPr algn="r">
              <a:buNone/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  <a:p>
            <a:pPr algn="r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СН3-СН2-СН2-ОН</a:t>
            </a:r>
          </a:p>
          <a:p>
            <a:pPr algn="r">
              <a:buNone/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algn="r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СН3-СН-СН3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					                                                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ОН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                                      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					</a:t>
            </a:r>
          </a:p>
          <a:p>
            <a:pPr>
              <a:buNone/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									СН3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                                СН3-С-СН3</a:t>
            </a:r>
          </a:p>
          <a:p>
            <a:pPr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                                   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					ОН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71472" y="2049501"/>
            <a:ext cx="4071966" cy="114300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Первичные</a:t>
            </a:r>
            <a:r>
              <a:rPr lang="ru-RU" sz="3200" dirty="0" smtClean="0">
                <a:solidFill>
                  <a:schemeClr val="tx1"/>
                </a:solidFill>
              </a:rPr>
              <a:t> -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5753" y="3355105"/>
            <a:ext cx="4143404" cy="121444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Вторичные -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95910" y="4709971"/>
            <a:ext cx="4143404" cy="114300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Третичные -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6" name="Управляющая кнопка: в начало 5">
            <a:hlinkClick r:id="rId2" action="ppaction://hlinksldjump" highlightClick="1"/>
          </p:cNvPr>
          <p:cNvSpPr/>
          <p:nvPr/>
        </p:nvSpPr>
        <p:spPr>
          <a:xfrm>
            <a:off x="8358214" y="6072206"/>
            <a:ext cx="500034" cy="42862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00034" y="3357562"/>
            <a:ext cx="7929618" cy="15001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Номенклатура и  изомерия  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400" b="1" u="sng" dirty="0" smtClean="0">
                <a:solidFill>
                  <a:schemeClr val="accent1">
                    <a:lumMod val="75000"/>
                  </a:schemeClr>
                </a:solidFill>
              </a:rPr>
              <a:t>При образовании названий спиртов к названию углеводорода, соответствующего спирту, добавляют (родовой) суффикс – ОЛ.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Цифрами после суффикса указывают положение гидроксильной группы в главной цепи: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45000"/>
              </a:lnSpc>
              <a:buFontTx/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	       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H                      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H   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</a:rPr>
              <a:t>H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</a:rPr>
              <a:t>H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	             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       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 H    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</a:rPr>
              <a:t>H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</a:rPr>
              <a:t>H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	      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        </a:t>
            </a:r>
          </a:p>
          <a:p>
            <a:pPr>
              <a:lnSpc>
                <a:spcPct val="45000"/>
              </a:lnSpc>
              <a:buFontTx/>
              <a:buNone/>
            </a:pP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           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|                     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    3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|2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|1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      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                 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 | 2  |3</a:t>
            </a:r>
          </a:p>
          <a:p>
            <a:pPr>
              <a:lnSpc>
                <a:spcPct val="50000"/>
              </a:lnSpc>
              <a:buFontTx/>
              <a:buNone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	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H-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C – O H         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</a:rPr>
              <a:t>H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- C – C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–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 C -OH 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          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H - C – C – C -H	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endParaRPr lang="en-US" sz="1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50000"/>
              </a:lnSpc>
              <a:buFontTx/>
              <a:buNone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     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|	          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            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|   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|   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|	          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           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 |   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|     |	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        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55000"/>
              </a:lnSpc>
              <a:buFontTx/>
              <a:buNone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    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H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         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            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H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   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H   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</a:rPr>
              <a:t>H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	            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        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  H   OH  H 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55000"/>
              </a:lnSpc>
              <a:buFontTx/>
              <a:buNone/>
            </a:pPr>
            <a:endParaRPr lang="ru-RU" sz="1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55000"/>
              </a:lnSpc>
              <a:buFontTx/>
              <a:buNone/>
            </a:pP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 	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 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метанол    пропанол-1     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пропанол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-2                  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ВИДЫ ИЗОМЕРИИ:</a:t>
            </a:r>
            <a:r>
              <a:rPr lang="ru-RU" sz="4000" b="1" dirty="0" smtClean="0">
                <a:solidFill>
                  <a:srgbClr val="00FF00"/>
                </a:solidFill>
                <a:latin typeface="Comic Sans MS" pitchFamily="66" charset="0"/>
              </a:rPr>
              <a:t/>
            </a:r>
            <a:br>
              <a:rPr lang="ru-RU" sz="4000" b="1" dirty="0" smtClean="0">
                <a:solidFill>
                  <a:srgbClr val="00FF00"/>
                </a:solidFill>
                <a:latin typeface="Comic Sans MS" pitchFamily="66" charset="0"/>
              </a:rPr>
            </a:br>
            <a:endParaRPr lang="ru-RU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400" b="1" dirty="0" smtClean="0">
                <a:solidFill>
                  <a:schemeClr val="bg1"/>
                </a:solidFill>
              </a:rPr>
              <a:t>1. Изомерия положения функциональной группы </a:t>
            </a:r>
            <a:r>
              <a:rPr lang="ru-RU" sz="2400" b="1" dirty="0" smtClean="0"/>
              <a:t>(</a:t>
            </a:r>
            <a:r>
              <a:rPr lang="ru-RU" sz="2400" b="1" dirty="0" err="1" smtClean="0"/>
              <a:t>пропанол</a:t>
            </a:r>
            <a:r>
              <a:rPr lang="ru-RU" sz="2400" b="1" dirty="0" smtClean="0"/>
              <a:t>–1 и </a:t>
            </a:r>
            <a:r>
              <a:rPr lang="ru-RU" sz="2400" b="1" dirty="0" err="1" smtClean="0"/>
              <a:t>пропанол</a:t>
            </a:r>
            <a:r>
              <a:rPr lang="ru-RU" sz="2400" b="1" dirty="0" smtClean="0"/>
              <a:t>–2)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4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2.Изомерия углеродного скелета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CH3-CH2-CH2-CH2-OH                   CH3-CH-CH2-OH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                                                                  </a:t>
            </a:r>
            <a:r>
              <a:rPr lang="en-US" sz="2400" b="1" dirty="0" smtClean="0">
                <a:solidFill>
                  <a:srgbClr val="FF0000"/>
                </a:solidFill>
              </a:rPr>
              <a:t>CH3</a:t>
            </a:r>
            <a:r>
              <a:rPr lang="ru-RU" sz="2400" b="1" dirty="0" smtClean="0">
                <a:solidFill>
                  <a:srgbClr val="FF0000"/>
                </a:solidFill>
              </a:rPr>
              <a:t>                                       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dirty="0" smtClean="0">
                <a:solidFill>
                  <a:schemeClr val="bg1"/>
                </a:solidFill>
              </a:rPr>
              <a:t>     </a:t>
            </a:r>
            <a:r>
              <a:rPr lang="ru-RU" sz="2400" b="1" dirty="0" smtClean="0"/>
              <a:t>бутанол-1       </a:t>
            </a:r>
            <a:r>
              <a:rPr lang="ru-RU" sz="2400" b="1" dirty="0" smtClean="0">
                <a:solidFill>
                  <a:srgbClr val="00FF00"/>
                </a:solidFill>
              </a:rPr>
              <a:t>                         </a:t>
            </a:r>
            <a:r>
              <a:rPr lang="ru-RU" sz="2400" b="1" dirty="0" smtClean="0"/>
              <a:t>2-метилпропанол-1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4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dirty="0" smtClean="0">
                <a:solidFill>
                  <a:schemeClr val="bg1"/>
                </a:solidFill>
              </a:rPr>
              <a:t>3.Изомерия межклассовая – спирты </a:t>
            </a:r>
            <a:r>
              <a:rPr lang="ru-RU" sz="2400" b="1" dirty="0" err="1" smtClean="0">
                <a:solidFill>
                  <a:schemeClr val="bg1"/>
                </a:solidFill>
              </a:rPr>
              <a:t>изомерны</a:t>
            </a:r>
            <a:r>
              <a:rPr lang="ru-RU" sz="2400" b="1" dirty="0" smtClean="0">
                <a:solidFill>
                  <a:schemeClr val="bg1"/>
                </a:solidFill>
              </a:rPr>
              <a:t> простым эфирам: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	 </a:t>
            </a:r>
            <a:r>
              <a:rPr lang="ru-RU" sz="2400" b="1" dirty="0" smtClean="0">
                <a:solidFill>
                  <a:srgbClr val="FF0000"/>
                </a:solidFill>
              </a:rPr>
              <a:t>СН3-СН2-ОН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                              СН3-О-СН3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dirty="0" smtClean="0"/>
              <a:t>          этанол                             </a:t>
            </a:r>
            <a:r>
              <a:rPr lang="ru-RU" sz="2400" b="1" dirty="0" err="1" smtClean="0"/>
              <a:t>диметиловый</a:t>
            </a:r>
            <a:r>
              <a:rPr lang="ru-RU" sz="2400" b="1" dirty="0" smtClean="0"/>
              <a:t> эфир</a:t>
            </a:r>
          </a:p>
          <a:p>
            <a:endParaRPr lang="ru-RU" dirty="0"/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358214" y="6072206"/>
            <a:ext cx="500034" cy="42862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Физические свойства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Низшие и средние спирты</a:t>
            </a:r>
            <a:r>
              <a:rPr lang="ru-RU" b="1" dirty="0" smtClean="0">
                <a:solidFill>
                  <a:srgbClr val="00FF00"/>
                </a:solidFill>
              </a:rPr>
              <a:t> </a:t>
            </a:r>
            <a:r>
              <a:rPr lang="ru-RU" b="1" dirty="0" smtClean="0"/>
              <a:t>(С</a:t>
            </a:r>
            <a:r>
              <a:rPr lang="en-US" sz="1400" b="1" dirty="0" smtClean="0"/>
              <a:t>1</a:t>
            </a:r>
            <a:r>
              <a:rPr lang="en-US" b="1" dirty="0" smtClean="0"/>
              <a:t>-C</a:t>
            </a:r>
            <a:r>
              <a:rPr lang="en-US" sz="1400" b="1" dirty="0" smtClean="0"/>
              <a:t>11</a:t>
            </a:r>
            <a:r>
              <a:rPr lang="en-US" b="1" dirty="0" smtClean="0"/>
              <a:t>)-</a:t>
            </a:r>
            <a:r>
              <a:rPr lang="ru-RU" b="1" dirty="0" smtClean="0"/>
              <a:t>летучие, бесцветные жидкости с резким, характерным алкогольным  запахом, жгучим вкусом. Растворимы в воде до </a:t>
            </a:r>
            <a:r>
              <a:rPr lang="ru-RU" b="1" dirty="0" err="1" smtClean="0"/>
              <a:t>актонола</a:t>
            </a:r>
            <a:r>
              <a:rPr lang="ru-RU" b="1" dirty="0" smtClean="0"/>
              <a:t>.</a:t>
            </a:r>
          </a:p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Высшие спирты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smtClean="0"/>
              <a:t>(C</a:t>
            </a:r>
            <a:r>
              <a:rPr lang="en-US" sz="1400" b="1" dirty="0" smtClean="0"/>
              <a:t>12</a:t>
            </a:r>
            <a:r>
              <a:rPr lang="en-US" b="1" dirty="0" smtClean="0"/>
              <a:t>- </a:t>
            </a:r>
            <a:r>
              <a:rPr lang="ru-RU" b="1" dirty="0" smtClean="0"/>
              <a:t> и выше)- твердые вещества с приятным запахом. Нерастворимы в воде.</a:t>
            </a:r>
          </a:p>
          <a:p>
            <a:endParaRPr lang="ru-RU" b="1" dirty="0" smtClean="0">
              <a:solidFill>
                <a:srgbClr val="00FF00"/>
              </a:solidFill>
            </a:endParaRPr>
          </a:p>
          <a:p>
            <a:pPr>
              <a:buNone/>
            </a:pPr>
            <a:endParaRPr lang="ru-RU" dirty="0">
              <a:solidFill>
                <a:srgbClr val="CCFFCC"/>
              </a:solidFill>
            </a:endParaRPr>
          </a:p>
        </p:txBody>
      </p:sp>
      <p:sp>
        <p:nvSpPr>
          <p:cNvPr id="4" name="Управляющая кнопка: в начало 3">
            <a:hlinkClick r:id="rId3" action="ppaction://hlinksldjump" highlightClick="1"/>
          </p:cNvPr>
          <p:cNvSpPr/>
          <p:nvPr/>
        </p:nvSpPr>
        <p:spPr>
          <a:xfrm>
            <a:off x="8358214" y="6072206"/>
            <a:ext cx="500034" cy="42862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Способы получения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Лабораторные: </a:t>
            </a:r>
          </a:p>
          <a:p>
            <a:pPr>
              <a:lnSpc>
                <a:spcPct val="90000"/>
              </a:lnSpc>
            </a:pPr>
            <a:r>
              <a:rPr lang="ru-RU" sz="2400" b="1" dirty="0" smtClean="0"/>
              <a:t>Гидролиз </a:t>
            </a:r>
            <a:r>
              <a:rPr lang="ru-RU" sz="2400" b="1" dirty="0" err="1" smtClean="0"/>
              <a:t>галогеналканов</a:t>
            </a:r>
            <a:r>
              <a:rPr lang="ru-RU" sz="2400" b="1" dirty="0" smtClean="0"/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 R-</a:t>
            </a:r>
            <a:r>
              <a:rPr lang="en-US" sz="2400" b="1" dirty="0" err="1" smtClean="0">
                <a:solidFill>
                  <a:srgbClr val="FF0000"/>
                </a:solidFill>
              </a:rPr>
              <a:t>CL+NaOH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    R-</a:t>
            </a:r>
            <a:r>
              <a:rPr lang="en-US" sz="2400" b="1" dirty="0" err="1" smtClean="0">
                <a:solidFill>
                  <a:srgbClr val="FF0000"/>
                </a:solidFill>
              </a:rPr>
              <a:t>OH+NaCL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ru-RU" sz="2400" b="1" dirty="0" smtClean="0"/>
              <a:t>Гидратация </a:t>
            </a:r>
            <a:r>
              <a:rPr lang="ru-RU" sz="2400" b="1" dirty="0" err="1" smtClean="0"/>
              <a:t>алкенов</a:t>
            </a:r>
            <a:r>
              <a:rPr lang="ru-RU" sz="2400" b="1" dirty="0" smtClean="0"/>
              <a:t>: </a:t>
            </a:r>
            <a:r>
              <a:rPr lang="en-US" sz="2400" b="1" dirty="0" smtClean="0">
                <a:solidFill>
                  <a:srgbClr val="FF0000"/>
                </a:solidFill>
              </a:rPr>
              <a:t>CH</a:t>
            </a:r>
            <a:r>
              <a:rPr lang="en-US" sz="1800" b="1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=CH</a:t>
            </a:r>
            <a:r>
              <a:rPr lang="en-US" sz="1800" b="1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+H2O    C</a:t>
            </a:r>
            <a:r>
              <a:rPr lang="en-US" sz="1800" b="1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1800" b="1" dirty="0" smtClean="0">
                <a:solidFill>
                  <a:srgbClr val="FF0000"/>
                </a:solidFill>
              </a:rPr>
              <a:t>5</a:t>
            </a:r>
            <a:r>
              <a:rPr lang="en-US" sz="2400" b="1" dirty="0" smtClean="0">
                <a:solidFill>
                  <a:srgbClr val="FF0000"/>
                </a:solidFill>
              </a:rPr>
              <a:t>OH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ru-RU" sz="2400" b="1" dirty="0" smtClean="0"/>
              <a:t>Гидрирование карбонильных соединений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chemeClr val="accent2"/>
                </a:solidFill>
              </a:rPr>
              <a:t>   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Промышленные:</a:t>
            </a:r>
          </a:p>
          <a:p>
            <a:pPr>
              <a:lnSpc>
                <a:spcPct val="90000"/>
              </a:lnSpc>
            </a:pPr>
            <a:r>
              <a:rPr lang="ru-RU" sz="2400" b="1" dirty="0" smtClean="0"/>
              <a:t>Синтез метанола из </a:t>
            </a:r>
            <a:r>
              <a:rPr lang="ru-RU" sz="2400" b="1" dirty="0" err="1" smtClean="0"/>
              <a:t>синтез-газа</a:t>
            </a:r>
            <a:endParaRPr lang="en-US" sz="2400" b="1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	CO+2H</a:t>
            </a:r>
            <a:r>
              <a:rPr lang="en-US" sz="1800" b="1" dirty="0" smtClean="0">
                <a:solidFill>
                  <a:srgbClr val="FF0000"/>
                </a:solidFill>
              </a:rPr>
              <a:t>2 </a:t>
            </a:r>
            <a:r>
              <a:rPr lang="en-US" sz="2400" b="1" dirty="0" smtClean="0">
                <a:solidFill>
                  <a:srgbClr val="FF0000"/>
                </a:solidFill>
              </a:rPr>
              <a:t>    </a:t>
            </a:r>
            <a:r>
              <a:rPr lang="en-US" sz="2400" b="1" dirty="0" smtClean="0"/>
              <a:t>CH</a:t>
            </a:r>
            <a:r>
              <a:rPr lang="en-US" sz="1800" b="1" dirty="0" smtClean="0"/>
              <a:t>3</a:t>
            </a:r>
            <a:r>
              <a:rPr lang="en-US" sz="2400" b="1" dirty="0" smtClean="0"/>
              <a:t>-OH</a:t>
            </a:r>
            <a:r>
              <a:rPr lang="ru-RU" sz="2400" b="1" dirty="0" smtClean="0"/>
              <a:t> </a:t>
            </a:r>
            <a:r>
              <a:rPr lang="en-US" sz="2400" b="1" dirty="0" smtClean="0"/>
              <a:t>(</a:t>
            </a:r>
            <a:r>
              <a:rPr lang="ru-RU" sz="2400" b="1" dirty="0" smtClean="0"/>
              <a:t>при повышенном давлении, высокой температуре и катализатора оксида цинка</a:t>
            </a:r>
            <a:r>
              <a:rPr lang="en-US" sz="2400" b="1" dirty="0" smtClean="0"/>
              <a:t>)</a:t>
            </a:r>
            <a:endParaRPr lang="ru-RU" sz="2400" b="1" dirty="0" smtClean="0"/>
          </a:p>
          <a:p>
            <a:pPr>
              <a:lnSpc>
                <a:spcPct val="90000"/>
              </a:lnSpc>
            </a:pPr>
            <a:r>
              <a:rPr lang="ru-RU" sz="2400" b="1" dirty="0" smtClean="0"/>
              <a:t>Гидратация </a:t>
            </a:r>
            <a:r>
              <a:rPr lang="ru-RU" sz="2400" b="1" dirty="0" err="1" smtClean="0"/>
              <a:t>алкенов</a:t>
            </a:r>
            <a:endParaRPr lang="ru-RU" sz="2400" b="1" dirty="0" smtClean="0"/>
          </a:p>
          <a:p>
            <a:pPr>
              <a:lnSpc>
                <a:spcPct val="90000"/>
              </a:lnSpc>
            </a:pPr>
            <a:r>
              <a:rPr lang="ru-RU" sz="2400" b="1" dirty="0" smtClean="0"/>
              <a:t>Брожение глюкозы: </a:t>
            </a:r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r>
              <a:rPr lang="en-US" sz="1800" b="1" dirty="0" smtClean="0">
                <a:solidFill>
                  <a:srgbClr val="FF0000"/>
                </a:solidFill>
              </a:rPr>
              <a:t>6</a:t>
            </a:r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1600" b="1" dirty="0" smtClean="0">
                <a:solidFill>
                  <a:srgbClr val="FF0000"/>
                </a:solidFill>
              </a:rPr>
              <a:t>12</a:t>
            </a:r>
            <a:r>
              <a:rPr lang="en-US" sz="2400" b="1" dirty="0" smtClean="0">
                <a:solidFill>
                  <a:srgbClr val="FF0000"/>
                </a:solidFill>
              </a:rPr>
              <a:t>O</a:t>
            </a:r>
            <a:r>
              <a:rPr lang="en-US" sz="1800" b="1" dirty="0" smtClean="0">
                <a:solidFill>
                  <a:srgbClr val="FF0000"/>
                </a:solidFill>
              </a:rPr>
              <a:t>6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    2C</a:t>
            </a:r>
            <a:r>
              <a:rPr lang="en-US" sz="1800" b="1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1800" b="1" dirty="0" smtClean="0">
                <a:solidFill>
                  <a:srgbClr val="FF0000"/>
                </a:solidFill>
              </a:rPr>
              <a:t>5</a:t>
            </a:r>
            <a:r>
              <a:rPr lang="en-US" sz="2400" b="1" dirty="0" smtClean="0">
                <a:solidFill>
                  <a:srgbClr val="FF0000"/>
                </a:solidFill>
              </a:rPr>
              <a:t>OH+2CO</a:t>
            </a:r>
            <a:r>
              <a:rPr lang="en-US" sz="1800" b="1" dirty="0" smtClean="0">
                <a:solidFill>
                  <a:srgbClr val="FF0000"/>
                </a:solidFill>
              </a:rPr>
              <a:t>2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ru-RU" dirty="0" smtClean="0"/>
          </a:p>
          <a:p>
            <a:endParaRPr lang="ru-RU" dirty="0">
              <a:solidFill>
                <a:srgbClr val="CCFFCC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429256" y="6072206"/>
            <a:ext cx="357190" cy="1588"/>
          </a:xfrm>
          <a:prstGeom prst="straightConnector1">
            <a:avLst/>
          </a:prstGeom>
          <a:ln cmpd="sng">
            <a:solidFill>
              <a:schemeClr val="bg1"/>
            </a:solidFill>
            <a:miter lim="800000"/>
            <a:headEnd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6429388" y="2928934"/>
            <a:ext cx="357190" cy="1588"/>
          </a:xfrm>
          <a:prstGeom prst="straightConnector1">
            <a:avLst/>
          </a:prstGeom>
          <a:ln>
            <a:solidFill>
              <a:schemeClr val="bg1"/>
            </a:solidFill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571736" y="2571744"/>
            <a:ext cx="357190" cy="1588"/>
          </a:xfrm>
          <a:prstGeom prst="straightConnector1">
            <a:avLst/>
          </a:prstGeom>
          <a:ln>
            <a:solidFill>
              <a:schemeClr val="bg1"/>
            </a:solidFill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2143108" y="4572008"/>
            <a:ext cx="357190" cy="1588"/>
          </a:xfrm>
          <a:prstGeom prst="straightConnector1">
            <a:avLst/>
          </a:prstGeom>
          <a:ln>
            <a:solidFill>
              <a:schemeClr val="bg1"/>
            </a:solidFill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Управляющая кнопка: в начало 13">
            <a:hlinkClick r:id="rId2" action="ppaction://hlinksldjump" highlightClick="1"/>
          </p:cNvPr>
          <p:cNvSpPr/>
          <p:nvPr/>
        </p:nvSpPr>
        <p:spPr>
          <a:xfrm>
            <a:off x="8358214" y="6072206"/>
            <a:ext cx="500034" cy="42862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630</TotalTime>
  <Words>476</Words>
  <Application>Microsoft Office PowerPoint</Application>
  <PresentationFormat>Экран (4:3)</PresentationFormat>
  <Paragraphs>103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5" baseType="lpstr">
      <vt:lpstr>Arial</vt:lpstr>
      <vt:lpstr>Arial Black</vt:lpstr>
      <vt:lpstr>Calibri</vt:lpstr>
      <vt:lpstr>Calibri Light</vt:lpstr>
      <vt:lpstr>Comic Sans MS</vt:lpstr>
      <vt:lpstr>Monotype Corsiva</vt:lpstr>
      <vt:lpstr>Symbol</vt:lpstr>
      <vt:lpstr>Tahoma</vt:lpstr>
      <vt:lpstr>Times New Roman</vt:lpstr>
      <vt:lpstr>Wingdings</vt:lpstr>
      <vt:lpstr>Ретро</vt:lpstr>
      <vt:lpstr>СПИРТЫ</vt:lpstr>
      <vt:lpstr>Презентация PowerPoint</vt:lpstr>
      <vt:lpstr>Классификация спиртов</vt:lpstr>
      <vt:lpstr> 2.По типу углеводородного радикала </vt:lpstr>
      <vt:lpstr>Презентация PowerPoint</vt:lpstr>
      <vt:lpstr>Номенклатура и  изомерия  </vt:lpstr>
      <vt:lpstr>ВИДЫ ИЗОМЕРИИ: </vt:lpstr>
      <vt:lpstr>Физические свойства</vt:lpstr>
      <vt:lpstr>Способы получения</vt:lpstr>
      <vt:lpstr>Химические свойства</vt:lpstr>
      <vt:lpstr>Химические свойства</vt:lpstr>
      <vt:lpstr>Презентация PowerPoint</vt:lpstr>
      <vt:lpstr>Дружить или не дружить со спиртом.</vt:lpstr>
      <vt:lpstr>В организме алкоголь оказывает четыре основных эффекта:</vt:lpstr>
    </vt:vector>
  </TitlesOfParts>
  <Company>ДОМ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Спирты</dc:title>
  <dc:creator>Дом</dc:creator>
  <cp:lastModifiedBy>Марина</cp:lastModifiedBy>
  <cp:revision>80</cp:revision>
  <dcterms:created xsi:type="dcterms:W3CDTF">2011-12-14T15:02:27Z</dcterms:created>
  <dcterms:modified xsi:type="dcterms:W3CDTF">2015-02-07T13:14:51Z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577283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