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034126-6D62-4282-B833-FAAEF2F4C6F7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72E13B-62E7-4FFE-85E5-991002C425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Харчов</a:t>
            </a:r>
            <a:r>
              <a:rPr lang="uk-UA" dirty="0" smtClean="0"/>
              <a:t>і добавки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157192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Учениці 11 класу</a:t>
            </a:r>
          </a:p>
          <a:p>
            <a:r>
              <a:rPr lang="uk-UA" dirty="0" smtClean="0"/>
              <a:t>Маніло Ірина, </a:t>
            </a:r>
            <a:r>
              <a:rPr lang="uk-UA" dirty="0" err="1" smtClean="0"/>
              <a:t>Прищепчук</a:t>
            </a:r>
            <a:r>
              <a:rPr lang="uk-UA" dirty="0" smtClean="0"/>
              <a:t> Надія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Ароматизатори</a:t>
            </a:r>
            <a:r>
              <a:rPr lang="uk-UA" dirty="0" smtClean="0"/>
              <a:t> та прянощі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Ароматні</a:t>
            </a:r>
            <a:r>
              <a:rPr lang="ru-RU" dirty="0" smtClean="0"/>
              <a:t> </a:t>
            </a:r>
            <a:r>
              <a:rPr lang="ru-RU" dirty="0" err="1" smtClean="0"/>
              <a:t>есенції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кондитерській</a:t>
            </a:r>
            <a:r>
              <a:rPr lang="ru-RU" dirty="0" smtClean="0"/>
              <a:t>, </a:t>
            </a:r>
            <a:r>
              <a:rPr lang="ru-RU" dirty="0" err="1" smtClean="0"/>
              <a:t>лікеро-горілчанійпромисловостях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безалкогольних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.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ароматних</a:t>
            </a:r>
            <a:r>
              <a:rPr lang="ru-RU" dirty="0" smtClean="0"/>
              <a:t> </a:t>
            </a:r>
            <a:r>
              <a:rPr lang="ru-RU" dirty="0" err="1" smtClean="0"/>
              <a:t>есенцій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додаються</a:t>
            </a:r>
            <a:r>
              <a:rPr lang="ru-RU" dirty="0" smtClean="0"/>
              <a:t> в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та </a:t>
            </a:r>
            <a:r>
              <a:rPr lang="ru-RU" dirty="0" err="1" smtClean="0"/>
              <a:t>безалкогольні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,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 </a:t>
            </a:r>
            <a:r>
              <a:rPr lang="ru-RU" dirty="0" err="1" smtClean="0"/>
              <a:t>запашні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:</a:t>
            </a:r>
          </a:p>
          <a:p>
            <a:pPr lvl="0"/>
            <a:r>
              <a:rPr lang="uk-UA" dirty="0" smtClean="0"/>
              <a:t>ефірні олії: анісова, помаранчева, бергамотова, геранієва, лимонна, мандаринова, мускатної шавлії, трояндова, м’ятна, </a:t>
            </a:r>
            <a:r>
              <a:rPr lang="uk-UA" dirty="0" err="1" smtClean="0"/>
              <a:t>птигренієва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соки натуральні: малиновий, вишневий та ін.; </a:t>
            </a:r>
            <a:endParaRPr lang="ru-RU" dirty="0" smtClean="0"/>
          </a:p>
          <a:p>
            <a:pPr lvl="0"/>
            <a:r>
              <a:rPr lang="uk-UA" dirty="0" smtClean="0"/>
              <a:t>Настої натуральні: гвоздики, кориці, какао, кави, фіалкового кореня, бруньок чорної смородини, північної малини, мускатно­го горіха, помаранчевої олії, лимонної олії; </a:t>
            </a:r>
            <a:endParaRPr lang="ru-RU" dirty="0" smtClean="0"/>
          </a:p>
          <a:p>
            <a:pPr lvl="0"/>
            <a:r>
              <a:rPr lang="uk-UA" dirty="0" smtClean="0"/>
              <a:t>екстракти: чорниці, фруктово-ягідні.</a:t>
            </a:r>
            <a:endParaRPr lang="ru-RU" dirty="0" smtClean="0"/>
          </a:p>
          <a:p>
            <a:r>
              <a:rPr lang="ru-RU" dirty="0" err="1" smtClean="0"/>
              <a:t>сиропів</a:t>
            </a:r>
            <a:r>
              <a:rPr lang="ru-RU" dirty="0" smtClean="0"/>
              <a:t>, сухих </a:t>
            </a:r>
            <a:r>
              <a:rPr lang="ru-RU" dirty="0" err="1" smtClean="0"/>
              <a:t>киселів</a:t>
            </a:r>
            <a:r>
              <a:rPr lang="ru-RU" dirty="0" smtClean="0"/>
              <a:t>, </a:t>
            </a:r>
            <a:r>
              <a:rPr lang="ru-RU" dirty="0" err="1" smtClean="0"/>
              <a:t>морозива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Прянощі: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466728" cy="4846320"/>
          </a:xfrm>
        </p:spPr>
        <p:txBody>
          <a:bodyPr/>
          <a:lstStyle/>
          <a:p>
            <a:r>
              <a:rPr lang="ru-RU" b="1" dirty="0" err="1" smtClean="0"/>
              <a:t>Ванілін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Лавровий</a:t>
            </a:r>
            <a:r>
              <a:rPr lang="ru-RU" b="1" dirty="0" smtClean="0"/>
              <a:t> </a:t>
            </a:r>
            <a:r>
              <a:rPr lang="ru-RU" b="1" dirty="0" smtClean="0"/>
              <a:t>лист.</a:t>
            </a:r>
          </a:p>
          <a:p>
            <a:r>
              <a:rPr lang="ru-RU" b="1" dirty="0" smtClean="0"/>
              <a:t>Шафран.</a:t>
            </a:r>
          </a:p>
          <a:p>
            <a:r>
              <a:rPr lang="ru-RU" b="1" dirty="0" smtClean="0"/>
              <a:t>Гвоздика.</a:t>
            </a:r>
          </a:p>
          <a:p>
            <a:r>
              <a:rPr lang="ru-RU" b="1" dirty="0" err="1" smtClean="0"/>
              <a:t>Кориця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Імбир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Кардамон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lya-profilaktiki-rakovykh-zaboleva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44824"/>
            <a:ext cx="4723725" cy="295232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uk-UA" dirty="0" smtClean="0"/>
              <a:t> та </a:t>
            </a:r>
            <a:r>
              <a:rPr lang="uk-UA" dirty="0" smtClean="0"/>
              <a:t>консерванти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Адипінова</a:t>
            </a:r>
            <a:r>
              <a:rPr lang="ru-RU" b="1" dirty="0" smtClean="0"/>
              <a:t> кислота </a:t>
            </a:r>
            <a:r>
              <a:rPr lang="ru-RU" dirty="0" smtClean="0"/>
              <a:t>— мармелад.</a:t>
            </a:r>
          </a:p>
          <a:p>
            <a:r>
              <a:rPr lang="ru-RU" b="1" dirty="0" err="1" smtClean="0"/>
              <a:t>Витокам</a:t>
            </a:r>
            <a:r>
              <a:rPr lang="ru-RU" b="1" dirty="0" smtClean="0"/>
              <a:t> ’</a:t>
            </a:r>
            <a:r>
              <a:rPr lang="ru-RU" b="1" dirty="0" err="1" smtClean="0"/>
              <a:t>яна</a:t>
            </a:r>
            <a:r>
              <a:rPr lang="ru-RU" b="1" dirty="0" smtClean="0"/>
              <a:t> кислота</a:t>
            </a:r>
            <a:r>
              <a:rPr lang="ru-RU" dirty="0" smtClean="0"/>
              <a:t> — пастила, </a:t>
            </a:r>
            <a:r>
              <a:rPr lang="ru-RU" dirty="0" err="1" smtClean="0"/>
              <a:t>муси</a:t>
            </a:r>
            <a:r>
              <a:rPr lang="ru-RU" dirty="0" smtClean="0"/>
              <a:t>, </a:t>
            </a:r>
            <a:r>
              <a:rPr lang="ru-RU" dirty="0" err="1" smtClean="0"/>
              <a:t>плодово-ягідні</a:t>
            </a:r>
            <a:r>
              <a:rPr lang="ru-RU" dirty="0" smtClean="0"/>
              <a:t> </a:t>
            </a:r>
            <a:r>
              <a:rPr lang="ru-RU" dirty="0" err="1" smtClean="0"/>
              <a:t>варен­ня</a:t>
            </a:r>
            <a:r>
              <a:rPr lang="ru-RU" dirty="0" smtClean="0"/>
              <a:t>, </a:t>
            </a:r>
            <a:r>
              <a:rPr lang="ru-RU" dirty="0" err="1" smtClean="0"/>
              <a:t>фруктові</a:t>
            </a:r>
            <a:r>
              <a:rPr lang="ru-RU" dirty="0" smtClean="0"/>
              <a:t> </a:t>
            </a:r>
            <a:r>
              <a:rPr lang="ru-RU" dirty="0" err="1" smtClean="0"/>
              <a:t>компоти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Лимонна</a:t>
            </a:r>
            <a:r>
              <a:rPr lang="ru-RU" b="1" dirty="0" smtClean="0"/>
              <a:t> кислота</a:t>
            </a:r>
            <a:r>
              <a:rPr lang="ru-RU" dirty="0" smtClean="0"/>
              <a:t> – </a:t>
            </a:r>
            <a:r>
              <a:rPr lang="ru-RU" dirty="0" err="1" smtClean="0"/>
              <a:t>хлібний</a:t>
            </a:r>
            <a:r>
              <a:rPr lang="ru-RU" dirty="0" smtClean="0"/>
              <a:t> квас, пастила, </a:t>
            </a:r>
            <a:r>
              <a:rPr lang="ru-RU" dirty="0" err="1" smtClean="0"/>
              <a:t>варення</a:t>
            </a:r>
            <a:r>
              <a:rPr lang="ru-RU" dirty="0" smtClean="0"/>
              <a:t>, </a:t>
            </a:r>
            <a:r>
              <a:rPr lang="ru-RU" dirty="0" err="1" smtClean="0"/>
              <a:t>компоти</a:t>
            </a:r>
            <a:r>
              <a:rPr lang="ru-RU" dirty="0" smtClean="0"/>
              <a:t>, </a:t>
            </a:r>
            <a:r>
              <a:rPr lang="ru-RU" dirty="0" err="1" smtClean="0"/>
              <a:t>лікеро-горілчані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, </a:t>
            </a:r>
            <a:r>
              <a:rPr lang="ru-RU" dirty="0" err="1" smtClean="0"/>
              <a:t>безалкогольні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рибні</a:t>
            </a:r>
            <a:r>
              <a:rPr lang="ru-RU" dirty="0" smtClean="0"/>
              <a:t> </a:t>
            </a:r>
            <a:r>
              <a:rPr lang="ru-RU" dirty="0" err="1" smtClean="0"/>
              <a:t>кон­серви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Молочна</a:t>
            </a:r>
            <a:r>
              <a:rPr lang="ru-RU" b="1" dirty="0" smtClean="0"/>
              <a:t> кислота</a:t>
            </a:r>
            <a:r>
              <a:rPr lang="ru-RU" dirty="0" smtClean="0"/>
              <a:t> — </a:t>
            </a:r>
            <a:r>
              <a:rPr lang="ru-RU" dirty="0" err="1" smtClean="0"/>
              <a:t>хлібний</a:t>
            </a:r>
            <a:r>
              <a:rPr lang="ru-RU" dirty="0" smtClean="0"/>
              <a:t> квас, </a:t>
            </a:r>
            <a:r>
              <a:rPr lang="ru-RU" dirty="0" err="1" smtClean="0"/>
              <a:t>кисловершкове</a:t>
            </a:r>
            <a:r>
              <a:rPr lang="ru-RU" dirty="0" smtClean="0"/>
              <a:t> масло, </a:t>
            </a:r>
            <a:r>
              <a:rPr lang="ru-RU" dirty="0" err="1" smtClean="0"/>
              <a:t>без­алкогольні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, пиво.</a:t>
            </a:r>
          </a:p>
          <a:p>
            <a:r>
              <a:rPr lang="ru-RU" b="1" dirty="0" err="1" smtClean="0"/>
              <a:t>Триоксиглутарова</a:t>
            </a:r>
            <a:r>
              <a:rPr lang="ru-RU" b="1" dirty="0" smtClean="0"/>
              <a:t> кислота</a:t>
            </a:r>
            <a:r>
              <a:rPr lang="ru-RU" dirty="0" smtClean="0"/>
              <a:t> — мармелад, </a:t>
            </a:r>
            <a:r>
              <a:rPr lang="ru-RU" dirty="0" err="1" smtClean="0"/>
              <a:t>кондитерські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Оцтова</a:t>
            </a:r>
            <a:r>
              <a:rPr lang="ru-RU" b="1" dirty="0" smtClean="0"/>
              <a:t> </a:t>
            </a:r>
            <a:r>
              <a:rPr lang="ru-RU" b="1" dirty="0" smtClean="0"/>
              <a:t>кислота</a:t>
            </a:r>
            <a:r>
              <a:rPr lang="ru-RU" dirty="0" smtClean="0"/>
              <a:t> — </a:t>
            </a:r>
            <a:r>
              <a:rPr lang="ru-RU" dirty="0" err="1" smtClean="0"/>
              <a:t>овочеві</a:t>
            </a:r>
            <a:r>
              <a:rPr lang="ru-RU" dirty="0" smtClean="0"/>
              <a:t> </a:t>
            </a:r>
            <a:r>
              <a:rPr lang="ru-RU" dirty="0" err="1" smtClean="0"/>
              <a:t>маринади</a:t>
            </a:r>
            <a:r>
              <a:rPr lang="ru-RU" dirty="0" smtClean="0"/>
              <a:t>, </a:t>
            </a:r>
            <a:r>
              <a:rPr lang="ru-RU" dirty="0" err="1" smtClean="0"/>
              <a:t>вінегрети</a:t>
            </a:r>
            <a:r>
              <a:rPr lang="ru-RU" dirty="0" smtClean="0"/>
              <a:t>.	</a:t>
            </a:r>
          </a:p>
          <a:p>
            <a:r>
              <a:rPr lang="ru-RU" b="1" dirty="0" err="1" smtClean="0"/>
              <a:t>Ортофосфорна</a:t>
            </a:r>
            <a:r>
              <a:rPr lang="ru-RU" b="1" dirty="0" smtClean="0"/>
              <a:t> </a:t>
            </a:r>
            <a:r>
              <a:rPr lang="ru-RU" b="1" dirty="0" smtClean="0"/>
              <a:t>кислота</a:t>
            </a:r>
            <a:r>
              <a:rPr lang="ru-RU" dirty="0" smtClean="0"/>
              <a:t> — </a:t>
            </a:r>
            <a:r>
              <a:rPr lang="ru-RU" dirty="0" err="1" smtClean="0"/>
              <a:t>прохолодні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, </a:t>
            </a:r>
            <a:r>
              <a:rPr lang="ru-RU" dirty="0" err="1" smtClean="0"/>
              <a:t>кондитерські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 </a:t>
            </a:r>
            <a:r>
              <a:rPr lang="ru-RU" dirty="0" err="1" smtClean="0"/>
              <a:t>Яблучна</a:t>
            </a:r>
            <a:r>
              <a:rPr lang="ru-RU" dirty="0" smtClean="0"/>
              <a:t> кислота — мармелад, </a:t>
            </a:r>
            <a:r>
              <a:rPr lang="ru-RU" dirty="0" err="1" smtClean="0"/>
              <a:t>кондитерські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Вугільна</a:t>
            </a:r>
            <a:r>
              <a:rPr lang="ru-RU" b="1" dirty="0" smtClean="0"/>
              <a:t> </a:t>
            </a:r>
            <a:r>
              <a:rPr lang="ru-RU" b="1" dirty="0" smtClean="0"/>
              <a:t>кислота</a:t>
            </a:r>
            <a:r>
              <a:rPr lang="ru-RU" dirty="0" smtClean="0"/>
              <a:t> — </a:t>
            </a:r>
            <a:r>
              <a:rPr lang="ru-RU" dirty="0" err="1" smtClean="0"/>
              <a:t>напої</a:t>
            </a:r>
            <a:r>
              <a:rPr lang="ru-RU" dirty="0" smtClean="0"/>
              <a:t>, </a:t>
            </a:r>
            <a:r>
              <a:rPr lang="ru-RU" dirty="0" err="1" smtClean="0"/>
              <a:t>газбвана</a:t>
            </a:r>
            <a:r>
              <a:rPr lang="ru-RU" dirty="0" smtClean="0"/>
              <a:t>, </a:t>
            </a:r>
            <a:r>
              <a:rPr lang="ru-RU" dirty="0" err="1" smtClean="0"/>
              <a:t>содова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сельтерська</a:t>
            </a:r>
            <a:r>
              <a:rPr lang="ru-RU" dirty="0" smtClean="0"/>
              <a:t> води.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Консерванти: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Сорбінова</a:t>
            </a:r>
            <a:r>
              <a:rPr lang="ru-RU" b="1" dirty="0" smtClean="0"/>
              <a:t> кислота</a:t>
            </a:r>
            <a:r>
              <a:rPr lang="ru-RU" dirty="0" smtClean="0"/>
              <a:t> — добре </a:t>
            </a:r>
            <a:r>
              <a:rPr lang="ru-RU" dirty="0" err="1" smtClean="0"/>
              <a:t>вивчений</a:t>
            </a:r>
            <a:r>
              <a:rPr lang="ru-RU" dirty="0" smtClean="0"/>
              <a:t> консервант,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відпо­відає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нешкідливості</a:t>
            </a:r>
            <a:r>
              <a:rPr lang="ru-RU" dirty="0" smtClean="0"/>
              <a:t>.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консер­вування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запліснявінню</a:t>
            </a:r>
            <a:r>
              <a:rPr lang="ru-RU" dirty="0" smtClean="0"/>
              <a:t> </a:t>
            </a:r>
            <a:r>
              <a:rPr lang="ru-RU" dirty="0" err="1" smtClean="0"/>
              <a:t>безалкогольних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, </a:t>
            </a:r>
            <a:r>
              <a:rPr lang="ru-RU" dirty="0" err="1" smtClean="0"/>
              <a:t>пло­дово-ягідних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, </a:t>
            </a:r>
            <a:r>
              <a:rPr lang="ru-RU" dirty="0" err="1" smtClean="0"/>
              <a:t>хлібобулочних</a:t>
            </a:r>
            <a:r>
              <a:rPr lang="ru-RU" dirty="0" smtClean="0"/>
              <a:t>,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(</a:t>
            </a:r>
            <a:r>
              <a:rPr lang="ru-RU" dirty="0" err="1" smtClean="0"/>
              <a:t>марі</a:t>
            </a:r>
            <a:r>
              <a:rPr lang="ru-RU" dirty="0" smtClean="0"/>
              <a:t> </a:t>
            </a:r>
            <a:r>
              <a:rPr lang="ru-RU" dirty="0" err="1" smtClean="0"/>
              <a:t>мелад</a:t>
            </a:r>
            <a:r>
              <a:rPr lang="ru-RU" dirty="0" smtClean="0"/>
              <a:t>, </a:t>
            </a:r>
            <a:r>
              <a:rPr lang="ru-RU" dirty="0" err="1" smtClean="0"/>
              <a:t>джеми</a:t>
            </a:r>
            <a:r>
              <a:rPr lang="ru-RU" dirty="0" smtClean="0"/>
              <a:t>, </a:t>
            </a:r>
            <a:r>
              <a:rPr lang="ru-RU" dirty="0" err="1" smtClean="0"/>
              <a:t>варення</a:t>
            </a:r>
            <a:r>
              <a:rPr lang="ru-RU" dirty="0" smtClean="0"/>
              <a:t>, </a:t>
            </a:r>
            <a:r>
              <a:rPr lang="ru-RU" dirty="0" err="1" smtClean="0"/>
              <a:t>креми</a:t>
            </a:r>
            <a:r>
              <a:rPr lang="ru-RU" dirty="0" smtClean="0"/>
              <a:t>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зернистої</a:t>
            </a:r>
            <a:r>
              <a:rPr lang="ru-RU" dirty="0" smtClean="0"/>
              <a:t> </a:t>
            </a:r>
            <a:r>
              <a:rPr lang="ru-RU" dirty="0" err="1" smtClean="0"/>
              <a:t>ікри</a:t>
            </a:r>
            <a:r>
              <a:rPr lang="ru-RU" dirty="0" smtClean="0"/>
              <a:t>, </a:t>
            </a:r>
            <a:r>
              <a:rPr lang="ru-RU" dirty="0" err="1" smtClean="0"/>
              <a:t>сирів</a:t>
            </a:r>
            <a:r>
              <a:rPr lang="ru-RU" dirty="0" smtClean="0"/>
              <a:t>, </a:t>
            </a:r>
            <a:r>
              <a:rPr lang="ru-RU" dirty="0" err="1" smtClean="0"/>
              <a:t>напівкопчених</a:t>
            </a:r>
            <a:r>
              <a:rPr lang="ru-RU" dirty="0" smtClean="0"/>
              <a:t> </a:t>
            </a:r>
            <a:r>
              <a:rPr lang="ru-RU" dirty="0" err="1" smtClean="0"/>
              <a:t>ковбас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згущеного</a:t>
            </a:r>
            <a:r>
              <a:rPr lang="ru-RU" dirty="0" smtClean="0"/>
              <a:t> молока (для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потемніння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Саліцилова</a:t>
            </a:r>
            <a:r>
              <a:rPr lang="ru-RU" b="1" dirty="0" smtClean="0"/>
              <a:t> кислота</a:t>
            </a:r>
            <a:r>
              <a:rPr lang="ru-RU" dirty="0" smtClean="0"/>
              <a:t>. </a:t>
            </a:r>
            <a:r>
              <a:rPr lang="ru-RU" dirty="0" err="1" smtClean="0"/>
              <a:t>Антимікробна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саліцилової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в кислому </a:t>
            </a:r>
            <a:r>
              <a:rPr lang="ru-RU" dirty="0" err="1" smtClean="0"/>
              <a:t>середовищі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кислота </a:t>
            </a:r>
            <a:r>
              <a:rPr lang="ru-RU" dirty="0" err="1" smtClean="0"/>
              <a:t>дуже</a:t>
            </a:r>
            <a:r>
              <a:rPr lang="ru-RU" dirty="0" smtClean="0"/>
              <a:t> токсична, вона </a:t>
            </a:r>
            <a:r>
              <a:rPr lang="ru-RU" dirty="0" err="1" smtClean="0"/>
              <a:t>інгібує</a:t>
            </a:r>
            <a:r>
              <a:rPr lang="ru-RU" dirty="0" smtClean="0"/>
              <a:t> ряд </a:t>
            </a:r>
            <a:r>
              <a:rPr lang="ru-RU" dirty="0" err="1" smtClean="0"/>
              <a:t>тканинних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,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згортання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гіпотромбінемію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геморагічні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некротичні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печінці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нирках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Кальцій</a:t>
            </a:r>
            <a:r>
              <a:rPr lang="ru-RU" b="1" dirty="0" smtClean="0"/>
              <a:t> хлорид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r>
              <a:rPr lang="ru-RU" dirty="0" smtClean="0"/>
              <a:t> </a:t>
            </a:r>
            <a:r>
              <a:rPr lang="ru-RU" dirty="0" err="1" smtClean="0"/>
              <a:t>збері­гання</a:t>
            </a:r>
            <a:r>
              <a:rPr lang="ru-RU" dirty="0" smtClean="0"/>
              <a:t> </a:t>
            </a:r>
            <a:r>
              <a:rPr lang="ru-RU" dirty="0" err="1" smtClean="0"/>
              <a:t>яблук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змочуються</a:t>
            </a:r>
            <a:r>
              <a:rPr lang="ru-RU" dirty="0" smtClean="0"/>
              <a:t> 2—6-відсотковим </a:t>
            </a:r>
            <a:r>
              <a:rPr lang="ru-RU" dirty="0" err="1" smtClean="0"/>
              <a:t>водним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b="1" dirty="0" err="1" smtClean="0"/>
              <a:t>Пероксид</a:t>
            </a:r>
            <a:r>
              <a:rPr lang="ru-RU" b="1" dirty="0" smtClean="0"/>
              <a:t> </a:t>
            </a:r>
            <a:r>
              <a:rPr lang="ru-RU" b="1" dirty="0" err="1" smtClean="0"/>
              <a:t>водню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консервування</a:t>
            </a:r>
            <a:r>
              <a:rPr lang="ru-RU" dirty="0" smtClean="0"/>
              <a:t> </a:t>
            </a:r>
            <a:r>
              <a:rPr lang="ru-RU" dirty="0" err="1" smtClean="0"/>
              <a:t>бульйонів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виробництва</a:t>
            </a:r>
            <a:r>
              <a:rPr lang="ru-RU" dirty="0" smtClean="0"/>
              <a:t> желатину в </a:t>
            </a:r>
            <a:r>
              <a:rPr lang="ru-RU" dirty="0" err="1" smtClean="0"/>
              <a:t>концентрації</a:t>
            </a:r>
            <a:r>
              <a:rPr lang="ru-RU" dirty="0" smtClean="0"/>
              <a:t> до 200 мг/кг сухого желатину, а </a:t>
            </a:r>
            <a:r>
              <a:rPr lang="ru-RU" dirty="0" err="1" smtClean="0"/>
              <a:t>також</a:t>
            </a:r>
            <a:r>
              <a:rPr lang="ru-RU" dirty="0" smtClean="0"/>
              <a:t> як </a:t>
            </a:r>
            <a:r>
              <a:rPr lang="ru-RU" dirty="0" err="1" smtClean="0"/>
              <a:t>вибілювальний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для </a:t>
            </a:r>
            <a:r>
              <a:rPr lang="ru-RU" dirty="0" err="1" smtClean="0"/>
              <a:t>харчового</a:t>
            </a:r>
            <a:r>
              <a:rPr lang="ru-RU" dirty="0" smtClean="0"/>
              <a:t> желати­ну.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53.jpg"/>
          <p:cNvPicPr>
            <a:picLocks noGrp="1"/>
          </p:cNvPicPr>
          <p:nvPr>
            <p:ph idx="1"/>
          </p:nvPr>
        </p:nvPicPr>
        <p:blipFill>
          <a:blip r:embed="rId2" cstate="print"/>
          <a:srcRect l="15249" r="10372" b="-54"/>
          <a:stretch>
            <a:fillRect/>
          </a:stretch>
        </p:blipFill>
        <p:spPr>
          <a:xfrm rot="5400000">
            <a:off x="503548" y="368660"/>
            <a:ext cx="3240360" cy="3312369"/>
          </a:xfrm>
          <a:prstGeom prst="rect">
            <a:avLst/>
          </a:prstGeom>
        </p:spPr>
      </p:pic>
      <p:pic>
        <p:nvPicPr>
          <p:cNvPr id="5" name="Рисунок 4" descr="IMG_2154.jpg"/>
          <p:cNvPicPr/>
          <p:nvPr/>
        </p:nvPicPr>
        <p:blipFill>
          <a:blip r:embed="rId3" cstate="print"/>
          <a:srcRect t="20293"/>
          <a:stretch>
            <a:fillRect/>
          </a:stretch>
        </p:blipFill>
        <p:spPr>
          <a:xfrm>
            <a:off x="2627784" y="3717032"/>
            <a:ext cx="5380077" cy="266429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4365104"/>
          </a:xfrm>
          <a:prstGeom prst="rect">
            <a:avLst/>
          </a:prstGeom>
        </p:spPr>
      </p:pic>
      <p:pic>
        <p:nvPicPr>
          <p:cNvPr id="5" name="Рисунок 4" descr="IMG_2137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03848" y="3902968"/>
            <a:ext cx="5724128" cy="295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2808312" cy="4536504"/>
          </a:xfrm>
          <a:prstGeom prst="rect">
            <a:avLst/>
          </a:prstGeom>
        </p:spPr>
      </p:pic>
      <p:pic>
        <p:nvPicPr>
          <p:cNvPr id="5" name="Рисунок 4" descr="IMG_2147.jpg"/>
          <p:cNvPicPr/>
          <p:nvPr/>
        </p:nvPicPr>
        <p:blipFill>
          <a:blip r:embed="rId3" cstate="print"/>
          <a:srcRect t="21317"/>
          <a:stretch>
            <a:fillRect/>
          </a:stretch>
        </p:blipFill>
        <p:spPr>
          <a:xfrm>
            <a:off x="3779912" y="1844824"/>
            <a:ext cx="4296916" cy="34563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7239000" cy="173059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3200" b="1" dirty="0" smtClean="0"/>
              <a:t>ДЯКУЄМО ЗА ПЕРЕГЛЯД</a:t>
            </a:r>
            <a:endParaRPr lang="ru-RU" sz="3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Класифікація харчових добавок.</a:t>
            </a:r>
          </a:p>
          <a:p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барвники</a:t>
            </a:r>
            <a:r>
              <a:rPr lang="uk-UA" dirty="0" smtClean="0"/>
              <a:t>:природні та синтетичні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Ароматизатори</a:t>
            </a:r>
            <a:r>
              <a:rPr lang="uk-UA" dirty="0" smtClean="0"/>
              <a:t> та прянощі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uk-UA" dirty="0" smtClean="0"/>
              <a:t> та консерванти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харчових </a:t>
            </a:r>
            <a:r>
              <a:rPr lang="uk-UA" dirty="0" smtClean="0"/>
              <a:t>добавок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добавок у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за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техно­логічним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спрямоване</a:t>
            </a:r>
            <a:r>
              <a:rPr lang="ru-RU" dirty="0" smtClean="0"/>
              <a:t> на:</a:t>
            </a:r>
          </a:p>
          <a:p>
            <a:pPr lvl="0"/>
            <a:r>
              <a:rPr lang="uk-UA" dirty="0" smtClean="0"/>
              <a:t>поліпшення зовнішнього вигляду й органолептичних влас­тивостей харчового продукту;</a:t>
            </a:r>
            <a:endParaRPr lang="ru-RU" dirty="0" smtClean="0"/>
          </a:p>
          <a:p>
            <a:pPr lvl="0"/>
            <a:r>
              <a:rPr lang="uk-UA" dirty="0" smtClean="0"/>
              <a:t>збереження якості продукту в процесі його зберігання;</a:t>
            </a:r>
            <a:endParaRPr lang="ru-RU" dirty="0" smtClean="0"/>
          </a:p>
          <a:p>
            <a:pPr lvl="0"/>
            <a:r>
              <a:rPr lang="uk-UA" dirty="0" smtClean="0"/>
              <a:t>продовження термінів використання харчових продуктів.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харчові</a:t>
            </a:r>
            <a:r>
              <a:rPr lang="ru-RU" dirty="0" smtClean="0"/>
              <a:t> добавки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погруповані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а)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smtClean="0"/>
              <a:t>добавки,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органолептичні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продукту:                                                                 </a:t>
            </a:r>
            <a:r>
              <a:rPr lang="ru-RU" dirty="0" err="1" smtClean="0"/>
              <a:t>покращувачі</a:t>
            </a:r>
            <a:r>
              <a:rPr lang="ru-RU" dirty="0" smtClean="0"/>
              <a:t> </a:t>
            </a:r>
            <a:r>
              <a:rPr lang="ru-RU" dirty="0" err="1" smtClean="0"/>
              <a:t>консистенції</a:t>
            </a:r>
            <a:r>
              <a:rPr lang="ru-RU" dirty="0" smtClean="0"/>
              <a:t>;</a:t>
            </a:r>
          </a:p>
          <a:p>
            <a:pPr lvl="0"/>
            <a:r>
              <a:rPr lang="uk-UA" dirty="0" smtClean="0"/>
              <a:t>харчові барвники</a:t>
            </a:r>
            <a:r>
              <a:rPr lang="ru-RU" dirty="0" smtClean="0"/>
              <a:t>;</a:t>
            </a:r>
          </a:p>
          <a:p>
            <a:pPr lvl="0"/>
            <a:r>
              <a:rPr lang="uk-UA" dirty="0" smtClean="0"/>
              <a:t>ароматизатори</a:t>
            </a:r>
            <a:r>
              <a:rPr lang="ru-RU" dirty="0" smtClean="0"/>
              <a:t>;</a:t>
            </a:r>
          </a:p>
          <a:p>
            <a:pPr lvl="0"/>
            <a:r>
              <a:rPr lang="uk-UA" dirty="0" smtClean="0"/>
              <a:t>смакові речовини</a:t>
            </a:r>
            <a:r>
              <a:rPr lang="ru-RU" dirty="0" smtClean="0"/>
              <a:t>; </a:t>
            </a:r>
          </a:p>
          <a:p>
            <a:pPr lvl="0">
              <a:buNone/>
            </a:pPr>
            <a:r>
              <a:rPr lang="ru-RU" dirty="0" smtClean="0"/>
              <a:t>б)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smtClean="0"/>
              <a:t>добавки,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запобігають</a:t>
            </a:r>
            <a:r>
              <a:rPr lang="ru-RU" dirty="0" smtClean="0"/>
              <a:t> </a:t>
            </a:r>
            <a:r>
              <a:rPr lang="ru-RU" dirty="0" err="1" smtClean="0"/>
              <a:t>мікробному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окиснювальному</a:t>
            </a:r>
            <a:r>
              <a:rPr lang="ru-RU" dirty="0" smtClean="0"/>
              <a:t> </a:t>
            </a:r>
            <a:r>
              <a:rPr lang="ru-RU" dirty="0" err="1" smtClean="0"/>
              <a:t>псуванню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(</a:t>
            </a:r>
            <a:r>
              <a:rPr lang="ru-RU" dirty="0" err="1" smtClean="0"/>
              <a:t>консерванти</a:t>
            </a:r>
            <a:r>
              <a:rPr lang="ru-RU" dirty="0" smtClean="0"/>
              <a:t>):</a:t>
            </a:r>
          </a:p>
          <a:p>
            <a:pPr lvl="0"/>
            <a:r>
              <a:rPr lang="uk-UA" dirty="0" smtClean="0"/>
              <a:t>антимікробні засоби (хімічні, біологічні);</a:t>
            </a:r>
            <a:endParaRPr lang="ru-RU" dirty="0" smtClean="0"/>
          </a:p>
          <a:p>
            <a:pPr lvl="0"/>
            <a:r>
              <a:rPr lang="uk-UA" dirty="0" err="1" smtClean="0"/>
              <a:t>антиокисники</a:t>
            </a:r>
            <a:r>
              <a:rPr lang="uk-UA" dirty="0" smtClean="0"/>
              <a:t> (антиоксиданти), які перешкоджають хімічному псуванню продукту (окисненню);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	</a:t>
            </a:r>
            <a:r>
              <a:rPr lang="ru-RU" dirty="0" err="1" smtClean="0"/>
              <a:t>харчові</a:t>
            </a:r>
            <a:r>
              <a:rPr lang="ru-RU" dirty="0" smtClean="0"/>
              <a:t> добавки, </a:t>
            </a:r>
            <a:r>
              <a:rPr lang="ru-RU" dirty="0" err="1" smtClean="0"/>
              <a:t>необхідні</a:t>
            </a:r>
            <a:r>
              <a:rPr lang="ru-RU" dirty="0" smtClean="0"/>
              <a:t> в </a:t>
            </a:r>
            <a:r>
              <a:rPr lang="ru-RU" dirty="0" err="1" smtClean="0"/>
              <a:t>технологічному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:</a:t>
            </a:r>
          </a:p>
          <a:p>
            <a:pPr lvl="0"/>
            <a:r>
              <a:rPr lang="uk-UA" dirty="0" smtClean="0"/>
              <a:t>прискорення технологічного процесу;</a:t>
            </a:r>
            <a:endParaRPr lang="ru-RU" dirty="0" smtClean="0"/>
          </a:p>
          <a:p>
            <a:pPr lvl="0"/>
            <a:r>
              <a:rPr lang="uk-UA" dirty="0" smtClean="0"/>
              <a:t>фіксатори міоглобіну</a:t>
            </a:r>
            <a:r>
              <a:rPr lang="ru-RU" dirty="0" smtClean="0"/>
              <a:t>;</a:t>
            </a:r>
          </a:p>
          <a:p>
            <a:pPr lvl="0"/>
            <a:r>
              <a:rPr lang="uk-UA" dirty="0" smtClean="0"/>
              <a:t>технологічні харчові добавки як розпушувачі тіста, </a:t>
            </a:r>
            <a:r>
              <a:rPr lang="uk-UA" dirty="0" err="1" smtClean="0"/>
              <a:t>желеутв</a:t>
            </a:r>
            <a:r>
              <a:rPr lang="ru-RU" dirty="0" smtClean="0"/>
              <a:t>о</a:t>
            </a:r>
            <a:r>
              <a:rPr lang="uk-UA" dirty="0" err="1" smtClean="0"/>
              <a:t>рювачі</a:t>
            </a:r>
            <a:r>
              <a:rPr lang="uk-UA" dirty="0" smtClean="0"/>
              <a:t>, піноутворювачі, </a:t>
            </a:r>
            <a:r>
              <a:rPr lang="uk-UA" dirty="0" err="1" smtClean="0"/>
              <a:t>вибілювачі</a:t>
            </a:r>
            <a:r>
              <a:rPr lang="uk-UA" dirty="0" smtClean="0"/>
              <a:t> тощо;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г)	</a:t>
            </a:r>
            <a:r>
              <a:rPr lang="ru-RU" dirty="0" err="1" smtClean="0"/>
              <a:t>покращувачі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барвники</a:t>
            </a:r>
            <a:r>
              <a:rPr lang="uk-UA" dirty="0" smtClean="0"/>
              <a:t>:природні та </a:t>
            </a:r>
            <a:r>
              <a:rPr lang="uk-UA" dirty="0" smtClean="0"/>
              <a:t>синтетичні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барвники</a:t>
            </a:r>
            <a:r>
              <a:rPr lang="ru-RU" dirty="0" smtClean="0"/>
              <a:t> не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гострою</a:t>
            </a:r>
            <a:r>
              <a:rPr lang="ru-RU" dirty="0" smtClean="0"/>
              <a:t> </a:t>
            </a:r>
            <a:r>
              <a:rPr lang="ru-RU" dirty="0" err="1" smtClean="0"/>
              <a:t>токсичністю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с канцерогенам</a:t>
            </a:r>
            <a:r>
              <a:rPr lang="uk-UA" dirty="0" smtClean="0"/>
              <a:t>и</a:t>
            </a:r>
            <a:r>
              <a:rPr lang="ru-RU" dirty="0" smtClean="0"/>
              <a:t>, мутагенами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алергенами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   Амарант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синтетичний</a:t>
            </a:r>
            <a:r>
              <a:rPr lang="ru-RU" dirty="0" smtClean="0"/>
              <a:t>  </a:t>
            </a:r>
            <a:r>
              <a:rPr lang="ru-RU" dirty="0" err="1" smtClean="0"/>
              <a:t>барвник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у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для </a:t>
            </a:r>
            <a:r>
              <a:rPr lang="ru-RU" dirty="0" err="1" smtClean="0"/>
              <a:t>підфарбовування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 та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357629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916832"/>
            <a:ext cx="4022155" cy="348008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3322712" cy="605107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Тартразин</a:t>
            </a:r>
            <a:r>
              <a:rPr lang="ru-RU" dirty="0" smtClean="0"/>
              <a:t> — </a:t>
            </a:r>
            <a:r>
              <a:rPr lang="ru-RU" dirty="0" err="1" smtClean="0"/>
              <a:t>синтетичний</a:t>
            </a:r>
            <a:r>
              <a:rPr lang="ru-RU" dirty="0" smtClean="0"/>
              <a:t> </a:t>
            </a:r>
            <a:r>
              <a:rPr lang="ru-RU" dirty="0" err="1" smtClean="0"/>
              <a:t>барвник</a:t>
            </a:r>
            <a:r>
              <a:rPr lang="ru-RU" dirty="0" smtClean="0"/>
              <a:t> </a:t>
            </a:r>
            <a:r>
              <a:rPr lang="ru-RU" dirty="0" err="1" smtClean="0"/>
              <a:t>жовтого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Ним </a:t>
            </a:r>
            <a:r>
              <a:rPr lang="ru-RU" dirty="0" err="1" smtClean="0"/>
              <a:t>підфарбовують</a:t>
            </a:r>
            <a:r>
              <a:rPr lang="ru-RU" dirty="0" smtClean="0"/>
              <a:t> </a:t>
            </a:r>
            <a:r>
              <a:rPr lang="ru-RU" dirty="0" err="1" smtClean="0"/>
              <a:t>кондитерські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та </a:t>
            </a:r>
            <a:r>
              <a:rPr lang="ru-RU" dirty="0" err="1" smtClean="0"/>
              <a:t>напої</a:t>
            </a:r>
            <a:endParaRPr lang="ru-RU" dirty="0" smtClean="0"/>
          </a:p>
          <a:p>
            <a:r>
              <a:rPr lang="ru-RU" b="1" dirty="0" err="1" smtClean="0"/>
              <a:t>Індигокармін</a:t>
            </a:r>
            <a:r>
              <a:rPr lang="ru-RU" dirty="0" smtClean="0"/>
              <a:t> – </a:t>
            </a:r>
            <a:r>
              <a:rPr lang="ru-RU" dirty="0" err="1" smtClean="0"/>
              <a:t>синтетичний</a:t>
            </a:r>
            <a:r>
              <a:rPr lang="ru-RU" dirty="0" smtClean="0"/>
              <a:t> </a:t>
            </a:r>
            <a:r>
              <a:rPr lang="ru-RU" dirty="0" err="1" smtClean="0"/>
              <a:t>барвник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,, </a:t>
            </a:r>
            <a:r>
              <a:rPr lang="ru-RU" dirty="0" err="1" smtClean="0"/>
              <a:t>ви­користовується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підфарбовування</a:t>
            </a:r>
            <a:r>
              <a:rPr lang="ru-RU" dirty="0" smtClean="0"/>
              <a:t>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dobav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04664"/>
            <a:ext cx="4117472" cy="2835480"/>
          </a:xfrm>
          <a:prstGeom prst="rect">
            <a:avLst/>
          </a:prstGeom>
        </p:spPr>
      </p:pic>
      <p:pic>
        <p:nvPicPr>
          <p:cNvPr id="5" name="Рисунок 4" descr="harchovi_dobav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573016"/>
            <a:ext cx="4471144" cy="29777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archovi-dobavki-shho-priskoryuyut-obmin-recho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5108575" cy="3295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барвники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898776" cy="484632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Кармін </a:t>
            </a:r>
            <a:r>
              <a:rPr lang="uk-UA" dirty="0" smtClean="0"/>
              <a:t>— похідне </a:t>
            </a:r>
            <a:r>
              <a:rPr lang="uk-UA" dirty="0" err="1" smtClean="0"/>
              <a:t>антрахінону</a:t>
            </a:r>
            <a:r>
              <a:rPr lang="uk-UA" dirty="0" smtClean="0"/>
              <a:t>, має червоний колір, барвною речовиною є кармінова кислота. </a:t>
            </a:r>
            <a:r>
              <a:rPr lang="ru-RU" dirty="0" err="1" smtClean="0"/>
              <a:t>Кармін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кошенілі</a:t>
            </a:r>
            <a:r>
              <a:rPr lang="ru-RU" dirty="0" smtClean="0"/>
              <a:t> – </a:t>
            </a:r>
            <a:r>
              <a:rPr lang="ru-RU" dirty="0" err="1" smtClean="0"/>
              <a:t>комахи</a:t>
            </a:r>
            <a:r>
              <a:rPr lang="ru-RU" dirty="0" smtClean="0"/>
              <a:t>, яка </a:t>
            </a:r>
            <a:r>
              <a:rPr lang="ru-RU" dirty="0" err="1" smtClean="0"/>
              <a:t>живе</a:t>
            </a:r>
            <a:r>
              <a:rPr lang="ru-RU" dirty="0" smtClean="0"/>
              <a:t> на кактусах в </a:t>
            </a:r>
            <a:r>
              <a:rPr lang="ru-RU" dirty="0" err="1" smtClean="0"/>
              <a:t>Африці</a:t>
            </a:r>
            <a:r>
              <a:rPr lang="ru-RU" dirty="0" smtClean="0"/>
              <a:t> та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Шафран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, </a:t>
            </a:r>
            <a:r>
              <a:rPr lang="ru-RU" dirty="0" err="1" smtClean="0"/>
              <a:t>слугує</a:t>
            </a:r>
            <a:r>
              <a:rPr lang="ru-RU" dirty="0" smtClean="0"/>
              <a:t> для </a:t>
            </a:r>
            <a:r>
              <a:rPr lang="ru-RU" dirty="0" err="1" smtClean="0"/>
              <a:t>підфарбовування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 Цей </a:t>
            </a:r>
            <a:r>
              <a:rPr lang="ru-RU" dirty="0" err="1" smtClean="0"/>
              <a:t>барвник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квіток</a:t>
            </a:r>
            <a:r>
              <a:rPr lang="ru-RU" dirty="0" smtClean="0"/>
              <a:t> </a:t>
            </a:r>
            <a:r>
              <a:rPr lang="ru-RU" dirty="0" err="1" smtClean="0"/>
              <a:t>ірисо­вої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en-US" dirty="0" err="1" smtClean="0"/>
              <a:t>CrocursatvalusL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ru-RU" b="1" dirty="0" err="1" smtClean="0"/>
              <a:t>Анато</a:t>
            </a:r>
            <a:r>
              <a:rPr lang="ru-RU" dirty="0" smtClean="0"/>
              <a:t>–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барвник</a:t>
            </a:r>
            <a:r>
              <a:rPr lang="ru-RU" dirty="0" smtClean="0"/>
              <a:t>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підфарбову­вання</a:t>
            </a:r>
            <a:r>
              <a:rPr lang="ru-RU" dirty="0" smtClean="0"/>
              <a:t> маргарину </a:t>
            </a:r>
            <a:r>
              <a:rPr lang="ru-RU" dirty="0" err="1" smtClean="0"/>
              <a:t>і</a:t>
            </a:r>
            <a:r>
              <a:rPr lang="ru-RU" dirty="0" smtClean="0"/>
              <a:t> вершкового масла. </a:t>
            </a:r>
            <a:endParaRPr lang="ru-RU" dirty="0" smtClean="0"/>
          </a:p>
          <a:p>
            <a:r>
              <a:rPr lang="ru-RU" b="1" dirty="0" smtClean="0"/>
              <a:t>Куркума</a:t>
            </a:r>
            <a:r>
              <a:rPr lang="ru-RU" dirty="0" smtClean="0"/>
              <a:t>— 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барвник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ба­гаторічних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Імбирні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Енобарвник</a:t>
            </a:r>
            <a:r>
              <a:rPr lang="ru-RU" dirty="0" smtClean="0"/>
              <a:t> </a:t>
            </a:r>
            <a:r>
              <a:rPr lang="ru-RU" dirty="0" err="1" smtClean="0"/>
              <a:t>добувають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винограду </a:t>
            </a:r>
            <a:r>
              <a:rPr lang="ru-RU" dirty="0" err="1" smtClean="0"/>
              <a:t>червоних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, </a:t>
            </a:r>
            <a:r>
              <a:rPr lang="ru-RU" dirty="0" err="1" smtClean="0"/>
              <a:t>ягід</a:t>
            </a:r>
            <a:r>
              <a:rPr lang="ru-RU" dirty="0" smtClean="0"/>
              <a:t> </a:t>
            </a:r>
            <a:r>
              <a:rPr lang="ru-RU" dirty="0" err="1" smtClean="0"/>
              <a:t>бузи­ни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Енобарвником</a:t>
            </a:r>
            <a:r>
              <a:rPr lang="ru-RU" dirty="0" smtClean="0"/>
              <a:t> </a:t>
            </a:r>
            <a:r>
              <a:rPr lang="ru-RU" dirty="0" err="1" smtClean="0"/>
              <a:t>підфарбовують</a:t>
            </a:r>
            <a:r>
              <a:rPr lang="ru-RU" dirty="0" smtClean="0"/>
              <a:t> </a:t>
            </a:r>
            <a:r>
              <a:rPr lang="ru-RU" dirty="0" err="1" smtClean="0"/>
              <a:t>кондитерські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Тригонела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буркун</a:t>
            </a:r>
            <a:r>
              <a:rPr lang="ru-RU" dirty="0" smtClean="0"/>
              <a:t>,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підфарбовування</a:t>
            </a:r>
            <a:r>
              <a:rPr lang="ru-RU" dirty="0" smtClean="0"/>
              <a:t> зеленого </a:t>
            </a:r>
            <a:r>
              <a:rPr lang="ru-RU" dirty="0" err="1" smtClean="0"/>
              <a:t>сиру</a:t>
            </a:r>
            <a:r>
              <a:rPr lang="ru-RU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Синтетичні барвники: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Е-140 </a:t>
            </a:r>
            <a:r>
              <a:rPr lang="ru-RU" b="1" dirty="0" err="1" smtClean="0"/>
              <a:t>хлорофіл</a:t>
            </a:r>
            <a:r>
              <a:rPr lang="ru-RU" dirty="0" smtClean="0"/>
              <a:t> — </a:t>
            </a:r>
            <a:r>
              <a:rPr lang="ru-RU" dirty="0" err="1" smtClean="0"/>
              <a:t>зелений</a:t>
            </a:r>
            <a:r>
              <a:rPr lang="ru-RU" dirty="0" smtClean="0"/>
              <a:t> </a:t>
            </a:r>
            <a:r>
              <a:rPr lang="ru-RU" dirty="0" err="1" smtClean="0"/>
              <a:t>барвник</a:t>
            </a:r>
            <a:r>
              <a:rPr lang="ru-RU" dirty="0" smtClean="0"/>
              <a:t>,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підфар­бовування</a:t>
            </a:r>
            <a:r>
              <a:rPr lang="ru-RU" dirty="0" smtClean="0"/>
              <a:t> </a:t>
            </a:r>
            <a:r>
              <a:rPr lang="ru-RU" dirty="0" err="1" smtClean="0"/>
              <a:t>олій</a:t>
            </a:r>
            <a:r>
              <a:rPr lang="ru-RU" dirty="0" smtClean="0"/>
              <a:t>, </a:t>
            </a:r>
            <a:r>
              <a:rPr lang="ru-RU" dirty="0" err="1" smtClean="0"/>
              <a:t>жирів</a:t>
            </a:r>
            <a:r>
              <a:rPr lang="ru-RU" dirty="0" smtClean="0"/>
              <a:t>. </a:t>
            </a:r>
            <a:r>
              <a:rPr lang="ru-RU" dirty="0" err="1" smtClean="0"/>
              <a:t>Екстрагують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кропиви</a:t>
            </a:r>
            <a:r>
              <a:rPr lang="ru-RU" dirty="0" smtClean="0"/>
              <a:t>, трави.</a:t>
            </a:r>
          </a:p>
          <a:p>
            <a:r>
              <a:rPr lang="ru-RU" b="1" dirty="0" smtClean="0"/>
              <a:t>     Е-162 </a:t>
            </a:r>
            <a:r>
              <a:rPr lang="ru-RU" dirty="0" smtClean="0"/>
              <a:t>— </a:t>
            </a:r>
            <a:r>
              <a:rPr lang="ru-RU" dirty="0" err="1" smtClean="0"/>
              <a:t>буряковий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барвник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бетанін</a:t>
            </a:r>
            <a:r>
              <a:rPr lang="ru-RU" dirty="0" smtClean="0"/>
              <a:t>, — </a:t>
            </a:r>
            <a:r>
              <a:rPr lang="ru-RU" dirty="0" err="1" smtClean="0"/>
              <a:t>натураль­ний</a:t>
            </a:r>
            <a:r>
              <a:rPr lang="ru-RU" dirty="0" smtClean="0"/>
              <a:t> </a:t>
            </a:r>
            <a:r>
              <a:rPr lang="ru-RU" dirty="0" err="1" smtClean="0"/>
              <a:t>екстракт</a:t>
            </a:r>
            <a:r>
              <a:rPr lang="ru-RU" dirty="0" smtClean="0"/>
              <a:t> бураку. </a:t>
            </a:r>
            <a:r>
              <a:rPr lang="ru-RU" dirty="0" err="1" smtClean="0"/>
              <a:t>Надає</a:t>
            </a:r>
            <a:r>
              <a:rPr lang="ru-RU" dirty="0" smtClean="0"/>
              <a:t> продуктам </a:t>
            </a:r>
            <a:r>
              <a:rPr lang="ru-RU" dirty="0" err="1" smtClean="0"/>
              <a:t>фіолетово-червоного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Санітарне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не </a:t>
            </a:r>
            <a:r>
              <a:rPr lang="ru-RU" dirty="0" err="1" smtClean="0"/>
              <a:t>допускає</a:t>
            </a:r>
            <a:r>
              <a:rPr lang="ru-RU" dirty="0" smtClean="0"/>
              <a:t> </a:t>
            </a:r>
            <a:r>
              <a:rPr lang="ru-RU" dirty="0" err="1" smtClean="0"/>
              <a:t>викорис­тання</a:t>
            </a:r>
            <a:r>
              <a:rPr lang="ru-RU" dirty="0" smtClean="0"/>
              <a:t> широкого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барвників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обмежує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підфарбовуванню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742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Харчові добавки</vt:lpstr>
      <vt:lpstr>План:</vt:lpstr>
      <vt:lpstr>Класифікація харчових добавок</vt:lpstr>
      <vt:lpstr>Слайд 4</vt:lpstr>
      <vt:lpstr>Харчові барвники:природні та синтетичні</vt:lpstr>
      <vt:lpstr>Слайд 6</vt:lpstr>
      <vt:lpstr>Природні барвники</vt:lpstr>
      <vt:lpstr>Слайд 8</vt:lpstr>
      <vt:lpstr>Синтетичні барвники:</vt:lpstr>
      <vt:lpstr>Ароматизатори та прянощі.</vt:lpstr>
      <vt:lpstr>Прянощі:</vt:lpstr>
      <vt:lpstr>Харчові кислоти та консерванти</vt:lpstr>
      <vt:lpstr>Консерванти: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</dc:title>
  <dc:creator>User</dc:creator>
  <cp:lastModifiedBy>User</cp:lastModifiedBy>
  <cp:revision>9</cp:revision>
  <dcterms:created xsi:type="dcterms:W3CDTF">2014-02-12T15:43:28Z</dcterms:created>
  <dcterms:modified xsi:type="dcterms:W3CDTF">2014-02-12T17:05:01Z</dcterms:modified>
</cp:coreProperties>
</file>