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60" r:id="rId3"/>
    <p:sldId id="265" r:id="rId4"/>
    <p:sldId id="266" r:id="rId5"/>
    <p:sldId id="267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B823F-8FE8-49A3-8B79-D9CB975A2EF4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</dgm:pt>
    <dgm:pt modelId="{FF25DDEA-3F9C-4777-9607-8C199484C19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Корозія</a:t>
          </a: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металів</a:t>
          </a:r>
          <a:endParaRPr kumimoji="0" lang="ru-RU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CBE235C6-8C1E-4207-8969-302C6C0B21B1}" type="parTrans" cxnId="{57762393-BBB4-4A1D-AF11-E0EACEC92991}">
      <dgm:prSet/>
      <dgm:spPr/>
      <dgm:t>
        <a:bodyPr/>
        <a:lstStyle/>
        <a:p>
          <a:endParaRPr lang="uk-UA"/>
        </a:p>
      </dgm:t>
    </dgm:pt>
    <dgm:pt modelId="{49C3B6EC-6277-48FA-A1CC-D1E51EFD930D}" type="sibTrans" cxnId="{57762393-BBB4-4A1D-AF11-E0EACEC92991}">
      <dgm:prSet/>
      <dgm:spPr/>
      <dgm:t>
        <a:bodyPr/>
        <a:lstStyle/>
        <a:p>
          <a:endParaRPr lang="uk-UA"/>
        </a:p>
      </dgm:t>
    </dgm:pt>
    <dgm:pt modelId="{1ADFEC8D-C356-4919-B942-EA21F5F1C3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noProof="0" smtClean="0">
              <a:ln/>
              <a:effectLst/>
              <a:latin typeface="Arial" charset="0"/>
              <a:cs typeface="Arial" charset="0"/>
            </a:rPr>
            <a:t>За видом корозійного середовища</a:t>
          </a:r>
        </a:p>
      </dgm:t>
    </dgm:pt>
    <dgm:pt modelId="{A1D8EB9C-BC6B-4E06-8169-E3824309E2B4}" type="parTrans" cxnId="{CB19A110-F95E-4A5F-A202-9DC3C117374F}">
      <dgm:prSet/>
      <dgm:spPr/>
      <dgm:t>
        <a:bodyPr/>
        <a:lstStyle/>
        <a:p>
          <a:endParaRPr lang="uk-UA"/>
        </a:p>
      </dgm:t>
    </dgm:pt>
    <dgm:pt modelId="{6E358181-29CB-4A5D-81CE-E4B33292579D}" type="sibTrans" cxnId="{CB19A110-F95E-4A5F-A202-9DC3C117374F}">
      <dgm:prSet/>
      <dgm:spPr/>
      <dgm:t>
        <a:bodyPr/>
        <a:lstStyle/>
        <a:p>
          <a:endParaRPr lang="uk-UA"/>
        </a:p>
      </dgm:t>
    </dgm:pt>
    <dgm:pt modelId="{C8A25822-3A67-4423-921A-65E561ECC0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За </a:t>
          </a:r>
          <a:r>
            <a:rPr kumimoji="0" lang="uk-UA" b="1" i="0" u="none" strike="noStrike" cap="none" normalizeH="0" baseline="0" noProof="0" smtClean="0">
              <a:ln/>
              <a:effectLst/>
              <a:latin typeface="Arial" charset="0"/>
              <a:cs typeface="Arial" charset="0"/>
            </a:rPr>
            <a:t>процесами</a:t>
          </a:r>
          <a:endParaRPr kumimoji="0" lang="uk-UA" b="1" i="0" u="none" strike="noStrike" cap="none" normalizeH="0" baseline="0" noProof="0" dirty="0" smtClean="0">
            <a:ln/>
            <a:effectLst/>
            <a:latin typeface="Arial" charset="0"/>
            <a:cs typeface="Arial" charset="0"/>
          </a:endParaRPr>
        </a:p>
      </dgm:t>
    </dgm:pt>
    <dgm:pt modelId="{1CDB3015-AF5A-4E7E-8F89-E4C49E5C4B66}" type="parTrans" cxnId="{44D458D3-E270-4AFE-8CAC-655F8230CEA2}">
      <dgm:prSet/>
      <dgm:spPr/>
      <dgm:t>
        <a:bodyPr/>
        <a:lstStyle/>
        <a:p>
          <a:endParaRPr lang="uk-UA"/>
        </a:p>
      </dgm:t>
    </dgm:pt>
    <dgm:pt modelId="{3E250602-85C5-44ED-820C-3A1C479A0564}" type="sibTrans" cxnId="{44D458D3-E270-4AFE-8CAC-655F8230CEA2}">
      <dgm:prSet/>
      <dgm:spPr/>
      <dgm:t>
        <a:bodyPr/>
        <a:lstStyle/>
        <a:p>
          <a:endParaRPr lang="uk-UA"/>
        </a:p>
      </dgm:t>
    </dgm:pt>
    <dgm:pt modelId="{2AB500A6-1EE5-494B-A6F7-8015F1C77B5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За характером руйнування</a:t>
          </a:r>
        </a:p>
      </dgm:t>
    </dgm:pt>
    <dgm:pt modelId="{1D7E0EDD-168C-452C-AEBC-F815DDDC677C}" type="parTrans" cxnId="{71AFC6DC-DF33-4D01-8A1E-40322032CE96}">
      <dgm:prSet/>
      <dgm:spPr/>
      <dgm:t>
        <a:bodyPr/>
        <a:lstStyle/>
        <a:p>
          <a:endParaRPr lang="uk-UA"/>
        </a:p>
      </dgm:t>
    </dgm:pt>
    <dgm:pt modelId="{49FC38B3-F962-4849-B686-F43BF9919E75}" type="sibTrans" cxnId="{71AFC6DC-DF33-4D01-8A1E-40322032CE96}">
      <dgm:prSet/>
      <dgm:spPr/>
      <dgm:t>
        <a:bodyPr/>
        <a:lstStyle/>
        <a:p>
          <a:endParaRPr lang="uk-UA"/>
        </a:p>
      </dgm:t>
    </dgm:pt>
    <dgm:pt modelId="{A2DBA489-17F2-41A3-9FCF-A6193569491C}" type="pres">
      <dgm:prSet presAssocID="{CCAB823F-8FE8-49A3-8B79-D9CB975A2E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20FFC13-DBBE-4B46-957D-CCCDCE702FB5}" type="pres">
      <dgm:prSet presAssocID="{FF25DDEA-3F9C-4777-9607-8C199484C196}" presName="hierRoot1" presStyleCnt="0">
        <dgm:presLayoutVars>
          <dgm:hierBranch/>
        </dgm:presLayoutVars>
      </dgm:prSet>
      <dgm:spPr/>
    </dgm:pt>
    <dgm:pt modelId="{EBD161B8-9B04-40FD-8117-0881164A056A}" type="pres">
      <dgm:prSet presAssocID="{FF25DDEA-3F9C-4777-9607-8C199484C196}" presName="rootComposite1" presStyleCnt="0"/>
      <dgm:spPr/>
    </dgm:pt>
    <dgm:pt modelId="{EB2B3858-C109-497A-A45F-431DDC9E1DF4}" type="pres">
      <dgm:prSet presAssocID="{FF25DDEA-3F9C-4777-9607-8C199484C19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09205B3-1080-46A9-870F-F31FC0C4CD56}" type="pres">
      <dgm:prSet presAssocID="{FF25DDEA-3F9C-4777-9607-8C199484C196}" presName="rootConnector1" presStyleLbl="node1" presStyleIdx="0" presStyleCnt="0"/>
      <dgm:spPr/>
      <dgm:t>
        <a:bodyPr/>
        <a:lstStyle/>
        <a:p>
          <a:endParaRPr lang="uk-UA"/>
        </a:p>
      </dgm:t>
    </dgm:pt>
    <dgm:pt modelId="{E55E8129-7A61-4F2B-AAE3-46BE8C090E48}" type="pres">
      <dgm:prSet presAssocID="{FF25DDEA-3F9C-4777-9607-8C199484C196}" presName="hierChild2" presStyleCnt="0"/>
      <dgm:spPr/>
    </dgm:pt>
    <dgm:pt modelId="{21692F1D-EA11-4952-B0FE-84867BB9C41A}" type="pres">
      <dgm:prSet presAssocID="{A1D8EB9C-BC6B-4E06-8169-E3824309E2B4}" presName="Name35" presStyleLbl="parChTrans1D2" presStyleIdx="0" presStyleCnt="3"/>
      <dgm:spPr/>
      <dgm:t>
        <a:bodyPr/>
        <a:lstStyle/>
        <a:p>
          <a:endParaRPr lang="uk-UA"/>
        </a:p>
      </dgm:t>
    </dgm:pt>
    <dgm:pt modelId="{D004D78F-3D86-470F-9DE7-D84F2747B1D9}" type="pres">
      <dgm:prSet presAssocID="{1ADFEC8D-C356-4919-B942-EA21F5F1C36C}" presName="hierRoot2" presStyleCnt="0">
        <dgm:presLayoutVars>
          <dgm:hierBranch/>
        </dgm:presLayoutVars>
      </dgm:prSet>
      <dgm:spPr/>
    </dgm:pt>
    <dgm:pt modelId="{88E4FA21-6B5F-4E4A-A611-8C9830B31203}" type="pres">
      <dgm:prSet presAssocID="{1ADFEC8D-C356-4919-B942-EA21F5F1C36C}" presName="rootComposite" presStyleCnt="0"/>
      <dgm:spPr/>
    </dgm:pt>
    <dgm:pt modelId="{454ABB38-022F-4FAC-8D9A-A25E8CBE5B8D}" type="pres">
      <dgm:prSet presAssocID="{1ADFEC8D-C356-4919-B942-EA21F5F1C36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AA5A1E4-F553-4D8E-B5C2-7C51499D4013}" type="pres">
      <dgm:prSet presAssocID="{1ADFEC8D-C356-4919-B942-EA21F5F1C36C}" presName="rootConnector" presStyleLbl="node2" presStyleIdx="0" presStyleCnt="3"/>
      <dgm:spPr/>
      <dgm:t>
        <a:bodyPr/>
        <a:lstStyle/>
        <a:p>
          <a:endParaRPr lang="uk-UA"/>
        </a:p>
      </dgm:t>
    </dgm:pt>
    <dgm:pt modelId="{DE8603C3-0C68-4237-A7DE-3FCF5D669C92}" type="pres">
      <dgm:prSet presAssocID="{1ADFEC8D-C356-4919-B942-EA21F5F1C36C}" presName="hierChild4" presStyleCnt="0"/>
      <dgm:spPr/>
    </dgm:pt>
    <dgm:pt modelId="{8AC9C92D-CA7F-4A01-838B-7DB1A9C06B60}" type="pres">
      <dgm:prSet presAssocID="{1ADFEC8D-C356-4919-B942-EA21F5F1C36C}" presName="hierChild5" presStyleCnt="0"/>
      <dgm:spPr/>
    </dgm:pt>
    <dgm:pt modelId="{97E00CBE-4D1F-4C1A-8EC8-34D505E9BC8B}" type="pres">
      <dgm:prSet presAssocID="{1CDB3015-AF5A-4E7E-8F89-E4C49E5C4B66}" presName="Name35" presStyleLbl="parChTrans1D2" presStyleIdx="1" presStyleCnt="3"/>
      <dgm:spPr/>
      <dgm:t>
        <a:bodyPr/>
        <a:lstStyle/>
        <a:p>
          <a:endParaRPr lang="uk-UA"/>
        </a:p>
      </dgm:t>
    </dgm:pt>
    <dgm:pt modelId="{A46DE6CC-BB50-483F-91ED-07381DD137F7}" type="pres">
      <dgm:prSet presAssocID="{C8A25822-3A67-4423-921A-65E561ECC087}" presName="hierRoot2" presStyleCnt="0">
        <dgm:presLayoutVars>
          <dgm:hierBranch/>
        </dgm:presLayoutVars>
      </dgm:prSet>
      <dgm:spPr/>
    </dgm:pt>
    <dgm:pt modelId="{5EFBE044-36B7-421E-AEEA-D0C0C2BCA641}" type="pres">
      <dgm:prSet presAssocID="{C8A25822-3A67-4423-921A-65E561ECC087}" presName="rootComposite" presStyleCnt="0"/>
      <dgm:spPr/>
    </dgm:pt>
    <dgm:pt modelId="{E113124D-B77C-46A2-AEBF-22030FE9CC98}" type="pres">
      <dgm:prSet presAssocID="{C8A25822-3A67-4423-921A-65E561ECC08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AC0E38C-1C38-4631-9090-D56340AA7E62}" type="pres">
      <dgm:prSet presAssocID="{C8A25822-3A67-4423-921A-65E561ECC087}" presName="rootConnector" presStyleLbl="node2" presStyleIdx="1" presStyleCnt="3"/>
      <dgm:spPr/>
      <dgm:t>
        <a:bodyPr/>
        <a:lstStyle/>
        <a:p>
          <a:endParaRPr lang="uk-UA"/>
        </a:p>
      </dgm:t>
    </dgm:pt>
    <dgm:pt modelId="{4F5F5D75-A3C4-4E05-9CD0-A03AE4E1D34C}" type="pres">
      <dgm:prSet presAssocID="{C8A25822-3A67-4423-921A-65E561ECC087}" presName="hierChild4" presStyleCnt="0"/>
      <dgm:spPr/>
    </dgm:pt>
    <dgm:pt modelId="{183B0849-4EB0-4B78-96F9-34EE1144E698}" type="pres">
      <dgm:prSet presAssocID="{C8A25822-3A67-4423-921A-65E561ECC087}" presName="hierChild5" presStyleCnt="0"/>
      <dgm:spPr/>
    </dgm:pt>
    <dgm:pt modelId="{3472A672-3A6E-48A6-960C-23FEADECB8DA}" type="pres">
      <dgm:prSet presAssocID="{1D7E0EDD-168C-452C-AEBC-F815DDDC677C}" presName="Name35" presStyleLbl="parChTrans1D2" presStyleIdx="2" presStyleCnt="3"/>
      <dgm:spPr/>
      <dgm:t>
        <a:bodyPr/>
        <a:lstStyle/>
        <a:p>
          <a:endParaRPr lang="uk-UA"/>
        </a:p>
      </dgm:t>
    </dgm:pt>
    <dgm:pt modelId="{C6CFA096-35D2-4979-B133-4359F897419B}" type="pres">
      <dgm:prSet presAssocID="{2AB500A6-1EE5-494B-A6F7-8015F1C77B57}" presName="hierRoot2" presStyleCnt="0">
        <dgm:presLayoutVars>
          <dgm:hierBranch/>
        </dgm:presLayoutVars>
      </dgm:prSet>
      <dgm:spPr/>
    </dgm:pt>
    <dgm:pt modelId="{D0866A55-661C-4970-8212-6C3BA694EECD}" type="pres">
      <dgm:prSet presAssocID="{2AB500A6-1EE5-494B-A6F7-8015F1C77B57}" presName="rootComposite" presStyleCnt="0"/>
      <dgm:spPr/>
    </dgm:pt>
    <dgm:pt modelId="{2BF25EC5-3755-4DFC-A06D-C9964CD4C768}" type="pres">
      <dgm:prSet presAssocID="{2AB500A6-1EE5-494B-A6F7-8015F1C77B5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2130AA2-DFC6-432A-AE69-82F046602E37}" type="pres">
      <dgm:prSet presAssocID="{2AB500A6-1EE5-494B-A6F7-8015F1C77B57}" presName="rootConnector" presStyleLbl="node2" presStyleIdx="2" presStyleCnt="3"/>
      <dgm:spPr/>
      <dgm:t>
        <a:bodyPr/>
        <a:lstStyle/>
        <a:p>
          <a:endParaRPr lang="uk-UA"/>
        </a:p>
      </dgm:t>
    </dgm:pt>
    <dgm:pt modelId="{ADC8D48A-F263-4692-A937-579D5394A726}" type="pres">
      <dgm:prSet presAssocID="{2AB500A6-1EE5-494B-A6F7-8015F1C77B57}" presName="hierChild4" presStyleCnt="0"/>
      <dgm:spPr/>
    </dgm:pt>
    <dgm:pt modelId="{53B0E5F9-58FF-499B-AC91-0D1793F7E879}" type="pres">
      <dgm:prSet presAssocID="{2AB500A6-1EE5-494B-A6F7-8015F1C77B57}" presName="hierChild5" presStyleCnt="0"/>
      <dgm:spPr/>
    </dgm:pt>
    <dgm:pt modelId="{DE56D21E-64DB-4BE1-9A7C-EBF47CDF31D5}" type="pres">
      <dgm:prSet presAssocID="{FF25DDEA-3F9C-4777-9607-8C199484C196}" presName="hierChild3" presStyleCnt="0"/>
      <dgm:spPr/>
    </dgm:pt>
  </dgm:ptLst>
  <dgm:cxnLst>
    <dgm:cxn modelId="{E1D0B176-A278-4141-9074-3D9A82899D08}" type="presOf" srcId="{1ADFEC8D-C356-4919-B942-EA21F5F1C36C}" destId="{AAA5A1E4-F553-4D8E-B5C2-7C51499D4013}" srcOrd="1" destOrd="0" presId="urn:microsoft.com/office/officeart/2005/8/layout/orgChart1"/>
    <dgm:cxn modelId="{A8544723-FC9D-4891-93FC-5437FD0538A3}" type="presOf" srcId="{1D7E0EDD-168C-452C-AEBC-F815DDDC677C}" destId="{3472A672-3A6E-48A6-960C-23FEADECB8DA}" srcOrd="0" destOrd="0" presId="urn:microsoft.com/office/officeart/2005/8/layout/orgChart1"/>
    <dgm:cxn modelId="{71AFC6DC-DF33-4D01-8A1E-40322032CE96}" srcId="{FF25DDEA-3F9C-4777-9607-8C199484C196}" destId="{2AB500A6-1EE5-494B-A6F7-8015F1C77B57}" srcOrd="2" destOrd="0" parTransId="{1D7E0EDD-168C-452C-AEBC-F815DDDC677C}" sibTransId="{49FC38B3-F962-4849-B686-F43BF9919E75}"/>
    <dgm:cxn modelId="{EEEDF579-5B4A-4F6D-9438-55387D6D559E}" type="presOf" srcId="{CCAB823F-8FE8-49A3-8B79-D9CB975A2EF4}" destId="{A2DBA489-17F2-41A3-9FCF-A6193569491C}" srcOrd="0" destOrd="0" presId="urn:microsoft.com/office/officeart/2005/8/layout/orgChart1"/>
    <dgm:cxn modelId="{83EB302F-0822-4A4E-B636-3154D037719C}" type="presOf" srcId="{A1D8EB9C-BC6B-4E06-8169-E3824309E2B4}" destId="{21692F1D-EA11-4952-B0FE-84867BB9C41A}" srcOrd="0" destOrd="0" presId="urn:microsoft.com/office/officeart/2005/8/layout/orgChart1"/>
    <dgm:cxn modelId="{6F3216E9-2EE8-46DD-A388-8A79C1870C89}" type="presOf" srcId="{FF25DDEA-3F9C-4777-9607-8C199484C196}" destId="{EB2B3858-C109-497A-A45F-431DDC9E1DF4}" srcOrd="0" destOrd="0" presId="urn:microsoft.com/office/officeart/2005/8/layout/orgChart1"/>
    <dgm:cxn modelId="{CB19A110-F95E-4A5F-A202-9DC3C117374F}" srcId="{FF25DDEA-3F9C-4777-9607-8C199484C196}" destId="{1ADFEC8D-C356-4919-B942-EA21F5F1C36C}" srcOrd="0" destOrd="0" parTransId="{A1D8EB9C-BC6B-4E06-8169-E3824309E2B4}" sibTransId="{6E358181-29CB-4A5D-81CE-E4B33292579D}"/>
    <dgm:cxn modelId="{45E0772C-E18D-4A91-A818-996F9B54823A}" type="presOf" srcId="{1ADFEC8D-C356-4919-B942-EA21F5F1C36C}" destId="{454ABB38-022F-4FAC-8D9A-A25E8CBE5B8D}" srcOrd="0" destOrd="0" presId="urn:microsoft.com/office/officeart/2005/8/layout/orgChart1"/>
    <dgm:cxn modelId="{DED7BD9C-D468-4B12-9582-964793D568BC}" type="presOf" srcId="{1CDB3015-AF5A-4E7E-8F89-E4C49E5C4B66}" destId="{97E00CBE-4D1F-4C1A-8EC8-34D505E9BC8B}" srcOrd="0" destOrd="0" presId="urn:microsoft.com/office/officeart/2005/8/layout/orgChart1"/>
    <dgm:cxn modelId="{F31DED04-2563-4A86-A01A-1A6DF47B1CAC}" type="presOf" srcId="{2AB500A6-1EE5-494B-A6F7-8015F1C77B57}" destId="{72130AA2-DFC6-432A-AE69-82F046602E37}" srcOrd="1" destOrd="0" presId="urn:microsoft.com/office/officeart/2005/8/layout/orgChart1"/>
    <dgm:cxn modelId="{57762393-BBB4-4A1D-AF11-E0EACEC92991}" srcId="{CCAB823F-8FE8-49A3-8B79-D9CB975A2EF4}" destId="{FF25DDEA-3F9C-4777-9607-8C199484C196}" srcOrd="0" destOrd="0" parTransId="{CBE235C6-8C1E-4207-8969-302C6C0B21B1}" sibTransId="{49C3B6EC-6277-48FA-A1CC-D1E51EFD930D}"/>
    <dgm:cxn modelId="{02EBB214-D560-4C94-930C-62A48E3C0777}" type="presOf" srcId="{2AB500A6-1EE5-494B-A6F7-8015F1C77B57}" destId="{2BF25EC5-3755-4DFC-A06D-C9964CD4C768}" srcOrd="0" destOrd="0" presId="urn:microsoft.com/office/officeart/2005/8/layout/orgChart1"/>
    <dgm:cxn modelId="{98CC2854-F1D0-4962-8BCF-892063FC876A}" type="presOf" srcId="{C8A25822-3A67-4423-921A-65E561ECC087}" destId="{E113124D-B77C-46A2-AEBF-22030FE9CC98}" srcOrd="0" destOrd="0" presId="urn:microsoft.com/office/officeart/2005/8/layout/orgChart1"/>
    <dgm:cxn modelId="{44D458D3-E270-4AFE-8CAC-655F8230CEA2}" srcId="{FF25DDEA-3F9C-4777-9607-8C199484C196}" destId="{C8A25822-3A67-4423-921A-65E561ECC087}" srcOrd="1" destOrd="0" parTransId="{1CDB3015-AF5A-4E7E-8F89-E4C49E5C4B66}" sibTransId="{3E250602-85C5-44ED-820C-3A1C479A0564}"/>
    <dgm:cxn modelId="{3A6C149B-D012-46C1-918F-2A78E288F117}" type="presOf" srcId="{FF25DDEA-3F9C-4777-9607-8C199484C196}" destId="{909205B3-1080-46A9-870F-F31FC0C4CD56}" srcOrd="1" destOrd="0" presId="urn:microsoft.com/office/officeart/2005/8/layout/orgChart1"/>
    <dgm:cxn modelId="{E1BC7CDB-F8DF-4424-8940-D0FD06D9EFEC}" type="presOf" srcId="{C8A25822-3A67-4423-921A-65E561ECC087}" destId="{7AC0E38C-1C38-4631-9090-D56340AA7E62}" srcOrd="1" destOrd="0" presId="urn:microsoft.com/office/officeart/2005/8/layout/orgChart1"/>
    <dgm:cxn modelId="{9996E2E2-A9A4-4C64-BAFC-5AF8C3CB4AA3}" type="presParOf" srcId="{A2DBA489-17F2-41A3-9FCF-A6193569491C}" destId="{C20FFC13-DBBE-4B46-957D-CCCDCE702FB5}" srcOrd="0" destOrd="0" presId="urn:microsoft.com/office/officeart/2005/8/layout/orgChart1"/>
    <dgm:cxn modelId="{88ECB8D1-4889-4CCC-BCE4-25BC05A78431}" type="presParOf" srcId="{C20FFC13-DBBE-4B46-957D-CCCDCE702FB5}" destId="{EBD161B8-9B04-40FD-8117-0881164A056A}" srcOrd="0" destOrd="0" presId="urn:microsoft.com/office/officeart/2005/8/layout/orgChart1"/>
    <dgm:cxn modelId="{5CF8D19A-31A1-4B8E-9938-428DFCCD4E92}" type="presParOf" srcId="{EBD161B8-9B04-40FD-8117-0881164A056A}" destId="{EB2B3858-C109-497A-A45F-431DDC9E1DF4}" srcOrd="0" destOrd="0" presId="urn:microsoft.com/office/officeart/2005/8/layout/orgChart1"/>
    <dgm:cxn modelId="{0C932097-3D1F-4AF9-BA4D-2E2B1C432798}" type="presParOf" srcId="{EBD161B8-9B04-40FD-8117-0881164A056A}" destId="{909205B3-1080-46A9-870F-F31FC0C4CD56}" srcOrd="1" destOrd="0" presId="urn:microsoft.com/office/officeart/2005/8/layout/orgChart1"/>
    <dgm:cxn modelId="{F6B3213C-D65C-4F59-A980-C6B508D8E4C7}" type="presParOf" srcId="{C20FFC13-DBBE-4B46-957D-CCCDCE702FB5}" destId="{E55E8129-7A61-4F2B-AAE3-46BE8C090E48}" srcOrd="1" destOrd="0" presId="urn:microsoft.com/office/officeart/2005/8/layout/orgChart1"/>
    <dgm:cxn modelId="{93C7E84A-B745-4A53-9D0E-11572112B3D0}" type="presParOf" srcId="{E55E8129-7A61-4F2B-AAE3-46BE8C090E48}" destId="{21692F1D-EA11-4952-B0FE-84867BB9C41A}" srcOrd="0" destOrd="0" presId="urn:microsoft.com/office/officeart/2005/8/layout/orgChart1"/>
    <dgm:cxn modelId="{889294E1-3A10-40E0-93FA-6268C8E8C0D0}" type="presParOf" srcId="{E55E8129-7A61-4F2B-AAE3-46BE8C090E48}" destId="{D004D78F-3D86-470F-9DE7-D84F2747B1D9}" srcOrd="1" destOrd="0" presId="urn:microsoft.com/office/officeart/2005/8/layout/orgChart1"/>
    <dgm:cxn modelId="{0DE5DA72-9C71-4388-915A-5AF4057251B5}" type="presParOf" srcId="{D004D78F-3D86-470F-9DE7-D84F2747B1D9}" destId="{88E4FA21-6B5F-4E4A-A611-8C9830B31203}" srcOrd="0" destOrd="0" presId="urn:microsoft.com/office/officeart/2005/8/layout/orgChart1"/>
    <dgm:cxn modelId="{C0743FC2-EF4B-4BDD-8144-79CAE36FE249}" type="presParOf" srcId="{88E4FA21-6B5F-4E4A-A611-8C9830B31203}" destId="{454ABB38-022F-4FAC-8D9A-A25E8CBE5B8D}" srcOrd="0" destOrd="0" presId="urn:microsoft.com/office/officeart/2005/8/layout/orgChart1"/>
    <dgm:cxn modelId="{D881EAE1-B4FA-4F7C-BE2B-28855B47B0BB}" type="presParOf" srcId="{88E4FA21-6B5F-4E4A-A611-8C9830B31203}" destId="{AAA5A1E4-F553-4D8E-B5C2-7C51499D4013}" srcOrd="1" destOrd="0" presId="urn:microsoft.com/office/officeart/2005/8/layout/orgChart1"/>
    <dgm:cxn modelId="{ACCBCE4A-AA04-4B3E-A4AE-B7190E5B9A3D}" type="presParOf" srcId="{D004D78F-3D86-470F-9DE7-D84F2747B1D9}" destId="{DE8603C3-0C68-4237-A7DE-3FCF5D669C92}" srcOrd="1" destOrd="0" presId="urn:microsoft.com/office/officeart/2005/8/layout/orgChart1"/>
    <dgm:cxn modelId="{1881C03F-887B-431A-A2D8-47DFE2FAFD3B}" type="presParOf" srcId="{D004D78F-3D86-470F-9DE7-D84F2747B1D9}" destId="{8AC9C92D-CA7F-4A01-838B-7DB1A9C06B60}" srcOrd="2" destOrd="0" presId="urn:microsoft.com/office/officeart/2005/8/layout/orgChart1"/>
    <dgm:cxn modelId="{C5C29029-AC28-4FAE-985C-9412C9A59B1B}" type="presParOf" srcId="{E55E8129-7A61-4F2B-AAE3-46BE8C090E48}" destId="{97E00CBE-4D1F-4C1A-8EC8-34D505E9BC8B}" srcOrd="2" destOrd="0" presId="urn:microsoft.com/office/officeart/2005/8/layout/orgChart1"/>
    <dgm:cxn modelId="{1D8A4785-5D64-4DAF-82AC-52025A613E53}" type="presParOf" srcId="{E55E8129-7A61-4F2B-AAE3-46BE8C090E48}" destId="{A46DE6CC-BB50-483F-91ED-07381DD137F7}" srcOrd="3" destOrd="0" presId="urn:microsoft.com/office/officeart/2005/8/layout/orgChart1"/>
    <dgm:cxn modelId="{18A6C1E0-BFC8-4DFD-A385-A32FC36DC060}" type="presParOf" srcId="{A46DE6CC-BB50-483F-91ED-07381DD137F7}" destId="{5EFBE044-36B7-421E-AEEA-D0C0C2BCA641}" srcOrd="0" destOrd="0" presId="urn:microsoft.com/office/officeart/2005/8/layout/orgChart1"/>
    <dgm:cxn modelId="{E082404B-D447-4DD1-988A-60D854BD4451}" type="presParOf" srcId="{5EFBE044-36B7-421E-AEEA-D0C0C2BCA641}" destId="{E113124D-B77C-46A2-AEBF-22030FE9CC98}" srcOrd="0" destOrd="0" presId="urn:microsoft.com/office/officeart/2005/8/layout/orgChart1"/>
    <dgm:cxn modelId="{D8FD6FB7-F977-4A22-BDF5-B0363C702032}" type="presParOf" srcId="{5EFBE044-36B7-421E-AEEA-D0C0C2BCA641}" destId="{7AC0E38C-1C38-4631-9090-D56340AA7E62}" srcOrd="1" destOrd="0" presId="urn:microsoft.com/office/officeart/2005/8/layout/orgChart1"/>
    <dgm:cxn modelId="{79487348-3F89-42EE-B82E-0E0545AAE9D0}" type="presParOf" srcId="{A46DE6CC-BB50-483F-91ED-07381DD137F7}" destId="{4F5F5D75-A3C4-4E05-9CD0-A03AE4E1D34C}" srcOrd="1" destOrd="0" presId="urn:microsoft.com/office/officeart/2005/8/layout/orgChart1"/>
    <dgm:cxn modelId="{AE4FBDDE-DB80-4512-9F06-02EA60E9D657}" type="presParOf" srcId="{A46DE6CC-BB50-483F-91ED-07381DD137F7}" destId="{183B0849-4EB0-4B78-96F9-34EE1144E698}" srcOrd="2" destOrd="0" presId="urn:microsoft.com/office/officeart/2005/8/layout/orgChart1"/>
    <dgm:cxn modelId="{EA760109-F4D6-456D-8800-FFB9B45696A0}" type="presParOf" srcId="{E55E8129-7A61-4F2B-AAE3-46BE8C090E48}" destId="{3472A672-3A6E-48A6-960C-23FEADECB8DA}" srcOrd="4" destOrd="0" presId="urn:microsoft.com/office/officeart/2005/8/layout/orgChart1"/>
    <dgm:cxn modelId="{71F8D07E-673B-4DFC-BE34-CAE059DB9C34}" type="presParOf" srcId="{E55E8129-7A61-4F2B-AAE3-46BE8C090E48}" destId="{C6CFA096-35D2-4979-B133-4359F897419B}" srcOrd="5" destOrd="0" presId="urn:microsoft.com/office/officeart/2005/8/layout/orgChart1"/>
    <dgm:cxn modelId="{4FB08A0B-3B1F-449C-9F68-14D50B9B9781}" type="presParOf" srcId="{C6CFA096-35D2-4979-B133-4359F897419B}" destId="{D0866A55-661C-4970-8212-6C3BA694EECD}" srcOrd="0" destOrd="0" presId="urn:microsoft.com/office/officeart/2005/8/layout/orgChart1"/>
    <dgm:cxn modelId="{89590905-9760-4BE1-9DAC-2E1E5AFC4E29}" type="presParOf" srcId="{D0866A55-661C-4970-8212-6C3BA694EECD}" destId="{2BF25EC5-3755-4DFC-A06D-C9964CD4C768}" srcOrd="0" destOrd="0" presId="urn:microsoft.com/office/officeart/2005/8/layout/orgChart1"/>
    <dgm:cxn modelId="{756D3111-31F2-4BF4-809E-7BB4F46BA891}" type="presParOf" srcId="{D0866A55-661C-4970-8212-6C3BA694EECD}" destId="{72130AA2-DFC6-432A-AE69-82F046602E37}" srcOrd="1" destOrd="0" presId="urn:microsoft.com/office/officeart/2005/8/layout/orgChart1"/>
    <dgm:cxn modelId="{102B4122-FD49-4F7A-9045-69C11AFDBE0F}" type="presParOf" srcId="{C6CFA096-35D2-4979-B133-4359F897419B}" destId="{ADC8D48A-F263-4692-A937-579D5394A726}" srcOrd="1" destOrd="0" presId="urn:microsoft.com/office/officeart/2005/8/layout/orgChart1"/>
    <dgm:cxn modelId="{A2208B6A-7AC4-48D0-9730-C8D9C7F6F7BF}" type="presParOf" srcId="{C6CFA096-35D2-4979-B133-4359F897419B}" destId="{53B0E5F9-58FF-499B-AC91-0D1793F7E879}" srcOrd="2" destOrd="0" presId="urn:microsoft.com/office/officeart/2005/8/layout/orgChart1"/>
    <dgm:cxn modelId="{68AC78A1-3634-4134-B745-32FE42297D39}" type="presParOf" srcId="{C20FFC13-DBBE-4B46-957D-CCCDCE702FB5}" destId="{DE56D21E-64DB-4BE1-9A7C-EBF47CDF31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2A672-3A6E-48A6-960C-23FEADECB8DA}">
      <dsp:nvSpPr>
        <dsp:cNvPr id="0" name=""/>
        <dsp:cNvSpPr/>
      </dsp:nvSpPr>
      <dsp:spPr>
        <a:xfrm>
          <a:off x="3564011" y="1149661"/>
          <a:ext cx="2521564" cy="437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813"/>
              </a:lnTo>
              <a:lnTo>
                <a:pt x="2521564" y="218813"/>
              </a:lnTo>
              <a:lnTo>
                <a:pt x="2521564" y="43762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00CBE-4D1F-4C1A-8EC8-34D505E9BC8B}">
      <dsp:nvSpPr>
        <dsp:cNvPr id="0" name=""/>
        <dsp:cNvSpPr/>
      </dsp:nvSpPr>
      <dsp:spPr>
        <a:xfrm>
          <a:off x="3518291" y="1149661"/>
          <a:ext cx="91440" cy="4376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62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92F1D-EA11-4952-B0FE-84867BB9C41A}">
      <dsp:nvSpPr>
        <dsp:cNvPr id="0" name=""/>
        <dsp:cNvSpPr/>
      </dsp:nvSpPr>
      <dsp:spPr>
        <a:xfrm>
          <a:off x="1042447" y="1149661"/>
          <a:ext cx="2521564" cy="437626"/>
        </a:xfrm>
        <a:custGeom>
          <a:avLst/>
          <a:gdLst/>
          <a:ahLst/>
          <a:cxnLst/>
          <a:rect l="0" t="0" r="0" b="0"/>
          <a:pathLst>
            <a:path>
              <a:moveTo>
                <a:pt x="2521564" y="0"/>
              </a:moveTo>
              <a:lnTo>
                <a:pt x="2521564" y="218813"/>
              </a:lnTo>
              <a:lnTo>
                <a:pt x="0" y="218813"/>
              </a:lnTo>
              <a:lnTo>
                <a:pt x="0" y="43762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B3858-C109-497A-A45F-431DDC9E1DF4}">
      <dsp:nvSpPr>
        <dsp:cNvPr id="0" name=""/>
        <dsp:cNvSpPr/>
      </dsp:nvSpPr>
      <dsp:spPr>
        <a:xfrm>
          <a:off x="2522042" y="107692"/>
          <a:ext cx="2083937" cy="104196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Корозія</a:t>
          </a:r>
          <a:r>
            <a:rPr kumimoji="0" lang="ru-RU" sz="23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</a:t>
          </a:r>
          <a:r>
            <a:rPr kumimoji="0" lang="ru-RU" sz="23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металів</a:t>
          </a:r>
          <a:endParaRPr kumimoji="0" lang="ru-RU" sz="23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2522042" y="107692"/>
        <a:ext cx="2083937" cy="1041968"/>
      </dsp:txXfrm>
    </dsp:sp>
    <dsp:sp modelId="{454ABB38-022F-4FAC-8D9A-A25E8CBE5B8D}">
      <dsp:nvSpPr>
        <dsp:cNvPr id="0" name=""/>
        <dsp:cNvSpPr/>
      </dsp:nvSpPr>
      <dsp:spPr>
        <a:xfrm>
          <a:off x="478" y="1587287"/>
          <a:ext cx="2083937" cy="10419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1" i="0" u="none" strike="noStrike" kern="1200" cap="none" normalizeH="0" baseline="0" noProof="0" smtClean="0">
              <a:ln/>
              <a:effectLst/>
              <a:latin typeface="Arial" charset="0"/>
              <a:cs typeface="Arial" charset="0"/>
            </a:rPr>
            <a:t>За видом корозійного середовища</a:t>
          </a:r>
        </a:p>
      </dsp:txBody>
      <dsp:txXfrm>
        <a:off x="478" y="1587287"/>
        <a:ext cx="2083937" cy="1041968"/>
      </dsp:txXfrm>
    </dsp:sp>
    <dsp:sp modelId="{E113124D-B77C-46A2-AEBF-22030FE9CC98}">
      <dsp:nvSpPr>
        <dsp:cNvPr id="0" name=""/>
        <dsp:cNvSpPr/>
      </dsp:nvSpPr>
      <dsp:spPr>
        <a:xfrm>
          <a:off x="2522042" y="1587287"/>
          <a:ext cx="2083937" cy="10419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За </a:t>
          </a:r>
          <a:r>
            <a:rPr kumimoji="0" lang="uk-UA" sz="2300" b="1" i="0" u="none" strike="noStrike" kern="1200" cap="none" normalizeH="0" baseline="0" noProof="0" smtClean="0">
              <a:ln/>
              <a:effectLst/>
              <a:latin typeface="Arial" charset="0"/>
              <a:cs typeface="Arial" charset="0"/>
            </a:rPr>
            <a:t>процесами</a:t>
          </a:r>
          <a:endParaRPr kumimoji="0" lang="uk-UA" sz="2300" b="1" i="0" u="none" strike="noStrike" kern="1200" cap="none" normalizeH="0" baseline="0" noProof="0" dirty="0" smtClean="0">
            <a:ln/>
            <a:effectLst/>
            <a:latin typeface="Arial" charset="0"/>
            <a:cs typeface="Arial" charset="0"/>
          </a:endParaRPr>
        </a:p>
      </dsp:txBody>
      <dsp:txXfrm>
        <a:off x="2522042" y="1587287"/>
        <a:ext cx="2083937" cy="1041968"/>
      </dsp:txXfrm>
    </dsp:sp>
    <dsp:sp modelId="{2BF25EC5-3755-4DFC-A06D-C9964CD4C768}">
      <dsp:nvSpPr>
        <dsp:cNvPr id="0" name=""/>
        <dsp:cNvSpPr/>
      </dsp:nvSpPr>
      <dsp:spPr>
        <a:xfrm>
          <a:off x="5043607" y="1587287"/>
          <a:ext cx="2083937" cy="10419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За характером руйнування</a:t>
          </a:r>
        </a:p>
      </dsp:txBody>
      <dsp:txXfrm>
        <a:off x="5043607" y="1587287"/>
        <a:ext cx="2083937" cy="1041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52D67-8AB9-4A9F-BF74-3DD29AFF905C}" type="datetimeFigureOut">
              <a:rPr lang="uk-UA" smtClean="0"/>
              <a:t>19.04.2014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8E836-9F66-4EBF-AC06-C79856D2A4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91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9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E836-9F66-4EBF-AC06-C79856D2A455}" type="slidenum">
              <a:rPr lang="uk-UA" smtClean="0"/>
              <a:t>10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05E0-D54A-41C0-8D46-455D21C04110}" type="datetimeFigureOut">
              <a:rPr lang="uk-UA" smtClean="0"/>
              <a:pPr/>
              <a:t>19.04.2014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7BF59-E140-4F07-919E-C5DA5F5860B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&#1050;&#1086;&#1088;&#1086;&#1079;&#1080;&#1103;%20&#1085;&#1072;%20&#1093;&#1080;&#1084;&#1080;&#1102;\&#1044;&#1083;&#1103;+&#1087;&#1088;&#1077;&#1079;&#1077;&#1085;&#1090;&#1072;&#1094;&#1080;&#1080;+&#1087;&#1088;&#1080;&#1075;&#1086;&#1076;&#1080;&#1090;&#1089;&#1103;&amp;%2333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289646"/>
            <a:ext cx="63367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Корозія металів</a:t>
            </a:r>
            <a:endParaRPr lang="uk-UA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5648" y="4869160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Роботу виконала 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10-Б класу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Посівнича Діана</a:t>
            </a:r>
          </a:p>
        </p:txBody>
      </p:sp>
      <p:pic>
        <p:nvPicPr>
          <p:cNvPr id="7" name="Для+презентации+пригодится&amp;#3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-4594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88640"/>
            <a:ext cx="6840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УМОВИ, ЯКІ СПРИЯЮТЬ ЕЛЕКТРОХІМІЧНІЙ КОРОЗІЇ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984785"/>
            <a:ext cx="69127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000" b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 Положення металу у ряді активності металів: чим вони далі розташовані один від одного, тим швидше відбувається корозія.</a:t>
            </a:r>
          </a:p>
          <a:p>
            <a:pPr>
              <a:buFont typeface="Wingdings" pitchFamily="2" charset="2"/>
              <a:buChar char="ü"/>
            </a:pPr>
            <a:endParaRPr lang="uk-UA" sz="2000" b="1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uk-UA" sz="2000" b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 Чистота металу : домішки прискорюють корозію.</a:t>
            </a:r>
          </a:p>
          <a:p>
            <a:pPr>
              <a:buFont typeface="Wingdings" pitchFamily="2" charset="2"/>
              <a:buChar char="ü"/>
            </a:pPr>
            <a:endParaRPr lang="uk-UA" sz="2000" b="1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uk-UA" sz="2000" b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 Нерівності поверхні металу, тріщини.</a:t>
            </a:r>
          </a:p>
          <a:p>
            <a:pPr>
              <a:buFont typeface="Wingdings" pitchFamily="2" charset="2"/>
              <a:buChar char="ü"/>
            </a:pPr>
            <a:endParaRPr lang="uk-UA" sz="2000" b="1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uk-UA" sz="2000" b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 </a:t>
            </a:r>
            <a:r>
              <a:rPr lang="uk-UA" sz="2000" b="1" dirty="0" err="1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Грунтові</a:t>
            </a:r>
            <a:r>
              <a:rPr lang="uk-UA" sz="2000" b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води, морська вода, середовище електроліту.</a:t>
            </a:r>
          </a:p>
          <a:p>
            <a:pPr>
              <a:buFont typeface="Wingdings" pitchFamily="2" charset="2"/>
              <a:buChar char="ü"/>
            </a:pPr>
            <a:endParaRPr lang="uk-UA" sz="2000" b="1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uk-UA" sz="2000" b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 Підвищення температури.</a:t>
            </a:r>
          </a:p>
          <a:p>
            <a:pPr>
              <a:buFont typeface="Wingdings" pitchFamily="2" charset="2"/>
              <a:buChar char="ü"/>
            </a:pPr>
            <a:endParaRPr lang="uk-UA" sz="2000" b="1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uk-UA" sz="2000" b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 Дія мікроорганізмів(гриби, бактерії і лишайники впливають на метал з високою корозійною стійкістю)</a:t>
            </a:r>
            <a:endParaRPr lang="uk-UA" sz="20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ЕЛЕКТРОХІМЧНА КОРОЗІЯ</a:t>
            </a:r>
          </a:p>
        </p:txBody>
      </p:sp>
      <p:pic>
        <p:nvPicPr>
          <p:cNvPr id="7170" name="Picture 2" descr="G:\Корозия на химию\150px-PodvijnyjElektrychyjSha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500" y="1700808"/>
            <a:ext cx="1503499" cy="2896741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971600" y="757148"/>
            <a:ext cx="69127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Вона більш поширена і завдає значно 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більшої шкоди</a:t>
            </a:r>
            <a:r>
              <a:rPr lang="uk-UA" sz="2400" dirty="0" smtClean="0">
                <a:solidFill>
                  <a:schemeClr val="bg1"/>
                </a:solidFill>
              </a:rPr>
              <a:t>, ніж хімічна. Вона виникає при контакті двох металів у середовищі водних розчинів електролітів. На відміну від хімічної електрохімічна корозія супроводжується переміщенням валентних електронів з одної ділянки металу на іншу, тобто виникненням місцевих електричних струмів внаслідок утворення на кородуючій поверхні так званих гальванічних пар.</a:t>
            </a:r>
            <a:endParaRPr lang="uk-UA" sz="2400" b="1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00292" y="4437112"/>
            <a:ext cx="2160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Подвійний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електричний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шар 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границі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метал —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електроліт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5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7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45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7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ЕЛЕКТРОХІМІЧНА КОРОЗІЯ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692696"/>
            <a:ext cx="69127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Розглянемо процес </a:t>
            </a:r>
            <a:r>
              <a:rPr lang="uk-UA" sz="2800" dirty="0" err="1" smtClean="0">
                <a:solidFill>
                  <a:schemeClr val="bg1"/>
                </a:solidFill>
              </a:rPr>
              <a:t>кородування</a:t>
            </a:r>
            <a:r>
              <a:rPr lang="uk-UA" sz="2800" dirty="0" smtClean="0">
                <a:solidFill>
                  <a:schemeClr val="bg1"/>
                </a:solidFill>
              </a:rPr>
              <a:t> залізної конструкції з мідними заклепками. Коли така конструкція вкривається шаром вологи (розчином електроліту), то залізні і мідні ділянки її поверхні утворюють гальванічні пари. При цьому атоми заліза як більш активного металу переходять у розчин у вигляді двовалентних іонів </a:t>
            </a:r>
            <a:r>
              <a:rPr lang="en-US" sz="2800" dirty="0" smtClean="0">
                <a:solidFill>
                  <a:schemeClr val="bg1"/>
                </a:solidFill>
              </a:rPr>
              <a:t>Fe</a:t>
            </a:r>
            <a:r>
              <a:rPr lang="en-US" sz="2800" baseline="30000" dirty="0" smtClean="0">
                <a:solidFill>
                  <a:schemeClr val="bg1"/>
                </a:solidFill>
              </a:rPr>
              <a:t>2+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uk-UA" sz="2800" dirty="0" smtClean="0">
                <a:solidFill>
                  <a:schemeClr val="bg1"/>
                </a:solidFill>
              </a:rPr>
              <a:t>а втрачені ними валентні електрони переміщаються на мідь і там приєднуються катіонами водню, відновлюючи їх до вільного водню.</a:t>
            </a:r>
            <a:endParaRPr lang="uk-UA" sz="2800" b="1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8194" name="Picture 2" descr="G:\Корозия на химию\тьбть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8541568"/>
            <a:ext cx="2924175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01823 -0.4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ЕЛЕКТРОХІМІЧНА КОРОЗІЯ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2852936"/>
            <a:ext cx="81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u="sng" dirty="0" smtClean="0">
                <a:solidFill>
                  <a:schemeClr val="bg1"/>
                </a:solidFill>
              </a:rPr>
              <a:t>1</a:t>
            </a:r>
            <a:r>
              <a:rPr lang="uk-UA" sz="2800" dirty="0" smtClean="0">
                <a:solidFill>
                  <a:schemeClr val="bg1"/>
                </a:solidFill>
              </a:rPr>
              <a:t>. Дисоціація води: </a:t>
            </a:r>
          </a:p>
          <a:p>
            <a:r>
              <a:rPr lang="uk-UA" sz="2800" b="1" i="1" u="sng" dirty="0" smtClean="0">
                <a:solidFill>
                  <a:schemeClr val="bg1"/>
                </a:solidFill>
              </a:rPr>
              <a:t>2.</a:t>
            </a:r>
            <a:r>
              <a:rPr lang="uk-UA" sz="2800" dirty="0" smtClean="0">
                <a:solidFill>
                  <a:schemeClr val="bg1"/>
                </a:solidFill>
              </a:rPr>
              <a:t> Втрата атомами заліза валентних електронів і перехід іонів у розчин: (Метал) 2е &lt;- </a:t>
            </a:r>
            <a:r>
              <a:rPr lang="en-US" sz="2800" dirty="0" smtClean="0">
                <a:solidFill>
                  <a:schemeClr val="bg1"/>
                </a:solidFill>
              </a:rPr>
              <a:t>Fe</a:t>
            </a:r>
            <a:r>
              <a:rPr lang="en-US" sz="2800" baseline="30000" dirty="0" smtClean="0">
                <a:solidFill>
                  <a:schemeClr val="bg1"/>
                </a:solidFill>
              </a:rPr>
              <a:t>0</a:t>
            </a:r>
            <a:r>
              <a:rPr lang="en-US" sz="2800" dirty="0" smtClean="0">
                <a:solidFill>
                  <a:schemeClr val="bg1"/>
                </a:solidFill>
              </a:rPr>
              <a:t> -&gt; Fe</a:t>
            </a:r>
            <a:r>
              <a:rPr lang="en-US" sz="2800" baseline="30000" dirty="0" smtClean="0">
                <a:solidFill>
                  <a:schemeClr val="bg1"/>
                </a:solidFill>
              </a:rPr>
              <a:t>2+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uk-UA" sz="2800" dirty="0" smtClean="0">
                <a:solidFill>
                  <a:schemeClr val="bg1"/>
                </a:solidFill>
              </a:rPr>
              <a:t>Розчин)</a:t>
            </a:r>
          </a:p>
          <a:p>
            <a:r>
              <a:rPr lang="uk-UA" sz="2800" b="1" i="1" u="sng" dirty="0" smtClean="0">
                <a:solidFill>
                  <a:schemeClr val="bg1"/>
                </a:solidFill>
              </a:rPr>
              <a:t>3.</a:t>
            </a:r>
            <a:r>
              <a:rPr lang="uk-UA" sz="2800" dirty="0" smtClean="0">
                <a:solidFill>
                  <a:schemeClr val="bg1"/>
                </a:solidFill>
              </a:rPr>
              <a:t> Відновлення катіонів водню (на поверхні міді) і виділення вільного водню:2Н</a:t>
            </a:r>
            <a:r>
              <a:rPr lang="uk-UA" sz="2800" baseline="30000" dirty="0" smtClean="0">
                <a:solidFill>
                  <a:schemeClr val="bg1"/>
                </a:solidFill>
              </a:rPr>
              <a:t>+</a:t>
            </a:r>
            <a:r>
              <a:rPr lang="uk-UA" sz="2800" dirty="0" smtClean="0">
                <a:solidFill>
                  <a:schemeClr val="bg1"/>
                </a:solidFill>
              </a:rPr>
              <a:t> + 2е -&gt; 2Н° —&gt; Н</a:t>
            </a:r>
            <a:r>
              <a:rPr lang="uk-UA" sz="2800" baseline="-25000" dirty="0" smtClean="0">
                <a:solidFill>
                  <a:schemeClr val="bg1"/>
                </a:solidFill>
              </a:rPr>
              <a:t>2</a:t>
            </a:r>
            <a:r>
              <a:rPr lang="uk-UA" sz="2800" dirty="0" smtClean="0">
                <a:solidFill>
                  <a:schemeClr val="bg1"/>
                </a:solidFill>
              </a:rPr>
              <a:t> ↑;</a:t>
            </a:r>
          </a:p>
          <a:p>
            <a:r>
              <a:rPr lang="uk-UA" sz="2800" b="1" i="1" u="sng" dirty="0" smtClean="0">
                <a:solidFill>
                  <a:schemeClr val="bg1"/>
                </a:solidFill>
              </a:rPr>
              <a:t>4. </a:t>
            </a:r>
            <a:r>
              <a:rPr lang="uk-UA" sz="2800" dirty="0" smtClean="0">
                <a:solidFill>
                  <a:schemeClr val="bg1"/>
                </a:solidFill>
              </a:rPr>
              <a:t>утворення </a:t>
            </a:r>
            <a:r>
              <a:rPr lang="uk-UA" sz="2800" dirty="0" err="1" smtClean="0">
                <a:solidFill>
                  <a:schemeClr val="bg1"/>
                </a:solidFill>
              </a:rPr>
              <a:t>дигідроксиду</a:t>
            </a:r>
            <a:r>
              <a:rPr lang="uk-UA" sz="2800" dirty="0" smtClean="0">
                <a:solidFill>
                  <a:schemeClr val="bg1"/>
                </a:solidFill>
              </a:rPr>
              <a:t> заліза: </a:t>
            </a:r>
            <a:r>
              <a:rPr lang="en-US" sz="2800" dirty="0" smtClean="0">
                <a:solidFill>
                  <a:schemeClr val="bg1"/>
                </a:solidFill>
              </a:rPr>
              <a:t>Fe</a:t>
            </a:r>
            <a:r>
              <a:rPr lang="en-US" sz="2800" baseline="30000" dirty="0" smtClean="0">
                <a:solidFill>
                  <a:schemeClr val="bg1"/>
                </a:solidFill>
              </a:rPr>
              <a:t>2+</a:t>
            </a:r>
            <a:r>
              <a:rPr lang="en-US" sz="2800" dirty="0" smtClean="0">
                <a:solidFill>
                  <a:schemeClr val="bg1"/>
                </a:solidFill>
              </a:rPr>
              <a:t> + 2OH</a:t>
            </a:r>
            <a:r>
              <a:rPr lang="en-US" sz="2800" baseline="30000" dirty="0" smtClean="0">
                <a:solidFill>
                  <a:schemeClr val="bg1"/>
                </a:solidFill>
              </a:rPr>
              <a:t>-</a:t>
            </a:r>
            <a:r>
              <a:rPr lang="en-US" sz="2800" dirty="0" smtClean="0">
                <a:solidFill>
                  <a:schemeClr val="bg1"/>
                </a:solidFill>
              </a:rPr>
              <a:t> -&gt; Fe(OH)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;</a:t>
            </a:r>
            <a:r>
              <a:rPr lang="uk-UA" sz="2800" dirty="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9218" name="Picture 2" descr="G:\Корозия на химию\6169f2aeceb2f5087cd7e8c8a946416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959075"/>
            <a:ext cx="2964220" cy="325909"/>
          </a:xfrm>
          <a:prstGeom prst="rect">
            <a:avLst/>
          </a:prstGeom>
          <a:noFill/>
        </p:spPr>
      </p:pic>
      <p:pic>
        <p:nvPicPr>
          <p:cNvPr id="9220" name="Picture 4" descr="G:\Корозия на химию\400px-KorozijaFeC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715198"/>
            <a:ext cx="5400600" cy="2065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ЕЛЕКТРОХІМІЧНА КОРОЗІЯ</a:t>
            </a:r>
          </a:p>
        </p:txBody>
      </p:sp>
      <p:pic>
        <p:nvPicPr>
          <p:cNvPr id="9219" name="Picture 3" descr="G:\Корозия на химию\ттттттт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077072"/>
            <a:ext cx="6361113" cy="26098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99592" y="1041698"/>
            <a:ext cx="80283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u="sng" dirty="0" smtClean="0">
                <a:solidFill>
                  <a:schemeClr val="bg1"/>
                </a:solidFill>
              </a:rPr>
              <a:t>5. </a:t>
            </a:r>
            <a:r>
              <a:rPr lang="uk-UA" sz="2800" dirty="0" smtClean="0">
                <a:solidFill>
                  <a:schemeClr val="bg1"/>
                </a:solidFill>
              </a:rPr>
              <a:t>окиснення двовалентного заліза до тривалентного розчиненим киснем повітря:</a:t>
            </a:r>
          </a:p>
          <a:p>
            <a:endParaRPr lang="uk-UA" sz="2800" dirty="0" smtClean="0">
              <a:solidFill>
                <a:schemeClr val="bg1"/>
              </a:solidFill>
            </a:endParaRPr>
          </a:p>
          <a:p>
            <a:r>
              <a:rPr lang="uk-UA" sz="2800" b="1" i="1" u="sng" dirty="0" smtClean="0">
                <a:solidFill>
                  <a:schemeClr val="bg1"/>
                </a:solidFill>
              </a:rPr>
              <a:t>6. </a:t>
            </a:r>
            <a:r>
              <a:rPr lang="en-US" sz="2800" dirty="0" smtClean="0">
                <a:solidFill>
                  <a:schemeClr val="bg1"/>
                </a:solidFill>
              </a:rPr>
              <a:t>Fe(OH)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 + O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 + 2H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O -&gt; 4Fe(OH)</a:t>
            </a:r>
            <a:r>
              <a:rPr lang="en-US" sz="2800" baseline="-25000" dirty="0" smtClean="0">
                <a:solidFill>
                  <a:schemeClr val="bg1"/>
                </a:solidFill>
              </a:rPr>
              <a:t>3</a:t>
            </a:r>
            <a:r>
              <a:rPr lang="en-US" sz="2800" dirty="0" smtClean="0">
                <a:solidFill>
                  <a:schemeClr val="bg1"/>
                </a:solidFill>
              </a:rPr>
              <a:t>;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часткова втрата води </a:t>
            </a:r>
            <a:r>
              <a:rPr lang="uk-UA" sz="2800" dirty="0" err="1" smtClean="0">
                <a:solidFill>
                  <a:schemeClr val="bg1"/>
                </a:solidFill>
              </a:rPr>
              <a:t>тригідроксидом</a:t>
            </a:r>
            <a:r>
              <a:rPr lang="uk-UA" sz="2800" dirty="0" smtClean="0">
                <a:solidFill>
                  <a:schemeClr val="bg1"/>
                </a:solidFill>
              </a:rPr>
              <a:t> заліза і перетворення його в гідроксид-оксид заліза:</a:t>
            </a:r>
            <a:endParaRPr lang="uk-U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55576" y="116632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ЕЛЕКТРОХІМІЧНА КОРОЗІЯ (механізм процесу)        </a:t>
            </a:r>
          </a:p>
        </p:txBody>
      </p:sp>
      <p:pic>
        <p:nvPicPr>
          <p:cNvPr id="8" name="Picture 4" descr="image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193492"/>
            <a:ext cx="3927575" cy="2400867"/>
          </a:xfrm>
          <a:prstGeom prst="rect">
            <a:avLst/>
          </a:prstGeom>
          <a:noFill/>
        </p:spPr>
      </p:pic>
      <p:pic>
        <p:nvPicPr>
          <p:cNvPr id="10" name="Picture 4" descr="image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2129596"/>
            <a:ext cx="3744416" cy="2259001"/>
          </a:xfrm>
          <a:prstGeom prst="rect">
            <a:avLst/>
          </a:prstGeom>
          <a:noFill/>
        </p:spPr>
      </p:pic>
      <p:pic>
        <p:nvPicPr>
          <p:cNvPr id="11" name="Picture 4" descr="image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3857788"/>
            <a:ext cx="4116859" cy="2451532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/>
          <p:nvPr/>
        </p:nvCxnSpPr>
        <p:spPr>
          <a:xfrm>
            <a:off x="5148064" y="1553532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364088" y="4505860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3. Способи захисту.</a:t>
            </a:r>
            <a:endParaRPr lang="uk-UA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СПОСОБИ ЗАХИСТУ ВІД КОРОЗІЇ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788506"/>
            <a:ext cx="66967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800" dirty="0" smtClean="0">
                <a:solidFill>
                  <a:schemeClr val="bg1"/>
                </a:solidFill>
              </a:rPr>
              <a:t>  Нанесення захисних покриттів (лаки, фарби, емалі);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800" dirty="0" smtClean="0">
                <a:solidFill>
                  <a:schemeClr val="bg1"/>
                </a:solidFill>
              </a:rPr>
              <a:t>  Покриття іншим металом(позолота, сріблення, хромування, цинкування);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800" dirty="0" smtClean="0">
                <a:solidFill>
                  <a:schemeClr val="bg1"/>
                </a:solidFill>
              </a:rPr>
              <a:t>  Створення і використання антикорозійних сплавів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800" dirty="0" smtClean="0">
                <a:solidFill>
                  <a:schemeClr val="bg1"/>
                </a:solidFill>
              </a:rPr>
              <a:t>  Введення в середу інгібіторів, що знижують агресивність середовища;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800" dirty="0" smtClean="0">
                <a:solidFill>
                  <a:schemeClr val="bg1"/>
                </a:solidFill>
              </a:rPr>
              <a:t>  Протекторний захист</a:t>
            </a:r>
            <a:endParaRPr lang="uk-U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125113" cy="924475"/>
          </a:xfrm>
        </p:spPr>
        <p:txBody>
          <a:bodyPr/>
          <a:lstStyle/>
          <a:p>
            <a:r>
              <a:rPr lang="uk-UA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</a:t>
            </a:r>
            <a:endParaRPr lang="uk-UA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-27384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890381" y="3842710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1. Поняття корозії. Її характеристика.</a:t>
            </a:r>
            <a:endParaRPr lang="uk-UA" dirty="0"/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43608" y="764704"/>
            <a:ext cx="756126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uk-UA" sz="32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КОРОЗІЯ</a:t>
            </a:r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мимовільне руйнування металів і сплавів в результаті хімічної або електрохімічної взаємодії їх з довкіллям.</a:t>
            </a:r>
          </a:p>
          <a:p>
            <a:pPr lvl="2">
              <a:lnSpc>
                <a:spcPct val="120000"/>
              </a:lnSpc>
              <a:spcBef>
                <a:spcPct val="50000"/>
              </a:spcBef>
            </a:pPr>
            <a:endParaRPr kumimoji="0" lang="ru-RU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027" name="Picture 3" descr="G:\Корозия на химию\ттт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08704" y="2492896"/>
            <a:ext cx="2533650" cy="1800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G:\Корозия на химию\imagиии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8541568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61111 0.05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7.40741E-7 L -0.00782 -0.66157 " pathEditMode="relative" ptsTypes="AA">
                                      <p:cBhvr>
                                        <p:cTn id="2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ВПЛИВ КОРОЗІЇ:</a:t>
            </a:r>
            <a:endParaRPr kumimoji="0" lang="ru-RU" sz="32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836712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Викликає серйозні екологічні наслідки: витік нафти, газу, інших хімічних продуктів.</a:t>
            </a:r>
          </a:p>
          <a:p>
            <a:pPr>
              <a:buFont typeface="Wingdings" pitchFamily="2" charset="2"/>
              <a:buChar char="Ø"/>
            </a:pPr>
            <a:endParaRPr lang="uk-UA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Недопустима у багатьох галузях промисловості : авіаційної, хімічного, нафтового і атомного машинобудування.</a:t>
            </a:r>
          </a:p>
          <a:p>
            <a:pPr>
              <a:buFont typeface="Wingdings" pitchFamily="2" charset="2"/>
              <a:buChar char="Ø"/>
            </a:pPr>
            <a:endParaRPr lang="uk-UA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Негативно впливає на життя і здоров'я людей.</a:t>
            </a: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1. Поняття корозії. Її характеристика.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ЧИННИКИ, ЩО ВИКЛИКАЮТЬ КОРОЗІЮ</a:t>
            </a:r>
            <a:endParaRPr kumimoji="0" lang="uk-UA" sz="32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1268760"/>
            <a:ext cx="69127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buFont typeface="Wingdings" pitchFamily="2" charset="2"/>
              <a:buChar char="Ø"/>
            </a:pPr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кисень і волога атмосфери;</a:t>
            </a:r>
          </a:p>
          <a:p>
            <a:pPr marL="0" lvl="2">
              <a:buFont typeface="Wingdings" pitchFamily="2" charset="2"/>
              <a:buChar char="Ø"/>
            </a:pPr>
            <a:endParaRPr lang="uk-UA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lvl="2">
              <a:buFont typeface="Wingdings" pitchFamily="2" charset="2"/>
              <a:buChar char="Ø"/>
            </a:pPr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вуглекислий і сірчистий гази, що містяться в атмосфері;</a:t>
            </a:r>
          </a:p>
          <a:p>
            <a:pPr marL="0" lvl="2">
              <a:buFont typeface="Wingdings" pitchFamily="2" charset="2"/>
              <a:buChar char="Ø"/>
            </a:pPr>
            <a:endParaRPr lang="uk-UA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lvl="2">
              <a:buFont typeface="Wingdings" pitchFamily="2" charset="2"/>
              <a:buChar char="Ø"/>
            </a:pPr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морська вода;</a:t>
            </a:r>
          </a:p>
          <a:p>
            <a:pPr marL="0" lvl="2">
              <a:buFont typeface="Wingdings" pitchFamily="2" charset="2"/>
              <a:buChar char="Ø"/>
            </a:pPr>
            <a:endParaRPr lang="uk-UA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lvl="2">
              <a:buFont typeface="Wingdings" pitchFamily="2" charset="2"/>
              <a:buChar char="Ø"/>
            </a:pPr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ґрунтові води.</a:t>
            </a:r>
          </a:p>
          <a:p>
            <a:pPr marL="0" lvl="2">
              <a:buFont typeface="Wingdings" pitchFamily="2" charset="2"/>
              <a:buChar char="Ø"/>
            </a:pPr>
            <a:endParaRPr lang="uk-UA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uk-U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1. Поняття корозії. Її характеристика.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1116385" y="332656"/>
          <a:ext cx="7128023" cy="2736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1261220" y="2924944"/>
            <a:ext cx="0" cy="18002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1261220" y="3212282"/>
            <a:ext cx="3603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1259632" y="3717107"/>
            <a:ext cx="3603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1261220" y="4220344"/>
            <a:ext cx="3603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1261220" y="4725169"/>
            <a:ext cx="3603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3923928" y="2924944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3923928" y="3428182"/>
            <a:ext cx="3603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3923928" y="4220344"/>
            <a:ext cx="3603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>
            <a:off x="6587902" y="2924944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>
            <a:off x="6587902" y="3428182"/>
            <a:ext cx="3603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6587902" y="4220344"/>
            <a:ext cx="3603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619672" y="29718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>
                <a:solidFill>
                  <a:schemeClr val="bg1"/>
                </a:solidFill>
              </a:rPr>
              <a:t>газова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619672" y="3428752"/>
            <a:ext cx="244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>
                <a:solidFill>
                  <a:schemeClr val="bg1"/>
                </a:solidFill>
              </a:rPr>
              <a:t>атмосферна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1619672" y="3979614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 dirty="0" err="1" smtClean="0">
                <a:solidFill>
                  <a:schemeClr val="bg1"/>
                </a:solidFill>
              </a:rPr>
              <a:t>грунтова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1619673" y="4436814"/>
            <a:ext cx="25922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>
                <a:solidFill>
                  <a:schemeClr val="bg1"/>
                </a:solidFill>
              </a:rPr>
              <a:t>рідинна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(</a:t>
            </a:r>
            <a:r>
              <a:rPr lang="ru-RU" sz="2000" b="1" dirty="0" err="1" smtClean="0">
                <a:solidFill>
                  <a:schemeClr val="bg1"/>
                </a:solidFill>
              </a:rPr>
              <a:t>кислотна</a:t>
            </a:r>
            <a:r>
              <a:rPr lang="ru-RU" sz="2000" b="1" dirty="0" smtClean="0">
                <a:solidFill>
                  <a:schemeClr val="bg1"/>
                </a:solidFill>
              </a:rPr>
              <a:t>,     </a:t>
            </a:r>
            <a:r>
              <a:rPr lang="ru-RU" sz="2000" b="1" dirty="0" err="1" smtClean="0">
                <a:solidFill>
                  <a:schemeClr val="bg1"/>
                </a:solidFill>
              </a:rPr>
              <a:t>сольова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</a:rPr>
              <a:t>лужна</a:t>
            </a:r>
            <a:r>
              <a:rPr lang="ru-RU" sz="2000" b="1" dirty="0" smtClean="0">
                <a:solidFill>
                  <a:schemeClr val="bg1"/>
                </a:solidFill>
              </a:rPr>
              <a:t>)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211960" y="3212976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>
                <a:solidFill>
                  <a:schemeClr val="bg1"/>
                </a:solidFill>
              </a:rPr>
              <a:t>хімічна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211960" y="3933056"/>
            <a:ext cx="2304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>
                <a:solidFill>
                  <a:schemeClr val="bg1"/>
                </a:solidFill>
              </a:rPr>
              <a:t>електрохімічна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6986364" y="3140968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>
                <a:solidFill>
                  <a:schemeClr val="bg1"/>
                </a:solidFill>
              </a:rPr>
              <a:t>рівномірна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6948264" y="3933131"/>
            <a:ext cx="226695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 smtClean="0">
                <a:solidFill>
                  <a:schemeClr val="bg1"/>
                </a:solidFill>
              </a:rPr>
              <a:t>нерівномірна</a:t>
            </a:r>
            <a:r>
              <a:rPr lang="ru-RU" sz="2400" b="1" dirty="0" smtClean="0">
                <a:solidFill>
                  <a:schemeClr val="bg1"/>
                </a:solidFill>
              </a:rPr>
              <a:t> (</a:t>
            </a:r>
            <a:r>
              <a:rPr lang="ru-RU" sz="2000" b="1" dirty="0" err="1" smtClean="0">
                <a:solidFill>
                  <a:schemeClr val="bg1"/>
                </a:solidFill>
              </a:rPr>
              <a:t>виборча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або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місцева</a:t>
            </a:r>
            <a:r>
              <a:rPr lang="ru-RU" sz="2000" b="1" dirty="0" smtClean="0">
                <a:solidFill>
                  <a:schemeClr val="bg1"/>
                </a:solidFill>
              </a:rPr>
              <a:t>)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9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3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13" grpId="0">
        <p:bldAsOne/>
      </p:bldGraphic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-27384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022250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 b="1" i="1" u="sng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Існує</a:t>
            </a:r>
            <a:r>
              <a:rPr kumimoji="0" lang="ru-RU" sz="2400" b="1" i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два </a:t>
            </a:r>
            <a:r>
              <a:rPr kumimoji="0" lang="ru-RU" sz="2400" b="1" i="1" u="sng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види</a:t>
            </a:r>
            <a:r>
              <a:rPr kumimoji="0" lang="ru-RU" sz="2400" b="1" i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400" b="1" i="1" u="sng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корозії</a:t>
            </a:r>
            <a:r>
              <a:rPr kumimoji="0" lang="ru-RU" sz="2400" b="1" i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kumimoji="0" lang="ru-RU" sz="2400" b="1" i="1" u="sng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хімічна</a:t>
            </a:r>
            <a:r>
              <a:rPr kumimoji="0" lang="ru-RU" sz="2400" b="1" i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400" b="1" i="1" u="sng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і</a:t>
            </a:r>
            <a:r>
              <a:rPr kumimoji="0" lang="ru-RU" sz="2400" b="1" i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400" b="1" i="1" u="sng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електрохімічна</a:t>
            </a:r>
            <a:r>
              <a:rPr kumimoji="0" lang="ru-RU" sz="2400" b="1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kumimoji="0" lang="ru-RU" sz="2400" b="1" i="1" u="sng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2276549"/>
            <a:ext cx="4103688" cy="360363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7020272" y="1484784"/>
            <a:ext cx="0" cy="64770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uk-UA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427984" y="1484784"/>
            <a:ext cx="0" cy="576262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uk-UA"/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349252"/>
            <a:ext cx="2808288" cy="6477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148138" y="3291879"/>
            <a:ext cx="381635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Корозію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Arial Black" pitchFamily="34" charset="0"/>
              </a:rPr>
              <a:t>металів</a:t>
            </a:r>
            <a:r>
              <a:rPr kumimoji="0" lang="ru-RU" sz="16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та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їх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сплавів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викликають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такі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компоненти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зовнішнього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середовища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, як  вода,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кисень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оксиди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карбону  і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сульфуру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,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водні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розчини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солей.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115690" y="3083098"/>
            <a:ext cx="38163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Більш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активний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метали</a:t>
            </a:r>
            <a:r>
              <a:rPr kumimoji="0" lang="ru-RU" sz="16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при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електрохімічній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корозії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руйнується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переходячи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в воду,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тим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самим 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захищає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менш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активний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kumimoji="0" lang="ru-RU" sz="1600" dirty="0" err="1">
                <a:solidFill>
                  <a:schemeClr val="bg1"/>
                </a:solidFill>
                <a:latin typeface="Arial Black" pitchFamily="34" charset="0"/>
              </a:rPr>
              <a:t>від</a:t>
            </a:r>
            <a:r>
              <a:rPr kumimoji="0" lang="ru-RU" sz="1600" dirty="0">
                <a:solidFill>
                  <a:schemeClr val="bg1"/>
                </a:solidFill>
                <a:latin typeface="Arial Black" pitchFamily="34" charset="0"/>
              </a:rPr>
              <a:t> руйнування.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ВИДИ КОРОЗІЇ</a:t>
            </a:r>
            <a:endParaRPr kumimoji="0" lang="ru-RU" sz="32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90381" y="3842710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2" grpId="0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890381" y="3842710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ХІМІЧНА КОРОЗІЯ</a:t>
            </a:r>
            <a:endParaRPr kumimoji="0" lang="ru-RU" sz="32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5656" y="1268760"/>
            <a:ext cx="60486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Відбувається в середовищах, які не проводять електричного струму. Вона обумовлюється дією на метали неелектролітів (спирту, бензину, мінеральних масел тощо) і сухих газів (кисню, оксидів азоту, хлору, хлороводню, сірководню і ін.) при високій температурі (так звана газова корозія).</a:t>
            </a:r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G:\Корозия на химию\imm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901608"/>
            <a:ext cx="2905125" cy="1571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85185E-6 L 0.21268 -0.49329 " pathEditMode="relative" ptsTypes="AA">
                                      <p:cBhvr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68 -0.49329 L 0.64046 -0.597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0" y="-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-27384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890381" y="3842710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ХІМІЧНА КОРОЗІЯ</a:t>
            </a:r>
            <a:endParaRPr kumimoji="0" lang="ru-RU" sz="32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7584" y="800120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результаті взаємодії металів із зовнішнім середовищем їх поверхня вкривається тонким шаром (плівкою) різних хімічних сполук (продуктів корозії): оксидів, хлоридів, сульфідів і т. д. Інколи цей шар такий щільний, що крізь нього не може проникати агресивне середовище. В таких випадках з часом швидкість корозії зменшується, а то й зовсім припиняється. </a:t>
            </a: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G:\Корозия на химию\nm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8829600"/>
            <a:ext cx="1619250" cy="1457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91 -0.5053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890381" y="3770702"/>
            <a:ext cx="465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 Різновиди корозії.</a:t>
            </a:r>
            <a:endParaRPr lang="uk-UA" dirty="0"/>
          </a:p>
        </p:txBody>
      </p:sp>
      <p:pic>
        <p:nvPicPr>
          <p:cNvPr id="1026" name="Picture 2" descr="G:\Корозия на химию\img204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4624"/>
            <a:ext cx="1656184" cy="144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9592" y="116632"/>
            <a:ext cx="6840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ХІМІЧНА КОРОЗІЯ</a:t>
            </a:r>
            <a:endParaRPr kumimoji="0" lang="ru-RU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7584" y="764704"/>
            <a:ext cx="69127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Наприклад, алюміній в атмосфері повітря кородує значно повільніше від заліза, хоч за своїми хімічними властивостями він активніший від заліза. Це пояснюється тим, що поверхня алюмінію вкривається суцільною, досить щільною і міцною оксидною плівкою, яка ізолює метал від доступу кисню, а оксидна плівка заліза, навпаки, є крихкою і ламкою, містить багато пор і тріщин, через що кисень повітря крізь неї легко проникає до поверхні заліза, і тим обумовлюється безперервне його руйнування.</a:t>
            </a:r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G:\Корозия на химию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48664" y="0"/>
            <a:ext cx="1231337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G:\Корозия на химию\al_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80712" y="6858000"/>
            <a:ext cx="1403648" cy="1562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31128 0.6208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3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0.37604 -0.7504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-3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1294</TotalTime>
  <Words>818</Words>
  <Application>Microsoft Office PowerPoint</Application>
  <PresentationFormat>Экран (4:3)</PresentationFormat>
  <Paragraphs>106</Paragraphs>
  <Slides>17</Slides>
  <Notes>15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Summer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Adminka</dc:creator>
  <cp:lastModifiedBy>Диана</cp:lastModifiedBy>
  <cp:revision>47</cp:revision>
  <dcterms:created xsi:type="dcterms:W3CDTF">2012-03-09T10:07:54Z</dcterms:created>
  <dcterms:modified xsi:type="dcterms:W3CDTF">2014-04-19T17:22:30Z</dcterms:modified>
</cp:coreProperties>
</file>