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00"/>
    <a:srgbClr val="FF5050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35" y="192880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9600" dirty="0" smtClean="0"/>
              <a:t>нафта</a:t>
            </a:r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48" y="1357298"/>
            <a:ext cx="7772400" cy="342902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i="1" u="sng" dirty="0" smtClean="0"/>
              <a:t>Нафта</a:t>
            </a:r>
            <a:br>
              <a:rPr lang="uk-UA" i="1" u="sng" dirty="0" smtClean="0"/>
            </a:br>
            <a:r>
              <a:rPr lang="uk-UA" i="1" u="sng" dirty="0" smtClean="0"/>
              <a:t> </a:t>
            </a:r>
            <a:r>
              <a:rPr lang="uk-UA" sz="5400" i="1" u="sng" dirty="0" smtClean="0"/>
              <a:t>та її переробка</a:t>
            </a:r>
            <a:endParaRPr lang="ru-RU" sz="5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6400800" cy="571504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FFC000"/>
                </a:solidFill>
              </a:rPr>
              <a:t>Класифікація </a:t>
            </a:r>
            <a:r>
              <a:rPr lang="ru-RU" b="1" u="sng" dirty="0" err="1" smtClean="0">
                <a:solidFill>
                  <a:srgbClr val="FFC000"/>
                </a:solidFill>
              </a:rPr>
              <a:t>нафти</a:t>
            </a:r>
            <a:r>
              <a:rPr lang="ru-RU" b="1" u="sng" dirty="0" smtClean="0">
                <a:solidFill>
                  <a:srgbClr val="FFC000"/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1285860"/>
            <a:ext cx="7786710" cy="4832092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хімічним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складом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відносять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до: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парафіно-нафтенових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нафтенових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парафіно-нафтено-ароматичних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нафтено-ароматичних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ароматичних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Згідно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технологічній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класифікації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прийнятої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Україні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клас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характеризує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вміст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сірки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тип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моторних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палив,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подгрупа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якість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мастил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вид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вміст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Технологічна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класифікація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діє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1967 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6286544" cy="6286544"/>
          </a:xfrm>
          <a:gradFill>
            <a:gsLst>
              <a:gs pos="5000">
                <a:schemeClr val="accent2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 За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хімічним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складом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нафти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відносять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до: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парафінових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парафіно-нафтенових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нафтенових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парафіно-нафтено-ароматичних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нафтено-ароматичних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ароматичних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/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Згідно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технологічній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класифікації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нафти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прийнятої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клас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нафти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характеризує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вміст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сірки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тип —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моторних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палив,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група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подгрупа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—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якість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мастил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вид —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вміст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парафінів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нафті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Технологічна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класифікація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діє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1967 р.</a:t>
            </a:r>
          </a:p>
          <a:p>
            <a:endParaRPr lang="ru-RU" dirty="0"/>
          </a:p>
        </p:txBody>
      </p:sp>
      <p:pic>
        <p:nvPicPr>
          <p:cNvPr id="14337" name="Picture 1" descr="D:\lilya\программки\Новая папка\2007-4-4-19-35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66"/>
            <a:ext cx="2357454" cy="2745452"/>
          </a:xfrm>
          <a:prstGeom prst="rect">
            <a:avLst/>
          </a:prstGeom>
          <a:noFill/>
        </p:spPr>
      </p:pic>
      <p:pic>
        <p:nvPicPr>
          <p:cNvPr id="14338" name="Picture 2" descr="D:\lilya\программки\Новая папка\0_8e656_2d8a82b8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71810"/>
            <a:ext cx="2403874" cy="3205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786214" cy="3517797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6400800" cy="571504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Методи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переробки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нафти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1000108"/>
            <a:ext cx="32146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Розрізняють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первинні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вторинні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методи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переробки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pic>
        <p:nvPicPr>
          <p:cNvPr id="11266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4857784" cy="3236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428604"/>
            <a:ext cx="5929322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Первинні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фізичні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)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методи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засновані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різних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температурних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інтервалах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кипіння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окремих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фракцій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це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прямий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відгін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6666"/>
              </a:solidFill>
              <a:effectLst/>
              <a:latin typeface="+mn-lt"/>
            </a:endParaRPr>
          </a:p>
        </p:txBody>
      </p:sp>
      <p:pic>
        <p:nvPicPr>
          <p:cNvPr id="10242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2998413" cy="2109802"/>
          </a:xfrm>
          <a:prstGeom prst="rect">
            <a:avLst/>
          </a:prstGeom>
          <a:noFill/>
        </p:spPr>
      </p:pic>
      <p:pic>
        <p:nvPicPr>
          <p:cNvPr id="10243" name="Picture 3" descr="D:\lilya\программки\Новая папка\img8803_neft_karti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00372"/>
            <a:ext cx="4714908" cy="3198279"/>
          </a:xfrm>
          <a:prstGeom prst="rect">
            <a:avLst/>
          </a:prstGeom>
          <a:noFill/>
        </p:spPr>
      </p:pic>
      <p:pic>
        <p:nvPicPr>
          <p:cNvPr id="10244" name="Picture 4" descr="D:\lilya\программки\Новая папка\oil-field-work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4298960" cy="2898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643866" cy="5572164"/>
          </a:xfr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sz="2800" dirty="0" err="1" smtClean="0">
                <a:solidFill>
                  <a:srgbClr val="006600"/>
                </a:solidFill>
              </a:rPr>
              <a:t>Вторинні</a:t>
            </a:r>
            <a:r>
              <a:rPr lang="ru-RU" sz="2800" dirty="0" smtClean="0">
                <a:solidFill>
                  <a:srgbClr val="006600"/>
                </a:solidFill>
              </a:rPr>
              <a:t> (</a:t>
            </a:r>
            <a:r>
              <a:rPr lang="ru-RU" sz="2800" dirty="0" err="1" smtClean="0">
                <a:solidFill>
                  <a:srgbClr val="006600"/>
                </a:solidFill>
              </a:rPr>
              <a:t>хімічні</a:t>
            </a:r>
            <a:r>
              <a:rPr lang="ru-RU" sz="2800" dirty="0" smtClean="0">
                <a:solidFill>
                  <a:srgbClr val="006600"/>
                </a:solidFill>
              </a:rPr>
              <a:t>) </a:t>
            </a:r>
            <a:r>
              <a:rPr lang="ru-RU" sz="2800" dirty="0" err="1" smtClean="0">
                <a:solidFill>
                  <a:srgbClr val="006600"/>
                </a:solidFill>
              </a:rPr>
              <a:t>методи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засновані</a:t>
            </a:r>
            <a:r>
              <a:rPr lang="ru-RU" sz="2800" dirty="0" smtClean="0">
                <a:solidFill>
                  <a:srgbClr val="006600"/>
                </a:solidFill>
              </a:rPr>
              <a:t> на </a:t>
            </a:r>
            <a:r>
              <a:rPr lang="ru-RU" sz="2800" dirty="0" err="1" smtClean="0">
                <a:solidFill>
                  <a:srgbClr val="006600"/>
                </a:solidFill>
              </a:rPr>
              <a:t>повному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перетворенні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нафтової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сировини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під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дією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підвищеної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температури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і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тиску</a:t>
            </a:r>
            <a:r>
              <a:rPr lang="ru-RU" sz="2800" dirty="0" smtClean="0">
                <a:solidFill>
                  <a:srgbClr val="006600"/>
                </a:solidFill>
              </a:rPr>
              <a:t>, а </a:t>
            </a:r>
            <a:r>
              <a:rPr lang="ru-RU" sz="2800" dirty="0" err="1" smtClean="0">
                <a:solidFill>
                  <a:srgbClr val="006600"/>
                </a:solidFill>
              </a:rPr>
              <a:t>також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застосування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каталізаторів</a:t>
            </a:r>
            <a:r>
              <a:rPr lang="ru-RU" sz="2800" dirty="0" smtClean="0">
                <a:solidFill>
                  <a:srgbClr val="006600"/>
                </a:solidFill>
              </a:rPr>
              <a:t>; </a:t>
            </a:r>
            <a:r>
              <a:rPr lang="ru-RU" sz="2800" dirty="0" err="1" smtClean="0">
                <a:solidFill>
                  <a:srgbClr val="006600"/>
                </a:solidFill>
              </a:rPr>
              <a:t>це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різні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види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крекінгу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і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риформінгу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нафти</a:t>
            </a:r>
            <a:r>
              <a:rPr lang="ru-RU" sz="2800" dirty="0" smtClean="0">
                <a:solidFill>
                  <a:srgbClr val="006600"/>
                </a:solidFill>
              </a:rPr>
              <a:t>.</a:t>
            </a:r>
          </a:p>
          <a:p>
            <a:pPr algn="l"/>
            <a:r>
              <a:rPr lang="ru-RU" sz="2800" dirty="0" err="1" smtClean="0">
                <a:solidFill>
                  <a:srgbClr val="006600"/>
                </a:solidFill>
              </a:rPr>
              <a:t>Усі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методи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засновані</a:t>
            </a:r>
            <a:r>
              <a:rPr lang="ru-RU" sz="2800" dirty="0" smtClean="0">
                <a:solidFill>
                  <a:srgbClr val="006600"/>
                </a:solidFill>
              </a:rPr>
              <a:t> на </a:t>
            </a:r>
            <a:r>
              <a:rPr lang="ru-RU" sz="2800" dirty="0" err="1" smtClean="0">
                <a:solidFill>
                  <a:srgbClr val="006600"/>
                </a:solidFill>
              </a:rPr>
              <a:t>високотемпературних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ендотермічних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процесах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і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реакціях</a:t>
            </a:r>
            <a:r>
              <a:rPr lang="ru-RU" sz="2800" dirty="0" smtClean="0">
                <a:solidFill>
                  <a:srgbClr val="006600"/>
                </a:solidFill>
              </a:rPr>
              <a:t>, </a:t>
            </a:r>
            <a:r>
              <a:rPr lang="ru-RU" sz="2800" dirty="0" err="1" smtClean="0">
                <a:solidFill>
                  <a:srgbClr val="006600"/>
                </a:solidFill>
              </a:rPr>
              <a:t>тобто</a:t>
            </a:r>
            <a:r>
              <a:rPr lang="ru-RU" sz="2800" dirty="0" smtClean="0">
                <a:solidFill>
                  <a:srgbClr val="006600"/>
                </a:solidFill>
              </a:rPr>
              <a:t> для </a:t>
            </a:r>
            <a:r>
              <a:rPr lang="ru-RU" sz="2800" dirty="0" err="1" smtClean="0">
                <a:solidFill>
                  <a:srgbClr val="006600"/>
                </a:solidFill>
              </a:rPr>
              <a:t>їхнього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здійснення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необхідне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</a:rPr>
              <a:t>підведення</a:t>
            </a:r>
            <a:r>
              <a:rPr lang="ru-RU" sz="2800" dirty="0" smtClean="0">
                <a:solidFill>
                  <a:srgbClr val="006600"/>
                </a:solidFill>
              </a:rPr>
              <a:t> тепла </a:t>
            </a:r>
            <a:r>
              <a:rPr lang="ru-RU" sz="2800" dirty="0" err="1" smtClean="0">
                <a:solidFill>
                  <a:srgbClr val="006600"/>
                </a:solidFill>
              </a:rPr>
              <a:t>ззовні</a:t>
            </a:r>
            <a:r>
              <a:rPr lang="ru-RU" sz="2800" dirty="0" smtClean="0">
                <a:solidFill>
                  <a:srgbClr val="0066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6400800" cy="642942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</a:rPr>
              <a:t>Термічні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процеси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переробки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48" y="1500174"/>
            <a:ext cx="4357686" cy="341632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залежності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від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умов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призначення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поділяються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термічний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крекінг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піролиз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коксування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8194" name="Picture 2" descr="D:\lilya\программки\Новая папка\1048790_w640_h640_mazu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3143272" cy="2357454"/>
          </a:xfrm>
          <a:prstGeom prst="rect">
            <a:avLst/>
          </a:prstGeom>
          <a:noFill/>
        </p:spPr>
      </p:pic>
      <p:pic>
        <p:nvPicPr>
          <p:cNvPr id="8195" name="Picture 3" descr="D:\lilya\программки\Новая папка\article_image-image-article-6e5d8f5a-d0cb-4a84-929d-4cf604940c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646" y="3143248"/>
            <a:ext cx="3934040" cy="35242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6643734" cy="5357850"/>
          </a:xfr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dirty="0" smtClean="0"/>
              <a:t>Так як, нафта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великого числа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, при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протікати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термічним</a:t>
            </a:r>
            <a:r>
              <a:rPr lang="ru-RU" dirty="0" smtClean="0"/>
              <a:t> </a:t>
            </a:r>
            <a:r>
              <a:rPr lang="ru-RU" dirty="0" err="1" smtClean="0"/>
              <a:t>розпадом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синтезу, </a:t>
            </a:r>
            <a:r>
              <a:rPr lang="ru-RU" dirty="0" err="1" smtClean="0"/>
              <a:t>ізомеризації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- </a:t>
            </a:r>
            <a:r>
              <a:rPr lang="ru-RU" dirty="0" err="1" smtClean="0"/>
              <a:t>оборотні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928934"/>
            <a:ext cx="2428892" cy="1619261"/>
          </a:xfrm>
          <a:prstGeom prst="rect">
            <a:avLst/>
          </a:prstGeom>
          <a:noFill/>
        </p:spPr>
      </p:pic>
      <p:pic>
        <p:nvPicPr>
          <p:cNvPr id="7171" name="Picture 3" descr="D:\lilya\программки\Новая папка\d1adffb32ab0447bdbc9f914ebb99dc9_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00570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072494" cy="5500726"/>
          </a:xfr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Для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деструктивної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переробки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нафтової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сировини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характерні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наступні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реакції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деалкілування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укорочення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бічних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парафінових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ланцюгів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),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полімеризація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циклізація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алкенів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алкени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сировині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відсутні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утворюються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дегідруванні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алканів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дециклизація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утворюються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ароматичні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вуглеводні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розпад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моноциклічних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вуглеводнів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алкани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5000"/>
                  </a:schemeClr>
                </a:solidFill>
              </a:rPr>
              <a:t>алкени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400800" cy="928694"/>
          </a:xfrm>
        </p:spPr>
        <p:txBody>
          <a:bodyPr/>
          <a:lstStyle/>
          <a:p>
            <a:pPr algn="l"/>
            <a:r>
              <a:rPr lang="ru-RU" sz="2400" b="1" dirty="0" smtClean="0"/>
              <a:t>Деструктивна </a:t>
            </a:r>
            <a:r>
              <a:rPr lang="ru-RU" sz="2400" b="1" dirty="0" smtClean="0"/>
              <a:t>перегонка </a:t>
            </a:r>
            <a:r>
              <a:rPr lang="ru-RU" sz="2400" b="1" dirty="0" err="1" smtClean="0"/>
              <a:t>нафти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крекінг</a:t>
            </a:r>
            <a:r>
              <a:rPr lang="ru-RU" sz="2400" b="1" dirty="0" smtClean="0"/>
              <a:t>) (</a:t>
            </a:r>
            <a:r>
              <a:rPr lang="ru-RU" sz="2400" b="1" dirty="0" err="1" smtClean="0"/>
              <a:t>вторинні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переробки</a:t>
            </a:r>
            <a:r>
              <a:rPr lang="ru-RU" sz="2400" b="1" dirty="0" smtClean="0"/>
              <a:t>):</a:t>
            </a:r>
            <a:endParaRPr lang="ru-RU" sz="2400" dirty="0" smtClean="0"/>
          </a:p>
          <a:p>
            <a:pPr algn="l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2000240"/>
            <a:ext cx="7643802" cy="353943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крекінгу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поділяються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термічні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розщеплення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дією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високих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температур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тиску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термокаталитичні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які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протікають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впливом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температури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присутності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71802" y="928670"/>
            <a:ext cx="5714976" cy="5262979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Переваги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термокаталітичних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процесів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протікають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більшою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швидкістю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більш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низьких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температурі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тиску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рахунок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застосування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збільшується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коштовних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підвищується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їхня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якість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рахунок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застосування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селективних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можливість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одержання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заданого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складу.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098" name="Picture 2" descr="D:\lilya\программки\Новая папка\0_1ee79_af48fc8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786082" cy="2228866"/>
          </a:xfrm>
          <a:prstGeom prst="rect">
            <a:avLst/>
          </a:prstGeom>
          <a:noFill/>
        </p:spPr>
      </p:pic>
      <p:pic>
        <p:nvPicPr>
          <p:cNvPr id="4099" name="Picture 3" descr="D:\lilya\программки\Новая папка\2007-4-4-19-35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2528642" cy="2944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715304" cy="3000396"/>
          </a:xfrm>
          <a:gradFill>
            <a:gsLst>
              <a:gs pos="0">
                <a:schemeClr val="bg1">
                  <a:alpha val="68000"/>
                </a:schemeClr>
              </a:gs>
              <a:gs pos="100000">
                <a:srgbClr val="FFFF00">
                  <a:alpha val="50000"/>
                </a:srgbClr>
              </a:gs>
            </a:gsLst>
            <a:lin ang="2700000" scaled="1"/>
          </a:gradFill>
        </p:spPr>
        <p:txBody>
          <a:bodyPr/>
          <a:lstStyle/>
          <a:p>
            <a:r>
              <a:rPr lang="vi-VN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На́фта</a:t>
            </a:r>
            <a:r>
              <a:rPr lang="en-US" sz="24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vi-VN" sz="24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горюча </a:t>
            </a:r>
            <a:r>
              <a:rPr lang="uk-UA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корисна копалина</a:t>
            </a:r>
            <a:r>
              <a:rPr lang="vi-VN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sz="24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складна </a:t>
            </a:r>
            <a:r>
              <a:rPr lang="uk-UA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суміш вуглеводнів</a:t>
            </a:r>
            <a:r>
              <a:rPr lang="vi-VN" sz="24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 різних класів з невеликою кількістю органічних кисневих, сірчистих і азотних сполук, що являє собою густу </a:t>
            </a:r>
            <a:r>
              <a:rPr lang="vi-VN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маслянисту</a:t>
            </a:r>
            <a:r>
              <a:rPr lang="uk-UA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рідину</a:t>
            </a:r>
            <a:r>
              <a:rPr lang="vi-VN" sz="24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sz="24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від темно-бурого до чорного кольору. Нафта має характерний запах, легша за воду, у воді нерозчинна.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7170" name="Picture 2" descr="D:\lilya\программки\Новая папка\181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4367745" cy="2924168"/>
          </a:xfrm>
          <a:prstGeom prst="rect">
            <a:avLst/>
          </a:prstGeom>
          <a:noFill/>
        </p:spPr>
      </p:pic>
      <p:pic>
        <p:nvPicPr>
          <p:cNvPr id="7171" name="Picture 3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6400800" cy="3643338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rgbClr val="002060"/>
                </a:solidFill>
              </a:rPr>
              <a:t>Піролиз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err="1" smtClean="0">
                <a:solidFill>
                  <a:srgbClr val="002060"/>
                </a:solidFill>
              </a:rPr>
              <a:t>Основне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призначення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піролізу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вуглеводневої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сировини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одержання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нижчих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алкенів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ведуть</a:t>
            </a:r>
            <a:r>
              <a:rPr lang="ru-RU" dirty="0" smtClean="0">
                <a:solidFill>
                  <a:srgbClr val="002060"/>
                </a:solidFill>
              </a:rPr>
              <a:t> при 700-1000 °С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тиском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близьким</a:t>
            </a:r>
            <a:r>
              <a:rPr lang="ru-RU" dirty="0" smtClean="0">
                <a:solidFill>
                  <a:srgbClr val="002060"/>
                </a:solidFill>
              </a:rPr>
              <a:t> до атмосферного.</a:t>
            </a:r>
          </a:p>
          <a:p>
            <a:endParaRPr lang="ru-RU" dirty="0"/>
          </a:p>
        </p:txBody>
      </p:sp>
      <p:pic>
        <p:nvPicPr>
          <p:cNvPr id="2049" name="Picture 1" descr="D:\lilya\программки\Новая папка\object_50.1298527910.56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52"/>
            <a:ext cx="3661168" cy="2928934"/>
          </a:xfrm>
          <a:prstGeom prst="rect">
            <a:avLst/>
          </a:prstGeom>
          <a:noFill/>
        </p:spPr>
      </p:pic>
      <p:pic>
        <p:nvPicPr>
          <p:cNvPr id="2050" name="Picture 2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429132"/>
            <a:ext cx="3375023" cy="2250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400800" cy="3929090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rgbClr val="002060"/>
                </a:solidFill>
              </a:rPr>
              <a:t>Коксування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нафтових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залишків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r>
              <a:rPr lang="ru-RU" dirty="0" err="1" smtClean="0">
                <a:solidFill>
                  <a:srgbClr val="0070C0"/>
                </a:solidFill>
              </a:rPr>
              <a:t>Процес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глибокого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розкладання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нафтових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фракцій</a:t>
            </a:r>
            <a:r>
              <a:rPr lang="ru-RU" dirty="0" smtClean="0">
                <a:solidFill>
                  <a:srgbClr val="0070C0"/>
                </a:solidFill>
              </a:rPr>
              <a:t> без доступу </a:t>
            </a:r>
            <a:r>
              <a:rPr lang="ru-RU" dirty="0" err="1" smtClean="0">
                <a:solidFill>
                  <a:srgbClr val="0070C0"/>
                </a:solidFill>
              </a:rPr>
              <a:t>повітря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 метою </a:t>
            </a:r>
            <a:r>
              <a:rPr lang="ru-RU" dirty="0" err="1" smtClean="0">
                <a:solidFill>
                  <a:srgbClr val="0070C0"/>
                </a:solidFill>
              </a:rPr>
              <a:t>одержання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нефтянного</a:t>
            </a:r>
            <a:r>
              <a:rPr lang="ru-RU" dirty="0" smtClean="0">
                <a:solidFill>
                  <a:srgbClr val="0070C0"/>
                </a:solidFill>
              </a:rPr>
              <a:t> коксу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рідкого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палива</a:t>
            </a:r>
            <a:r>
              <a:rPr lang="ru-RU" dirty="0" smtClean="0">
                <a:solidFill>
                  <a:srgbClr val="0070C0"/>
                </a:solidFill>
              </a:rPr>
              <a:t> (бензин, газойль) при </a:t>
            </a:r>
            <a:r>
              <a:rPr lang="ru-RU" dirty="0" err="1" smtClean="0">
                <a:solidFill>
                  <a:srgbClr val="0070C0"/>
                </a:solidFill>
              </a:rPr>
              <a:t>температурі</a:t>
            </a:r>
            <a:r>
              <a:rPr lang="ru-RU" dirty="0" smtClean="0">
                <a:solidFill>
                  <a:srgbClr val="0070C0"/>
                </a:solidFill>
              </a:rPr>
              <a:t> 400-500°С.</a:t>
            </a:r>
          </a:p>
          <a:p>
            <a:endParaRPr lang="ru-RU" dirty="0"/>
          </a:p>
        </p:txBody>
      </p:sp>
      <p:pic>
        <p:nvPicPr>
          <p:cNvPr id="1025" name="Picture 1" descr="D:\lilya\программки\Новая папка\o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276592" cy="2457444"/>
          </a:xfrm>
          <a:prstGeom prst="rect">
            <a:avLst/>
          </a:prstGeom>
          <a:noFill/>
        </p:spPr>
      </p:pic>
      <p:pic>
        <p:nvPicPr>
          <p:cNvPr id="1026" name="Picture 2" descr="D:\lilya\программки\Новая папка\bitum_34163803_1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00108"/>
            <a:ext cx="2136779" cy="3213202"/>
          </a:xfrm>
          <a:prstGeom prst="rect">
            <a:avLst/>
          </a:prstGeom>
          <a:noFill/>
        </p:spPr>
      </p:pic>
      <p:pic>
        <p:nvPicPr>
          <p:cNvPr id="1027" name="Picture 3" descr="D:\lilya\программки\Новая папка\48be244c2572d3e4ba3086281e986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72008"/>
            <a:ext cx="2894013" cy="19377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6400800" cy="92869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Нафта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нафтопродукти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негативний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вплив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оточуюче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середовище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5786462" cy="286232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6666"/>
                </a:solidFill>
              </a:rPr>
              <a:t>Транспортні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аварії</a:t>
            </a:r>
            <a:r>
              <a:rPr lang="ru-RU" sz="2000" b="1" dirty="0" smtClean="0">
                <a:solidFill>
                  <a:srgbClr val="006666"/>
                </a:solidFill>
              </a:rPr>
              <a:t> у </a:t>
            </a:r>
            <a:r>
              <a:rPr lang="ru-RU" sz="2000" b="1" dirty="0" err="1" smtClean="0">
                <a:solidFill>
                  <a:srgbClr val="006666"/>
                </a:solidFill>
              </a:rPr>
              <a:t>Світовому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океані</a:t>
            </a:r>
            <a:r>
              <a:rPr lang="ru-RU" sz="2000" b="1" dirty="0" smtClean="0">
                <a:solidFill>
                  <a:srgbClr val="006666"/>
                </a:solidFill>
              </a:rPr>
              <a:t>, </a:t>
            </a:r>
            <a:r>
              <a:rPr lang="ru-RU" sz="2000" b="1" dirty="0" err="1" smtClean="0">
                <a:solidFill>
                  <a:srgbClr val="006666"/>
                </a:solidFill>
              </a:rPr>
              <a:t>аварії</a:t>
            </a:r>
            <a:r>
              <a:rPr lang="ru-RU" sz="2000" b="1" dirty="0" smtClean="0">
                <a:solidFill>
                  <a:srgbClr val="006666"/>
                </a:solidFill>
              </a:rPr>
              <a:t> на </a:t>
            </a:r>
            <a:r>
              <a:rPr lang="ru-RU" sz="2000" b="1" dirty="0" err="1" smtClean="0">
                <a:solidFill>
                  <a:srgbClr val="006666"/>
                </a:solidFill>
              </a:rPr>
              <a:t>міжнародних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нафтомагістралях</a:t>
            </a:r>
            <a:r>
              <a:rPr lang="ru-RU" sz="2000" b="1" dirty="0" smtClean="0">
                <a:solidFill>
                  <a:srgbClr val="006666"/>
                </a:solidFill>
              </a:rPr>
              <a:t>, </a:t>
            </a:r>
            <a:r>
              <a:rPr lang="ru-RU" sz="2000" b="1" dirty="0" err="1" smtClean="0">
                <a:solidFill>
                  <a:srgbClr val="006666"/>
                </a:solidFill>
              </a:rPr>
              <a:t>викиди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відходів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переробки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нафти</a:t>
            </a:r>
            <a:r>
              <a:rPr lang="ru-RU" sz="2000" b="1" dirty="0" smtClean="0">
                <a:solidFill>
                  <a:srgbClr val="006666"/>
                </a:solidFill>
              </a:rPr>
              <a:t> у атмосферу, </a:t>
            </a:r>
            <a:r>
              <a:rPr lang="ru-RU" sz="2000" b="1" dirty="0" err="1" smtClean="0">
                <a:solidFill>
                  <a:srgbClr val="006666"/>
                </a:solidFill>
              </a:rPr>
              <a:t>ґрунтові</a:t>
            </a:r>
            <a:r>
              <a:rPr lang="ru-RU" sz="2000" b="1" dirty="0" smtClean="0">
                <a:solidFill>
                  <a:srgbClr val="006666"/>
                </a:solidFill>
              </a:rPr>
              <a:t> води – все </a:t>
            </a:r>
            <a:r>
              <a:rPr lang="ru-RU" sz="2000" b="1" dirty="0" err="1" smtClean="0">
                <a:solidFill>
                  <a:srgbClr val="006666"/>
                </a:solidFill>
              </a:rPr>
              <a:t>це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призводить</a:t>
            </a:r>
            <a:r>
              <a:rPr lang="ru-RU" sz="2000" b="1" dirty="0" smtClean="0">
                <a:solidFill>
                  <a:srgbClr val="006666"/>
                </a:solidFill>
              </a:rPr>
              <a:t> до </a:t>
            </a:r>
            <a:r>
              <a:rPr lang="ru-RU" sz="2000" b="1" dirty="0" err="1" smtClean="0">
                <a:solidFill>
                  <a:srgbClr val="006666"/>
                </a:solidFill>
              </a:rPr>
              <a:t>забруднення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довкілля</a:t>
            </a:r>
            <a:r>
              <a:rPr lang="ru-RU" sz="2000" b="1" dirty="0" smtClean="0">
                <a:solidFill>
                  <a:srgbClr val="006666"/>
                </a:solidFill>
              </a:rPr>
              <a:t>, </a:t>
            </a:r>
            <a:r>
              <a:rPr lang="ru-RU" sz="2000" b="1" dirty="0" err="1" smtClean="0">
                <a:solidFill>
                  <a:srgbClr val="006666"/>
                </a:solidFill>
              </a:rPr>
              <a:t>змушує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частіше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звертатися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до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питання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доцільності</a:t>
            </a:r>
            <a:r>
              <a:rPr lang="ru-RU" sz="2000" b="1" dirty="0" smtClean="0">
                <a:solidFill>
                  <a:srgbClr val="006666"/>
                </a:solidFill>
              </a:rPr>
              <a:t> такого "перспективного" </a:t>
            </a:r>
            <a:r>
              <a:rPr lang="ru-RU" sz="2000" b="1" dirty="0" err="1" smtClean="0">
                <a:solidFill>
                  <a:srgbClr val="006666"/>
                </a:solidFill>
              </a:rPr>
              <a:t>прогресу</a:t>
            </a:r>
            <a:r>
              <a:rPr lang="ru-RU" sz="2000" b="1" dirty="0" smtClean="0">
                <a:solidFill>
                  <a:srgbClr val="006666"/>
                </a:solidFill>
              </a:rPr>
              <a:t>, </a:t>
            </a:r>
            <a:r>
              <a:rPr lang="ru-RU" sz="2000" b="1" dirty="0" err="1" smtClean="0">
                <a:solidFill>
                  <a:srgbClr val="006666"/>
                </a:solidFill>
              </a:rPr>
              <a:t>підвищення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безпеки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нафтової</a:t>
            </a:r>
            <a:r>
              <a:rPr lang="ru-RU" sz="2000" b="1" dirty="0" smtClean="0">
                <a:solidFill>
                  <a:srgbClr val="006666"/>
                </a:solidFill>
              </a:rPr>
              <a:t> та </a:t>
            </a:r>
            <a:r>
              <a:rPr lang="ru-RU" sz="2000" b="1" dirty="0" err="1" smtClean="0">
                <a:solidFill>
                  <a:srgbClr val="006666"/>
                </a:solidFill>
              </a:rPr>
              <a:t>нафтопереробної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b="1" dirty="0" err="1" smtClean="0">
                <a:solidFill>
                  <a:srgbClr val="006666"/>
                </a:solidFill>
              </a:rPr>
              <a:t>галузі</a:t>
            </a:r>
            <a:endParaRPr lang="ru-RU" sz="2000" b="1" dirty="0">
              <a:solidFill>
                <a:srgbClr val="006666"/>
              </a:solidFill>
            </a:endParaRPr>
          </a:p>
        </p:txBody>
      </p:sp>
      <p:pic>
        <p:nvPicPr>
          <p:cNvPr id="25602" name="Picture 2" descr="D:\lilya\программки\Новая папка\00c1ft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3714776" cy="2476517"/>
          </a:xfrm>
          <a:prstGeom prst="rect">
            <a:avLst/>
          </a:prstGeom>
          <a:noFill/>
        </p:spPr>
      </p:pic>
      <p:pic>
        <p:nvPicPr>
          <p:cNvPr id="25603" name="Picture 3" descr="D:\lilya\программки\Новая папка\exxonvalde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80"/>
            <a:ext cx="3310306" cy="2562214"/>
          </a:xfrm>
          <a:prstGeom prst="rect">
            <a:avLst/>
          </a:prstGeom>
          <a:noFill/>
        </p:spPr>
      </p:pic>
      <p:pic>
        <p:nvPicPr>
          <p:cNvPr id="25604" name="Picture 4" descr="D:\lilya\программки\Новая папка\20100608_oilypelican_56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2880343" cy="1928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lilya\программки\Новая папка\85e7365601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86190"/>
            <a:ext cx="3929090" cy="2946818"/>
          </a:xfrm>
          <a:prstGeom prst="rect">
            <a:avLst/>
          </a:prstGeom>
          <a:noFill/>
        </p:spPr>
      </p:pic>
      <p:pic>
        <p:nvPicPr>
          <p:cNvPr id="26627" name="Picture 3" descr="D:\lilya\программки\Новая папка\e52f274b266e944c6a207ea3749cc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4481147" cy="3355968"/>
          </a:xfrm>
          <a:prstGeom prst="rect">
            <a:avLst/>
          </a:prstGeom>
          <a:noFill/>
        </p:spPr>
      </p:pic>
      <p:pic>
        <p:nvPicPr>
          <p:cNvPr id="26628" name="Picture 4" descr="D:\lilya\программки\Новая папка\8544839-stand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396743" cy="2928958"/>
          </a:xfrm>
          <a:prstGeom prst="rect">
            <a:avLst/>
          </a:prstGeom>
          <a:noFill/>
        </p:spPr>
      </p:pic>
      <p:pic>
        <p:nvPicPr>
          <p:cNvPr id="26632" name="Picture 8" descr="C:\Documents and Settings\Admin\Рабочий стол\1568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14290"/>
            <a:ext cx="2514623" cy="3448627"/>
          </a:xfrm>
          <a:prstGeom prst="rect">
            <a:avLst/>
          </a:prstGeom>
          <a:noFill/>
        </p:spPr>
      </p:pic>
      <p:pic>
        <p:nvPicPr>
          <p:cNvPr id="26629" name="Picture 5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928802"/>
            <a:ext cx="2857520" cy="201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786742" cy="785818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Добування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нафти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склад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000108"/>
            <a:ext cx="8215370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рідкі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нафтопродукти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що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одержують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при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її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служать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основними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рідкими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паливами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Раціональне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використання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базується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її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глибокій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хімічній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максимальним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виходом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легких,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світлих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(бензин)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газоподібної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вуглеводневої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сировини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для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хімічної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промисловості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7786742" cy="5857916"/>
          </a:xfrm>
          <a:gradFill>
            <a:gsLst>
              <a:gs pos="5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Нафта </a:t>
            </a:r>
            <a:r>
              <a:rPr lang="ru-RU" dirty="0" err="1" smtClean="0">
                <a:solidFill>
                  <a:schemeClr val="tx2"/>
                </a:solidFill>
              </a:rPr>
              <a:t>залягає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пористих</a:t>
            </a:r>
            <a:r>
              <a:rPr lang="ru-RU" dirty="0" smtClean="0">
                <a:solidFill>
                  <a:schemeClr val="tx2"/>
                </a:solidFill>
              </a:rPr>
              <a:t> шарах </a:t>
            </a:r>
            <a:r>
              <a:rPr lang="ru-RU" dirty="0" err="1" smtClean="0">
                <a:solidFill>
                  <a:schemeClr val="tx2"/>
                </a:solidFill>
              </a:rPr>
              <a:t>осадових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порід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глибині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від</a:t>
            </a:r>
            <a:r>
              <a:rPr lang="ru-RU" dirty="0" smtClean="0">
                <a:solidFill>
                  <a:schemeClr val="tx2"/>
                </a:solidFill>
              </a:rPr>
              <a:t> 100 до 6000 </a:t>
            </a:r>
            <a:r>
              <a:rPr lang="ru-RU" dirty="0" err="1" smtClean="0">
                <a:solidFill>
                  <a:schemeClr val="tx2"/>
                </a:solidFill>
              </a:rPr>
              <a:t>метрів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обсяг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скупчень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може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досягати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мільярдів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кубометрів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Покладам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нафти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супроводжують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побіжні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пальні</a:t>
            </a:r>
            <a:r>
              <a:rPr lang="ru-RU" dirty="0" smtClean="0">
                <a:solidFill>
                  <a:schemeClr val="tx2"/>
                </a:solidFill>
              </a:rPr>
              <a:t> гази, </a:t>
            </a:r>
            <a:r>
              <a:rPr lang="ru-RU" dirty="0" err="1" smtClean="0">
                <a:solidFill>
                  <a:schemeClr val="tx2"/>
                </a:solidFill>
              </a:rPr>
              <a:t>які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знаходяться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під</a:t>
            </a:r>
            <a:r>
              <a:rPr lang="ru-RU" dirty="0" smtClean="0">
                <a:solidFill>
                  <a:schemeClr val="tx2"/>
                </a:solidFill>
              </a:rPr>
              <a:t> великим </a:t>
            </a:r>
            <a:r>
              <a:rPr lang="ru-RU" dirty="0" err="1" smtClean="0">
                <a:solidFill>
                  <a:schemeClr val="tx2"/>
                </a:solidFill>
              </a:rPr>
              <a:t>тиском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Витяг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нафти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проводять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різними</a:t>
            </a:r>
            <a:r>
              <a:rPr lang="ru-RU" dirty="0" smtClean="0">
                <a:solidFill>
                  <a:schemeClr val="tx2"/>
                </a:solidFill>
              </a:rPr>
              <a:t> методами:</a:t>
            </a:r>
            <a:r>
              <a:rPr lang="en-US" dirty="0" smtClean="0">
                <a:solidFill>
                  <a:schemeClr val="tx2"/>
                </a:solidFill>
              </a:rPr>
              <a:t>     </a:t>
            </a:r>
            <a:r>
              <a:rPr lang="ru-RU" dirty="0" err="1" smtClean="0"/>
              <a:t>фонтанним</a:t>
            </a:r>
            <a:r>
              <a:rPr lang="ru-RU" dirty="0" smtClean="0"/>
              <a:t>;</a:t>
            </a:r>
            <a:endParaRPr lang="en-US" dirty="0" smtClean="0"/>
          </a:p>
          <a:p>
            <a:pPr algn="l"/>
            <a:r>
              <a:rPr lang="ru-RU" dirty="0" err="1" smtClean="0"/>
              <a:t>компресорним</a:t>
            </a:r>
            <a:r>
              <a:rPr lang="ru-RU" dirty="0" smtClean="0"/>
              <a:t>;</a:t>
            </a:r>
            <a:endParaRPr lang="en-US" dirty="0" smtClean="0"/>
          </a:p>
          <a:p>
            <a:pPr algn="l"/>
            <a:r>
              <a:rPr lang="ru-RU" dirty="0" err="1" smtClean="0"/>
              <a:t>глибинно-насосним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3858003" cy="2714644"/>
          </a:xfrm>
          <a:prstGeom prst="rect">
            <a:avLst/>
          </a:prstGeom>
          <a:noFill/>
        </p:spPr>
      </p:pic>
      <p:pic>
        <p:nvPicPr>
          <p:cNvPr id="7173" name="Picture 5" descr="D:\lilya\программки\Новая папка\1247142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391026" cy="6005517"/>
          </a:xfrm>
          <a:prstGeom prst="rect">
            <a:avLst/>
          </a:prstGeom>
          <a:noFill/>
        </p:spPr>
      </p:pic>
      <p:pic>
        <p:nvPicPr>
          <p:cNvPr id="7172" name="Picture 4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49671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214290"/>
            <a:ext cx="8143932" cy="3785652"/>
          </a:xfrm>
          <a:prstGeom prst="rect">
            <a:avLst/>
          </a:prstGeom>
          <a:gradFill>
            <a:gsLst>
              <a:gs pos="500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надходить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поверхню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своєму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складі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містить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побіжні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гази - 50-100 м3/т,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воду - 200-300 кг/т;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мінеральні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солі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 10-15 кг/т.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Тому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промислах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роблять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підготовку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переробки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Вона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полягає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наступному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видалення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розчинених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газів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видалення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мінеральних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солей;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зневоднювання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емульсії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11266" name="Picture 2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929066"/>
            <a:ext cx="2836875" cy="2641266"/>
          </a:xfrm>
          <a:prstGeom prst="rect">
            <a:avLst/>
          </a:prstGeom>
          <a:noFill/>
        </p:spPr>
      </p:pic>
      <p:pic>
        <p:nvPicPr>
          <p:cNvPr id="11267" name="Picture 3" descr="D:\lilya\программки\Новая папка\karadeniz-de-kaliteli-petrol-bulundu-126293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539115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285728"/>
            <a:ext cx="8215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являє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собою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складну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суміш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різноманітних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хімічних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сполук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: у першу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чергу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До складу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входять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1)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рідкі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розчинені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тверді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алкани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нафтенові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(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циклоалкани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3)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ароматичні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арени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Courier New" pitchFamily="49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10242" name="Picture 2" descr="D:\lilya\программки\Новая папка\oilkapk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429024" cy="2683584"/>
          </a:xfrm>
          <a:prstGeom prst="rect">
            <a:avLst/>
          </a:prstGeom>
          <a:noFill/>
        </p:spPr>
      </p:pic>
      <p:pic>
        <p:nvPicPr>
          <p:cNvPr id="10243" name="Picture 3" descr="D:\lilya\программки\Новая папка\oi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57628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142852"/>
            <a:ext cx="4214842" cy="6494085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містить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нафтенові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кислоти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смолисті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асфальтові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речовини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сірчисті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сполуки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азотисті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сполуки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інші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Елементарний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склад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(у %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):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вуглець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83-87,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водень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12,5-14,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сірка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0,3-3,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кисень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0,1-1,азот до 0,4.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9218" name="Picture 2" descr="D:\lilya\программки\Новая папка\A25_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049314" cy="2534087"/>
          </a:xfrm>
          <a:prstGeom prst="rect">
            <a:avLst/>
          </a:prstGeom>
          <a:noFill/>
        </p:spPr>
      </p:pic>
      <p:pic>
        <p:nvPicPr>
          <p:cNvPr id="9219" name="Picture 3" descr="D:\lilya\программки\Новая папка\A02-9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4041320" cy="2270124"/>
          </a:xfrm>
          <a:prstGeom prst="rect">
            <a:avLst/>
          </a:prstGeom>
          <a:noFill/>
        </p:spPr>
      </p:pic>
      <p:pic>
        <p:nvPicPr>
          <p:cNvPr id="9220" name="Picture 4" descr="D:\lilya\программки\Новая папка\oilkapk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72074"/>
            <a:ext cx="2000264" cy="1565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6400800" cy="571504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rgbClr val="0070C0"/>
                </a:solidFill>
              </a:rPr>
              <a:t>Основні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нафтопродукти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2862322"/>
          </a:xfrm>
          <a:prstGeom prst="rect">
            <a:avLst/>
          </a:prstGeom>
          <a:gradFill>
            <a:gsLst>
              <a:gs pos="5000">
                <a:schemeClr val="accent2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 НПЗ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виробляють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індивідуальні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олефинові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ароматичні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сполуки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котрі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сировиною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органічного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синтезу;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мастильні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матеріали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моторні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палива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авіаційні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автомобільні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бензини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керосин,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лігроїн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дизельне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паливо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тверді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напіврідкі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суміші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парафинів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парафін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вазелін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бітуми,електродний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 кокс,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розчинники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мастила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  <p:pic>
        <p:nvPicPr>
          <p:cNvPr id="16386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14752"/>
            <a:ext cx="4286280" cy="2855419"/>
          </a:xfrm>
          <a:prstGeom prst="rect">
            <a:avLst/>
          </a:prstGeom>
          <a:noFill/>
        </p:spPr>
      </p:pic>
      <p:pic>
        <p:nvPicPr>
          <p:cNvPr id="16387" name="Picture 3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3617921" cy="24140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749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Специальное оформление</vt:lpstr>
      <vt:lpstr>Нафта  та її переробка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2012-04-19T18:04:58Z</dcterms:created>
  <dcterms:modified xsi:type="dcterms:W3CDTF">2012-04-22T21:49:58Z</dcterms:modified>
</cp:coreProperties>
</file>