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437112"/>
            <a:ext cx="6912768" cy="1224136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Виробництво та способи виробництва сталі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2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6781800" cy="16002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5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4968552" cy="1196605"/>
          </a:xfrm>
        </p:spPr>
        <p:txBody>
          <a:bodyPr>
            <a:normAutofit/>
          </a:bodyPr>
          <a:lstStyle/>
          <a:p>
            <a:r>
              <a:rPr lang="ru-RU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Історія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7776864" cy="4608512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latin typeface="Candara" pitchFamily="34" charset="0"/>
              </a:rPr>
              <a:t>Сталь </a:t>
            </a:r>
            <a:r>
              <a:rPr lang="ru-RU" i="1" dirty="0" err="1">
                <a:latin typeface="Candara" pitchFamily="34" charset="0"/>
              </a:rPr>
              <a:t>отримано</a:t>
            </a:r>
            <a:r>
              <a:rPr lang="ru-RU" i="1" dirty="0">
                <a:latin typeface="Candara" pitchFamily="34" charset="0"/>
              </a:rPr>
              <a:t> з </a:t>
            </a:r>
            <a:r>
              <a:rPr lang="ru-RU" i="1" dirty="0" err="1">
                <a:latin typeface="Candara" pitchFamily="34" charset="0"/>
              </a:rPr>
              <a:t>чавуну</a:t>
            </a:r>
            <a:r>
              <a:rPr lang="ru-RU" i="1" dirty="0">
                <a:latin typeface="Candara" pitchFamily="34" charset="0"/>
              </a:rPr>
              <a:t> у </a:t>
            </a:r>
            <a:r>
              <a:rPr lang="pl-PL" i="1" dirty="0">
                <a:latin typeface="Candara" pitchFamily="34" charset="0"/>
              </a:rPr>
              <a:t>II </a:t>
            </a:r>
            <a:r>
              <a:rPr lang="ru-RU" i="1" dirty="0">
                <a:latin typeface="Candara" pitchFamily="34" charset="0"/>
              </a:rPr>
              <a:t>ст. до Р.Х. </a:t>
            </a:r>
            <a:r>
              <a:rPr lang="ru-RU" i="1" dirty="0" err="1">
                <a:latin typeface="Candara" pitchFamily="34" charset="0"/>
              </a:rPr>
              <a:t>китайськими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металургами</a:t>
            </a:r>
            <a:r>
              <a:rPr lang="ru-RU" i="1" dirty="0">
                <a:latin typeface="Candara" pitchFamily="34" charset="0"/>
              </a:rPr>
              <a:t>. </a:t>
            </a:r>
            <a:r>
              <a:rPr lang="ru-RU" i="1" dirty="0" err="1">
                <a:latin typeface="Candara" pitchFamily="34" charset="0"/>
              </a:rPr>
              <a:t>Спосіб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отримав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назву</a:t>
            </a:r>
            <a:r>
              <a:rPr lang="ru-RU" i="1" dirty="0">
                <a:latin typeface="Candara" pitchFamily="34" charset="0"/>
              </a:rPr>
              <a:t> „сто </a:t>
            </a:r>
            <a:r>
              <a:rPr lang="ru-RU" i="1" dirty="0" err="1">
                <a:latin typeface="Candara" pitchFamily="34" charset="0"/>
              </a:rPr>
              <a:t>очищувань</a:t>
            </a:r>
            <a:r>
              <a:rPr lang="ru-RU" i="1" dirty="0">
                <a:latin typeface="Candara" pitchFamily="34" charset="0"/>
              </a:rPr>
              <a:t>” і </a:t>
            </a:r>
            <a:r>
              <a:rPr lang="ru-RU" i="1" dirty="0" err="1">
                <a:latin typeface="Candara" pitchFamily="34" charset="0"/>
              </a:rPr>
              <a:t>полягав</a:t>
            </a:r>
            <a:r>
              <a:rPr lang="ru-RU" i="1" dirty="0">
                <a:latin typeface="Candara" pitchFamily="34" charset="0"/>
              </a:rPr>
              <a:t> у </a:t>
            </a:r>
            <a:r>
              <a:rPr lang="ru-RU" i="1" dirty="0" err="1">
                <a:latin typeface="Candara" pitchFamily="34" charset="0"/>
              </a:rPr>
              <a:t>багаторазовому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інтенсивному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обдуванні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повітрям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розплавленого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чавуну</a:t>
            </a:r>
            <a:r>
              <a:rPr lang="ru-RU" i="1" dirty="0">
                <a:latin typeface="Candara" pitchFamily="34" charset="0"/>
              </a:rPr>
              <a:t> при </a:t>
            </a:r>
            <a:r>
              <a:rPr lang="ru-RU" i="1" dirty="0" err="1">
                <a:latin typeface="Candara" pitchFamily="34" charset="0"/>
              </a:rPr>
              <a:t>його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перемішуванні</a:t>
            </a:r>
            <a:r>
              <a:rPr lang="ru-RU" i="1" dirty="0">
                <a:latin typeface="Candara" pitchFamily="34" charset="0"/>
              </a:rPr>
              <a:t>. </a:t>
            </a:r>
            <a:r>
              <a:rPr lang="ru-RU" i="1" dirty="0" err="1">
                <a:latin typeface="Candara" pitchFamily="34" charset="0"/>
              </a:rPr>
              <a:t>Це</a:t>
            </a:r>
            <a:r>
              <a:rPr lang="ru-RU" i="1" dirty="0">
                <a:latin typeface="Candara" pitchFamily="34" charset="0"/>
              </a:rPr>
              <a:t> приводило до </a:t>
            </a:r>
            <a:r>
              <a:rPr lang="ru-RU" i="1" dirty="0" err="1">
                <a:latin typeface="Candara" pitchFamily="34" charset="0"/>
              </a:rPr>
              <a:t>зменшення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частки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вуглецю</a:t>
            </a:r>
            <a:r>
              <a:rPr lang="ru-RU" i="1" dirty="0">
                <a:latin typeface="Candara" pitchFamily="34" charset="0"/>
              </a:rPr>
              <a:t> в </a:t>
            </a:r>
            <a:r>
              <a:rPr lang="ru-RU" i="1" dirty="0" err="1">
                <a:latin typeface="Candara" pitchFamily="34" charset="0"/>
              </a:rPr>
              <a:t>металі</a:t>
            </a:r>
            <a:r>
              <a:rPr lang="ru-RU" i="1" dirty="0">
                <a:latin typeface="Candara" pitchFamily="34" charset="0"/>
              </a:rPr>
              <a:t> й </a:t>
            </a:r>
            <a:r>
              <a:rPr lang="ru-RU" i="1" dirty="0" err="1">
                <a:latin typeface="Candara" pitchFamily="34" charset="0"/>
              </a:rPr>
              <a:t>наближенні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його</a:t>
            </a:r>
            <a:r>
              <a:rPr lang="ru-RU" i="1" dirty="0">
                <a:latin typeface="Candara" pitchFamily="34" charset="0"/>
              </a:rPr>
              <a:t> до </a:t>
            </a:r>
            <a:r>
              <a:rPr lang="ru-RU" i="1" dirty="0" err="1">
                <a:latin typeface="Candara" pitchFamily="34" charset="0"/>
              </a:rPr>
              <a:t>властивостей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сталі</a:t>
            </a:r>
            <a:r>
              <a:rPr lang="ru-RU" i="1" dirty="0">
                <a:latin typeface="Candara" pitchFamily="34" charset="0"/>
              </a:rPr>
              <a:t>. </a:t>
            </a:r>
            <a:r>
              <a:rPr lang="ru-RU" i="1" dirty="0" err="1">
                <a:latin typeface="Candara" pitchFamily="34" charset="0"/>
              </a:rPr>
              <a:t>Винахід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сталі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згадується</a:t>
            </a:r>
            <a:r>
              <a:rPr lang="ru-RU" i="1" dirty="0">
                <a:latin typeface="Candara" pitchFamily="34" charset="0"/>
              </a:rPr>
              <a:t> у </a:t>
            </a:r>
            <a:r>
              <a:rPr lang="ru-RU" i="1" dirty="0" err="1">
                <a:latin typeface="Candara" pitchFamily="34" charset="0"/>
              </a:rPr>
              <a:t>трактаті</a:t>
            </a:r>
            <a:r>
              <a:rPr lang="ru-RU" i="1" dirty="0">
                <a:latin typeface="Candara" pitchFamily="34" charset="0"/>
              </a:rPr>
              <a:t> „</a:t>
            </a:r>
            <a:r>
              <a:rPr lang="ru-RU" i="1" dirty="0" err="1">
                <a:latin typeface="Candara" pitchFamily="34" charset="0"/>
              </a:rPr>
              <a:t>Хайнаньцзи</a:t>
            </a:r>
            <a:r>
              <a:rPr lang="ru-RU" i="1" dirty="0">
                <a:latin typeface="Candara" pitchFamily="34" charset="0"/>
              </a:rPr>
              <a:t>” (122 р. до Р.Х.).</a:t>
            </a:r>
          </a:p>
          <a:p>
            <a:endParaRPr lang="ru-RU" i="1" dirty="0">
              <a:latin typeface="Candara" pitchFamily="34" charset="0"/>
            </a:endParaRPr>
          </a:p>
          <a:p>
            <a:r>
              <a:rPr lang="ru-RU" i="1" dirty="0">
                <a:latin typeface="Candara" pitchFamily="34" charset="0"/>
              </a:rPr>
              <a:t>У </a:t>
            </a:r>
            <a:r>
              <a:rPr lang="ru-RU" i="1" dirty="0" err="1">
                <a:latin typeface="Candara" pitchFamily="34" charset="0"/>
              </a:rPr>
              <a:t>Європі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подібний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спосіб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пудлінгування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був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освоєний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лише</a:t>
            </a:r>
            <a:r>
              <a:rPr lang="ru-RU" i="1" dirty="0">
                <a:latin typeface="Candara" pitchFamily="34" charset="0"/>
              </a:rPr>
              <a:t> у </a:t>
            </a:r>
            <a:r>
              <a:rPr lang="ru-RU" i="1" dirty="0" err="1">
                <a:latin typeface="Candara" pitchFamily="34" charset="0"/>
              </a:rPr>
              <a:t>другій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половині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pl-PL" i="1" dirty="0">
                <a:latin typeface="Candara" pitchFamily="34" charset="0"/>
              </a:rPr>
              <a:t>XVIII </a:t>
            </a:r>
            <a:r>
              <a:rPr lang="ru-RU" i="1" dirty="0">
                <a:latin typeface="Candara" pitchFamily="34" charset="0"/>
              </a:rPr>
              <a:t>ст. (</a:t>
            </a:r>
            <a:r>
              <a:rPr lang="ru-RU" i="1" dirty="0" err="1">
                <a:latin typeface="Candara" pitchFamily="34" charset="0"/>
              </a:rPr>
              <a:t>патенти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братів</a:t>
            </a:r>
            <a:r>
              <a:rPr lang="ru-RU" i="1" dirty="0">
                <a:latin typeface="Candara" pitchFamily="34" charset="0"/>
              </a:rPr>
              <a:t> Томаса і Джорджа </a:t>
            </a:r>
            <a:r>
              <a:rPr lang="ru-RU" i="1" dirty="0" err="1">
                <a:latin typeface="Candara" pitchFamily="34" charset="0"/>
              </a:rPr>
              <a:t>Кранеджі</a:t>
            </a:r>
            <a:r>
              <a:rPr lang="ru-RU" i="1" dirty="0">
                <a:latin typeface="Candara" pitchFamily="34" charset="0"/>
              </a:rPr>
              <a:t> та Г. Корта).</a:t>
            </a:r>
          </a:p>
        </p:txBody>
      </p:sp>
    </p:spTree>
    <p:extLst>
      <p:ext uri="{BB962C8B-B14F-4D97-AF65-F5344CB8AC3E}">
        <p14:creationId xmlns:p14="http://schemas.microsoft.com/office/powerpoint/2010/main" val="270706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5976664" cy="1368152"/>
          </a:xfrm>
        </p:spPr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Виробництво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сталі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352928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Candara" pitchFamily="34" charset="0"/>
              </a:rPr>
              <a:t>Суть </a:t>
            </a:r>
            <a:r>
              <a:rPr lang="ru-RU" dirty="0" err="1">
                <a:latin typeface="Candara" pitchFamily="34" charset="0"/>
              </a:rPr>
              <a:t>процесу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переробки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чавуну</a:t>
            </a:r>
            <a:r>
              <a:rPr lang="ru-RU" dirty="0">
                <a:latin typeface="Candara" pitchFamily="34" charset="0"/>
              </a:rPr>
              <a:t> на сталь </a:t>
            </a:r>
            <a:r>
              <a:rPr lang="ru-RU" dirty="0" err="1">
                <a:latin typeface="Candara" pitchFamily="34" charset="0"/>
              </a:rPr>
              <a:t>полягає</a:t>
            </a:r>
            <a:r>
              <a:rPr lang="ru-RU" dirty="0">
                <a:latin typeface="Candara" pitchFamily="34" charset="0"/>
              </a:rPr>
              <a:t> у </a:t>
            </a:r>
            <a:r>
              <a:rPr lang="ru-RU" dirty="0" err="1">
                <a:latin typeface="Candara" pitchFamily="34" charset="0"/>
              </a:rPr>
              <a:t>зменшенні</a:t>
            </a:r>
            <a:r>
              <a:rPr lang="ru-RU" dirty="0">
                <a:latin typeface="Candara" pitchFamily="34" charset="0"/>
              </a:rPr>
              <a:t> до </a:t>
            </a:r>
            <a:r>
              <a:rPr lang="ru-RU" dirty="0" err="1">
                <a:latin typeface="Candara" pitchFamily="34" charset="0"/>
              </a:rPr>
              <a:t>потрібної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концентрації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вмісту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вуглецю</a:t>
            </a:r>
            <a:r>
              <a:rPr lang="ru-RU" dirty="0">
                <a:latin typeface="Candara" pitchFamily="34" charset="0"/>
              </a:rPr>
              <a:t> і </a:t>
            </a:r>
            <a:r>
              <a:rPr lang="ru-RU" dirty="0" err="1">
                <a:latin typeface="Candara" pitchFamily="34" charset="0"/>
              </a:rPr>
              <a:t>шкідливих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домішок</a:t>
            </a:r>
            <a:r>
              <a:rPr lang="ru-RU" dirty="0">
                <a:latin typeface="Candara" pitchFamily="34" charset="0"/>
              </a:rPr>
              <a:t> — фосфору і </a:t>
            </a:r>
            <a:r>
              <a:rPr lang="ru-RU" dirty="0" err="1">
                <a:latin typeface="Candara" pitchFamily="34" charset="0"/>
              </a:rPr>
              <a:t>сірки</a:t>
            </a:r>
            <a:r>
              <a:rPr lang="ru-RU" dirty="0">
                <a:latin typeface="Candara" pitchFamily="34" charset="0"/>
              </a:rPr>
              <a:t>, </a:t>
            </a:r>
            <a:r>
              <a:rPr lang="ru-RU" dirty="0" err="1">
                <a:latin typeface="Candara" pitchFamily="34" charset="0"/>
              </a:rPr>
              <a:t>які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роблять</a:t>
            </a:r>
            <a:r>
              <a:rPr lang="ru-RU" dirty="0">
                <a:latin typeface="Candara" pitchFamily="34" charset="0"/>
              </a:rPr>
              <a:t> сталь </a:t>
            </a:r>
            <a:r>
              <a:rPr lang="ru-RU" dirty="0" err="1">
                <a:latin typeface="Candara" pitchFamily="34" charset="0"/>
              </a:rPr>
              <a:t>крихкою</a:t>
            </a:r>
            <a:r>
              <a:rPr lang="ru-RU" dirty="0">
                <a:latin typeface="Candara" pitchFamily="34" charset="0"/>
              </a:rPr>
              <a:t> і </a:t>
            </a:r>
            <a:r>
              <a:rPr lang="ru-RU" dirty="0" err="1">
                <a:latin typeface="Candara" pitchFamily="34" charset="0"/>
              </a:rPr>
              <a:t>ламкою</a:t>
            </a:r>
            <a:r>
              <a:rPr lang="ru-RU" dirty="0">
                <a:latin typeface="Candara" pitchFamily="34" charset="0"/>
              </a:rPr>
              <a:t>.</a:t>
            </a:r>
          </a:p>
          <a:p>
            <a:endParaRPr lang="ru-RU" dirty="0">
              <a:latin typeface="Candara" pitchFamily="34" charset="0"/>
            </a:endParaRPr>
          </a:p>
          <a:p>
            <a:r>
              <a:rPr lang="ru-RU" dirty="0" err="1">
                <a:latin typeface="Candara" pitchFamily="34" charset="0"/>
              </a:rPr>
              <a:t>Залежно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від</a:t>
            </a:r>
            <a:r>
              <a:rPr lang="ru-RU" dirty="0">
                <a:latin typeface="Candara" pitchFamily="34" charset="0"/>
              </a:rPr>
              <a:t> способу </a:t>
            </a:r>
            <a:r>
              <a:rPr lang="ru-RU" dirty="0" err="1">
                <a:latin typeface="Candara" pitchFamily="34" charset="0"/>
              </a:rPr>
              <a:t>окиснення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вуглецю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існують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різні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способи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переробки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чавуну</a:t>
            </a:r>
            <a:r>
              <a:rPr lang="ru-RU" dirty="0">
                <a:latin typeface="Candara" pitchFamily="34" charset="0"/>
              </a:rPr>
              <a:t> на сталь: </a:t>
            </a:r>
            <a:r>
              <a:rPr lang="ru-RU" dirty="0" err="1">
                <a:latin typeface="Candara" pitchFamily="34" charset="0"/>
              </a:rPr>
              <a:t>конверторний</a:t>
            </a:r>
            <a:r>
              <a:rPr lang="ru-RU" dirty="0">
                <a:latin typeface="Candara" pitchFamily="34" charset="0"/>
              </a:rPr>
              <a:t>, </a:t>
            </a:r>
            <a:r>
              <a:rPr lang="ru-RU" dirty="0" err="1">
                <a:latin typeface="Candara" pitchFamily="34" charset="0"/>
              </a:rPr>
              <a:t>мартенівський</a:t>
            </a:r>
            <a:r>
              <a:rPr lang="ru-RU" dirty="0">
                <a:latin typeface="Candara" pitchFamily="34" charset="0"/>
              </a:rPr>
              <a:t> і </a:t>
            </a:r>
            <a:r>
              <a:rPr lang="ru-RU" dirty="0" err="1">
                <a:latin typeface="Candara" pitchFamily="34" charset="0"/>
              </a:rPr>
              <a:t>електротермічний</a:t>
            </a:r>
            <a:r>
              <a:rPr lang="ru-RU" dirty="0">
                <a:latin typeface="Candara" pitchFamily="34" charset="0"/>
              </a:rPr>
              <a:t>. До </a:t>
            </a:r>
            <a:r>
              <a:rPr lang="ru-RU" dirty="0" err="1">
                <a:latin typeface="Candara" pitchFamily="34" charset="0"/>
              </a:rPr>
              <a:t>фінасової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кризи</a:t>
            </a:r>
            <a:r>
              <a:rPr lang="ru-RU" dirty="0">
                <a:latin typeface="Candara" pitchFamily="34" charset="0"/>
              </a:rPr>
              <a:t> в 2008 </a:t>
            </a:r>
            <a:r>
              <a:rPr lang="ru-RU" dirty="0" err="1">
                <a:latin typeface="Candara" pitchFamily="34" charset="0"/>
              </a:rPr>
              <a:t>році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Україна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залишалася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однією</a:t>
            </a:r>
            <a:r>
              <a:rPr lang="ru-RU" dirty="0">
                <a:latin typeface="Candara" pitchFamily="34" charset="0"/>
              </a:rPr>
              <a:t> з </a:t>
            </a:r>
            <a:r>
              <a:rPr lang="ru-RU" dirty="0" err="1">
                <a:latin typeface="Candara" pitchFamily="34" charset="0"/>
              </a:rPr>
              <a:t>небагатьох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країн</a:t>
            </a:r>
            <a:r>
              <a:rPr lang="ru-RU" dirty="0">
                <a:latin typeface="Candara" pitchFamily="34" charset="0"/>
              </a:rPr>
              <a:t>, де широко </a:t>
            </a:r>
            <a:r>
              <a:rPr lang="ru-RU" dirty="0" err="1">
                <a:latin typeface="Candara" pitchFamily="34" charset="0"/>
              </a:rPr>
              <a:t>використовувася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мартенівський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спосіб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виплавки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сталі</a:t>
            </a:r>
            <a:r>
              <a:rPr lang="ru-RU" dirty="0">
                <a:latin typeface="Candara" pitchFamily="34" charset="0"/>
              </a:rPr>
              <a:t>, </a:t>
            </a:r>
            <a:r>
              <a:rPr lang="ru-RU" dirty="0" err="1">
                <a:latin typeface="Candara" pitchFamily="34" charset="0"/>
              </a:rPr>
              <a:t>що</a:t>
            </a:r>
            <a:r>
              <a:rPr lang="ru-RU" dirty="0">
                <a:latin typeface="Candara" pitchFamily="34" charset="0"/>
              </a:rPr>
              <a:t> є </a:t>
            </a:r>
            <a:r>
              <a:rPr lang="ru-RU" dirty="0" err="1">
                <a:latin typeface="Candara" pitchFamily="34" charset="0"/>
              </a:rPr>
              <a:t>досить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енергозатратним</a:t>
            </a:r>
            <a:r>
              <a:rPr lang="ru-RU" dirty="0">
                <a:latin typeface="Candara" pitchFamily="34" charset="0"/>
              </a:rPr>
              <a:t> та </a:t>
            </a:r>
            <a:r>
              <a:rPr lang="ru-RU" dirty="0" err="1">
                <a:latin typeface="Candara" pitchFamily="34" charset="0"/>
              </a:rPr>
              <a:t>екологічно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шкідливим</a:t>
            </a:r>
            <a:r>
              <a:rPr lang="ru-RU" dirty="0">
                <a:latin typeface="Candara" pitchFamily="34" charset="0"/>
              </a:rPr>
              <a:t>. </a:t>
            </a:r>
            <a:r>
              <a:rPr lang="ru-RU" dirty="0" err="1">
                <a:latin typeface="Candara" pitchFamily="34" charset="0"/>
              </a:rPr>
              <a:t>Наразі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більшість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мартенівських</a:t>
            </a:r>
            <a:r>
              <a:rPr lang="ru-RU" dirty="0">
                <a:latin typeface="Candara" pitchFamily="34" charset="0"/>
              </a:rPr>
              <a:t> печей в </a:t>
            </a:r>
            <a:r>
              <a:rPr lang="ru-RU" dirty="0" err="1">
                <a:latin typeface="Candara" pitchFamily="34" charset="0"/>
              </a:rPr>
              <a:t>Україні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виведено</a:t>
            </a:r>
            <a:r>
              <a:rPr lang="ru-RU" dirty="0">
                <a:latin typeface="Candara" pitchFamily="34" charset="0"/>
              </a:rPr>
              <a:t> з </a:t>
            </a:r>
            <a:r>
              <a:rPr lang="ru-RU" dirty="0" err="1">
                <a:latin typeface="Candara" pitchFamily="34" charset="0"/>
              </a:rPr>
              <a:t>експлуатації</a:t>
            </a:r>
            <a:r>
              <a:rPr lang="ru-RU" dirty="0">
                <a:latin typeface="Candara" pitchFamily="34" charset="0"/>
              </a:rPr>
              <a:t>, а </a:t>
            </a:r>
            <a:r>
              <a:rPr lang="ru-RU" dirty="0" err="1">
                <a:latin typeface="Candara" pitchFamily="34" charset="0"/>
              </a:rPr>
              <a:t>ті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що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лишилися</a:t>
            </a:r>
            <a:r>
              <a:rPr lang="ru-RU" dirty="0">
                <a:latin typeface="Candara" pitchFamily="34" charset="0"/>
              </a:rPr>
              <a:t>, </a:t>
            </a:r>
            <a:r>
              <a:rPr lang="ru-RU" dirty="0" err="1">
                <a:latin typeface="Candara" pitchFamily="34" charset="0"/>
              </a:rPr>
              <a:t>невдовзі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також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будуть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закриті</a:t>
            </a:r>
            <a:r>
              <a:rPr lang="ru-RU" dirty="0">
                <a:latin typeface="Candara" pitchFamily="34" charset="0"/>
              </a:rPr>
              <a:t>. </a:t>
            </a:r>
            <a:r>
              <a:rPr lang="ru-RU" dirty="0" err="1">
                <a:latin typeface="Candara" pitchFamily="34" charset="0"/>
              </a:rPr>
              <a:t>Мартенівський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спосіб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виплавки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сталі</a:t>
            </a:r>
            <a:r>
              <a:rPr lang="ru-RU" dirty="0">
                <a:latin typeface="Candara" pitchFamily="34" charset="0"/>
              </a:rPr>
              <a:t> не </a:t>
            </a:r>
            <a:r>
              <a:rPr lang="ru-RU" dirty="0" err="1">
                <a:latin typeface="Candara" pitchFamily="34" charset="0"/>
              </a:rPr>
              <a:t>витримує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конкуренції</a:t>
            </a:r>
            <a:r>
              <a:rPr lang="ru-RU" dirty="0">
                <a:latin typeface="Candara" pitchFamily="34" charset="0"/>
              </a:rPr>
              <a:t>, </a:t>
            </a:r>
            <a:r>
              <a:rPr lang="ru-RU" dirty="0" err="1">
                <a:latin typeface="Candara" pitchFamily="34" charset="0"/>
              </a:rPr>
              <a:t>що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загострилася</a:t>
            </a:r>
            <a:r>
              <a:rPr lang="ru-RU" dirty="0">
                <a:latin typeface="Candara" pitchFamily="34" charset="0"/>
              </a:rPr>
              <a:t> на </a:t>
            </a:r>
            <a:r>
              <a:rPr lang="ru-RU" dirty="0" err="1">
                <a:latin typeface="Candara" pitchFamily="34" charset="0"/>
              </a:rPr>
              <a:t>світових</a:t>
            </a:r>
            <a:r>
              <a:rPr lang="ru-RU" dirty="0">
                <a:latin typeface="Candara" pitchFamily="34" charset="0"/>
              </a:rPr>
              <a:t> ринках </a:t>
            </a:r>
            <a:r>
              <a:rPr lang="ru-RU" dirty="0" err="1">
                <a:latin typeface="Candara" pitchFamily="34" charset="0"/>
              </a:rPr>
              <a:t>після</a:t>
            </a:r>
            <a:r>
              <a:rPr lang="ru-RU" dirty="0">
                <a:latin typeface="Candara" pitchFamily="34" charset="0"/>
              </a:rPr>
              <a:t> 2008 р. Таким чином зараз в </a:t>
            </a:r>
            <a:r>
              <a:rPr lang="ru-RU" dirty="0" err="1">
                <a:latin typeface="Candara" pitchFamily="34" charset="0"/>
              </a:rPr>
              <a:t>Україні,як</a:t>
            </a:r>
            <a:r>
              <a:rPr lang="ru-RU" dirty="0">
                <a:latin typeface="Candara" pitchFamily="34" charset="0"/>
              </a:rPr>
              <a:t> і в </a:t>
            </a:r>
            <a:r>
              <a:rPr lang="ru-RU" dirty="0" err="1">
                <a:latin typeface="Candara" pitchFamily="34" charset="0"/>
              </a:rPr>
              <a:t>усьому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світі</a:t>
            </a:r>
            <a:r>
              <a:rPr lang="ru-RU" dirty="0">
                <a:latin typeface="Candara" pitchFamily="34" charset="0"/>
              </a:rPr>
              <a:t>, </a:t>
            </a:r>
            <a:r>
              <a:rPr lang="ru-RU" dirty="0" err="1">
                <a:latin typeface="Candara" pitchFamily="34" charset="0"/>
              </a:rPr>
              <a:t>переважна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більшість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сталевої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продукції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виробляється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конвертерним</a:t>
            </a:r>
            <a:r>
              <a:rPr lang="ru-RU" dirty="0">
                <a:latin typeface="Candara" pitchFamily="34" charset="0"/>
              </a:rPr>
              <a:t> способом. </a:t>
            </a:r>
            <a:r>
              <a:rPr lang="ru-RU" dirty="0" err="1">
                <a:latin typeface="Candara" pitchFamily="34" charset="0"/>
              </a:rPr>
              <a:t>Україна</a:t>
            </a:r>
            <a:r>
              <a:rPr lang="ru-RU" dirty="0">
                <a:latin typeface="Candara" pitchFamily="34" charset="0"/>
              </a:rPr>
              <a:t> станом на 2008 р. </a:t>
            </a:r>
            <a:r>
              <a:rPr lang="ru-RU" dirty="0" err="1">
                <a:latin typeface="Candara" pitchFamily="34" charset="0"/>
              </a:rPr>
              <a:t>займає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п’яте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місце</a:t>
            </a:r>
            <a:r>
              <a:rPr lang="ru-RU" dirty="0">
                <a:latin typeface="Candara" pitchFamily="34" charset="0"/>
              </a:rPr>
              <a:t> у </a:t>
            </a:r>
            <a:r>
              <a:rPr lang="ru-RU" dirty="0" err="1">
                <a:latin typeface="Candara" pitchFamily="34" charset="0"/>
              </a:rPr>
              <a:t>світі</a:t>
            </a:r>
            <a:r>
              <a:rPr lang="ru-RU" dirty="0">
                <a:latin typeface="Candara" pitchFamily="34" charset="0"/>
              </a:rPr>
              <a:t> за </a:t>
            </a:r>
            <a:r>
              <a:rPr lang="ru-RU" dirty="0" err="1">
                <a:latin typeface="Candara" pitchFamily="34" charset="0"/>
              </a:rPr>
              <a:t>обсягами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експорту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сталі</a:t>
            </a:r>
            <a:r>
              <a:rPr lang="ru-RU" dirty="0">
                <a:latin typeface="Candara" pitchFamily="34" charset="0"/>
              </a:rPr>
              <a:t>, 76,46 % </a:t>
            </a:r>
            <a:r>
              <a:rPr lang="ru-RU" dirty="0" err="1">
                <a:latin typeface="Candara" pitchFamily="34" charset="0"/>
              </a:rPr>
              <a:t>сталі</a:t>
            </a:r>
            <a:r>
              <a:rPr lang="ru-RU" dirty="0">
                <a:latin typeface="Candara" pitchFamily="34" charset="0"/>
              </a:rPr>
              <a:t>, </a:t>
            </a:r>
            <a:r>
              <a:rPr lang="ru-RU" dirty="0" err="1">
                <a:latin typeface="Candara" pitchFamily="34" charset="0"/>
              </a:rPr>
              <a:t>що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виробляється</a:t>
            </a:r>
            <a:r>
              <a:rPr lang="ru-RU" dirty="0">
                <a:latin typeface="Candara" pitchFamily="34" charset="0"/>
              </a:rPr>
              <a:t> на </a:t>
            </a:r>
            <a:r>
              <a:rPr lang="ru-RU" dirty="0" err="1">
                <a:latin typeface="Candara" pitchFamily="34" charset="0"/>
              </a:rPr>
              <a:t>світовому</a:t>
            </a:r>
            <a:r>
              <a:rPr lang="ru-RU" dirty="0">
                <a:latin typeface="Candara" pitchFamily="34" charset="0"/>
              </a:rPr>
              <a:t> ринку, </a:t>
            </a:r>
            <a:r>
              <a:rPr lang="ru-RU" dirty="0" err="1">
                <a:latin typeface="Candara" pitchFamily="34" charset="0"/>
              </a:rPr>
              <a:t>припадає</a:t>
            </a:r>
            <a:r>
              <a:rPr lang="ru-RU" dirty="0">
                <a:latin typeface="Candara" pitchFamily="34" charset="0"/>
              </a:rPr>
              <a:t> на десять </a:t>
            </a:r>
            <a:r>
              <a:rPr lang="ru-RU" dirty="0" err="1">
                <a:latin typeface="Candara" pitchFamily="34" charset="0"/>
              </a:rPr>
              <a:t>провідних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країн</a:t>
            </a:r>
            <a:r>
              <a:rPr lang="ru-RU" dirty="0">
                <a:latin typeface="Candar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0982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315416"/>
            <a:ext cx="6781800" cy="1600200"/>
          </a:xfrm>
        </p:spPr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Конверторний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спосіб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196752"/>
            <a:ext cx="3816424" cy="4752528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Candara" pitchFamily="34" charset="0"/>
              </a:rPr>
              <a:t>За </a:t>
            </a:r>
            <a:r>
              <a:rPr lang="ru-RU" dirty="0" err="1">
                <a:latin typeface="Candara" pitchFamily="34" charset="0"/>
              </a:rPr>
              <a:t>цим</a:t>
            </a:r>
            <a:r>
              <a:rPr lang="ru-RU" dirty="0">
                <a:latin typeface="Candara" pitchFamily="34" charset="0"/>
              </a:rPr>
              <a:t> способом </a:t>
            </a:r>
            <a:r>
              <a:rPr lang="ru-RU" dirty="0" err="1">
                <a:latin typeface="Candara" pitchFamily="34" charset="0"/>
              </a:rPr>
              <a:t>окиснення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надлишку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вуглецю</a:t>
            </a:r>
            <a:r>
              <a:rPr lang="ru-RU" dirty="0">
                <a:latin typeface="Candara" pitchFamily="34" charset="0"/>
              </a:rPr>
              <a:t> та </a:t>
            </a:r>
            <a:r>
              <a:rPr lang="ru-RU" dirty="0" err="1">
                <a:latin typeface="Candara" pitchFamily="34" charset="0"/>
              </a:rPr>
              <a:t>інших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домішок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чавуну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проводять</a:t>
            </a:r>
            <a:r>
              <a:rPr lang="ru-RU" dirty="0">
                <a:latin typeface="Candara" pitchFamily="34" charset="0"/>
              </a:rPr>
              <a:t> киснем </a:t>
            </a:r>
            <a:r>
              <a:rPr lang="ru-RU" dirty="0" err="1">
                <a:latin typeface="Candara" pitchFamily="34" charset="0"/>
              </a:rPr>
              <a:t>повітря</a:t>
            </a:r>
            <a:r>
              <a:rPr lang="ru-RU" dirty="0">
                <a:latin typeface="Candara" pitchFamily="34" charset="0"/>
              </a:rPr>
              <a:t>, </a:t>
            </a:r>
            <a:r>
              <a:rPr lang="ru-RU" dirty="0" err="1">
                <a:latin typeface="Candara" pitchFamily="34" charset="0"/>
              </a:rPr>
              <a:t>який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продувають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крізь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розплавлений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чавун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під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тиском</a:t>
            </a:r>
            <a:r>
              <a:rPr lang="ru-RU" dirty="0">
                <a:latin typeface="Candara" pitchFamily="34" charset="0"/>
              </a:rPr>
              <a:t> у </a:t>
            </a:r>
            <a:r>
              <a:rPr lang="ru-RU" dirty="0" err="1">
                <a:latin typeface="Candara" pitchFamily="34" charset="0"/>
              </a:rPr>
              <a:t>спеціальних</a:t>
            </a:r>
            <a:r>
              <a:rPr lang="ru-RU" dirty="0">
                <a:latin typeface="Candara" pitchFamily="34" charset="0"/>
              </a:rPr>
              <a:t> печах — конверторах. Конвертор </a:t>
            </a:r>
            <a:r>
              <a:rPr lang="ru-RU" dirty="0" err="1">
                <a:latin typeface="Candara" pitchFamily="34" charset="0"/>
              </a:rPr>
              <a:t>являє</a:t>
            </a:r>
            <a:r>
              <a:rPr lang="ru-RU" dirty="0">
                <a:latin typeface="Candara" pitchFamily="34" charset="0"/>
              </a:rPr>
              <a:t> собою </a:t>
            </a:r>
            <a:r>
              <a:rPr lang="ru-RU" dirty="0" err="1">
                <a:latin typeface="Candara" pitchFamily="34" charset="0"/>
              </a:rPr>
              <a:t>грушоподібну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стальну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піч</a:t>
            </a:r>
            <a:r>
              <a:rPr lang="ru-RU" dirty="0">
                <a:latin typeface="Candara" pitchFamily="34" charset="0"/>
              </a:rPr>
              <a:t>, </a:t>
            </a:r>
            <a:r>
              <a:rPr lang="ru-RU" dirty="0" err="1">
                <a:latin typeface="Candara" pitchFamily="34" charset="0"/>
              </a:rPr>
              <a:t>футеровану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всередині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вогнетривкою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цеглою</a:t>
            </a:r>
            <a:r>
              <a:rPr lang="ru-RU" dirty="0">
                <a:latin typeface="Candara" pitchFamily="34" charset="0"/>
              </a:rPr>
              <a:t>. </a:t>
            </a:r>
            <a:r>
              <a:rPr lang="ru-RU" dirty="0" err="1">
                <a:latin typeface="Candara" pitchFamily="34" charset="0"/>
              </a:rPr>
              <a:t>Він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може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повертатися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навколо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своєї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осі</a:t>
            </a:r>
            <a:r>
              <a:rPr lang="ru-RU" dirty="0">
                <a:latin typeface="Candara" pitchFamily="34" charset="0"/>
              </a:rPr>
              <a:t>. </a:t>
            </a:r>
            <a:r>
              <a:rPr lang="ru-RU" dirty="0" err="1">
                <a:latin typeface="Candara" pitchFamily="34" charset="0"/>
              </a:rPr>
              <a:t>Місткість</a:t>
            </a:r>
            <a:r>
              <a:rPr lang="ru-RU" dirty="0">
                <a:latin typeface="Candara" pitchFamily="34" charset="0"/>
              </a:rPr>
              <a:t> конвертора 50—60 т </a:t>
            </a:r>
            <a:r>
              <a:rPr lang="ru-RU" dirty="0" err="1">
                <a:latin typeface="Candara" pitchFamily="34" charset="0"/>
              </a:rPr>
              <a:t>сталі</a:t>
            </a:r>
            <a:r>
              <a:rPr lang="ru-RU" dirty="0">
                <a:latin typeface="Candara" pitchFamily="34" charset="0"/>
              </a:rPr>
              <a:t>. </a:t>
            </a:r>
            <a:r>
              <a:rPr lang="ru-RU" dirty="0" err="1">
                <a:latin typeface="Candara" pitchFamily="34" charset="0"/>
              </a:rPr>
              <a:t>Матеріалом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його</a:t>
            </a:r>
            <a:r>
              <a:rPr lang="ru-RU" dirty="0">
                <a:latin typeface="Candara" pitchFamily="34" charset="0"/>
              </a:rPr>
              <a:t> футеровки служить </a:t>
            </a:r>
            <a:r>
              <a:rPr lang="ru-RU" dirty="0" err="1">
                <a:latin typeface="Candara" pitchFamily="34" charset="0"/>
              </a:rPr>
              <a:t>або</a:t>
            </a:r>
            <a:r>
              <a:rPr lang="ru-RU" dirty="0">
                <a:latin typeface="Candara" pitchFamily="34" charset="0"/>
              </a:rPr>
              <a:t> динас (до складу </a:t>
            </a:r>
            <a:r>
              <a:rPr lang="ru-RU" dirty="0" err="1">
                <a:latin typeface="Candara" pitchFamily="34" charset="0"/>
              </a:rPr>
              <a:t>якого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входять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головним</a:t>
            </a:r>
            <a:r>
              <a:rPr lang="ru-RU" dirty="0">
                <a:latin typeface="Candara" pitchFamily="34" charset="0"/>
              </a:rPr>
              <a:t> чином </a:t>
            </a:r>
            <a:r>
              <a:rPr lang="pl-PL" dirty="0">
                <a:latin typeface="Candara" pitchFamily="34" charset="0"/>
              </a:rPr>
              <a:t>SiO2; </a:t>
            </a:r>
            <a:r>
              <a:rPr lang="ru-RU" dirty="0" err="1">
                <a:latin typeface="Candara" pitchFamily="34" charset="0"/>
              </a:rPr>
              <a:t>що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має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кислотні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властивості</a:t>
            </a:r>
            <a:r>
              <a:rPr lang="ru-RU" dirty="0">
                <a:latin typeface="Candara" pitchFamily="34" charset="0"/>
              </a:rPr>
              <a:t>), </a:t>
            </a:r>
            <a:r>
              <a:rPr lang="ru-RU" dirty="0" err="1">
                <a:latin typeface="Candara" pitchFamily="34" charset="0"/>
              </a:rPr>
              <a:t>або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доломітна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маса</a:t>
            </a:r>
            <a:r>
              <a:rPr lang="ru-RU" dirty="0">
                <a:latin typeface="Candara" pitchFamily="34" charset="0"/>
              </a:rPr>
              <a:t> (</a:t>
            </a:r>
            <a:r>
              <a:rPr lang="ru-RU" dirty="0" err="1">
                <a:latin typeface="Candara" pitchFamily="34" charset="0"/>
              </a:rPr>
              <a:t>суміш</a:t>
            </a:r>
            <a:r>
              <a:rPr lang="ru-RU" dirty="0">
                <a:latin typeface="Candara" pitchFamily="34" charset="0"/>
              </a:rPr>
              <a:t> </a:t>
            </a:r>
            <a:r>
              <a:rPr lang="pl-PL" dirty="0">
                <a:latin typeface="Candara" pitchFamily="34" charset="0"/>
              </a:rPr>
              <a:t>CaO </a:t>
            </a:r>
            <a:r>
              <a:rPr lang="ru-RU" dirty="0">
                <a:latin typeface="Candara" pitchFamily="34" charset="0"/>
              </a:rPr>
              <a:t>і </a:t>
            </a:r>
            <a:r>
              <a:rPr lang="pl-PL" dirty="0">
                <a:latin typeface="Candara" pitchFamily="34" charset="0"/>
              </a:rPr>
              <a:t>MgO, </a:t>
            </a:r>
            <a:r>
              <a:rPr lang="ru-RU" dirty="0" err="1">
                <a:latin typeface="Candara" pitchFamily="34" charset="0"/>
              </a:rPr>
              <a:t>які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одержують</a:t>
            </a:r>
            <a:r>
              <a:rPr lang="ru-RU" dirty="0">
                <a:latin typeface="Candara" pitchFamily="34" charset="0"/>
              </a:rPr>
              <a:t> з </a:t>
            </a:r>
            <a:r>
              <a:rPr lang="ru-RU" dirty="0" err="1">
                <a:latin typeface="Candara" pitchFamily="34" charset="0"/>
              </a:rPr>
              <a:t>доломіту</a:t>
            </a:r>
            <a:r>
              <a:rPr lang="ru-RU" dirty="0">
                <a:latin typeface="Candara" pitchFamily="34" charset="0"/>
              </a:rPr>
              <a:t> </a:t>
            </a:r>
            <a:r>
              <a:rPr lang="pl-PL" dirty="0">
                <a:latin typeface="Candara" pitchFamily="34" charset="0"/>
              </a:rPr>
              <a:t>MgCO3 • CaCO3. </a:t>
            </a:r>
            <a:r>
              <a:rPr lang="ru-RU" dirty="0" err="1">
                <a:latin typeface="Candara" pitchFamily="34" charset="0"/>
              </a:rPr>
              <a:t>Ця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маса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має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основні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властивості</a:t>
            </a:r>
            <a:r>
              <a:rPr lang="ru-RU" dirty="0">
                <a:latin typeface="Candara" pitchFamily="34" charset="0"/>
              </a:rPr>
              <a:t>. </a:t>
            </a:r>
            <a:r>
              <a:rPr lang="ru-RU" dirty="0" err="1">
                <a:latin typeface="Candara" pitchFamily="34" charset="0"/>
              </a:rPr>
              <a:t>Залежно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від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матеріалу</a:t>
            </a:r>
            <a:r>
              <a:rPr lang="ru-RU" dirty="0">
                <a:latin typeface="Candara" pitchFamily="34" charset="0"/>
              </a:rPr>
              <a:t> футеровки </a:t>
            </a:r>
            <a:r>
              <a:rPr lang="ru-RU" dirty="0" err="1">
                <a:latin typeface="Candara" pitchFamily="34" charset="0"/>
              </a:rPr>
              <a:t>печі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конверторний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спосіб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поділяють</a:t>
            </a:r>
            <a:r>
              <a:rPr lang="ru-RU" dirty="0">
                <a:latin typeface="Candara" pitchFamily="34" charset="0"/>
              </a:rPr>
              <a:t> на два </a:t>
            </a:r>
            <a:r>
              <a:rPr lang="ru-RU" dirty="0" err="1">
                <a:latin typeface="Candara" pitchFamily="34" charset="0"/>
              </a:rPr>
              <a:t>види</a:t>
            </a:r>
            <a:r>
              <a:rPr lang="ru-RU" dirty="0">
                <a:latin typeface="Candara" pitchFamily="34" charset="0"/>
              </a:rPr>
              <a:t>: </a:t>
            </a:r>
            <a:r>
              <a:rPr lang="ru-RU" dirty="0" err="1">
                <a:latin typeface="Candara" pitchFamily="34" charset="0"/>
              </a:rPr>
              <a:t>бессемерівський</a:t>
            </a:r>
            <a:r>
              <a:rPr lang="ru-RU" dirty="0">
                <a:latin typeface="Candara" pitchFamily="34" charset="0"/>
              </a:rPr>
              <a:t> і </a:t>
            </a:r>
            <a:r>
              <a:rPr lang="ru-RU" dirty="0" err="1">
                <a:latin typeface="Candara" pitchFamily="34" charset="0"/>
              </a:rPr>
              <a:t>томасівський</a:t>
            </a:r>
            <a:r>
              <a:rPr lang="ru-RU" dirty="0">
                <a:latin typeface="Candara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7"/>
            <a:ext cx="5452969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02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092" y="548680"/>
            <a:ext cx="6781800" cy="1089248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Бессемерівський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спосіб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7272808" cy="180020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>
                <a:latin typeface="Candara" pitchFamily="34" charset="0"/>
              </a:rPr>
              <a:t>Бессемерівським</a:t>
            </a:r>
            <a:r>
              <a:rPr lang="ru-RU" i="1" dirty="0">
                <a:latin typeface="Candara" pitchFamily="34" charset="0"/>
              </a:rPr>
              <a:t> способом </a:t>
            </a:r>
            <a:r>
              <a:rPr lang="ru-RU" i="1" dirty="0" err="1">
                <a:latin typeface="Candara" pitchFamily="34" charset="0"/>
              </a:rPr>
              <a:t>переробляють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чавуни</a:t>
            </a:r>
            <a:r>
              <a:rPr lang="ru-RU" i="1" dirty="0">
                <a:latin typeface="Candara" pitchFamily="34" charset="0"/>
              </a:rPr>
              <a:t>, </a:t>
            </a:r>
            <a:r>
              <a:rPr lang="ru-RU" i="1" dirty="0" err="1">
                <a:latin typeface="Candara" pitchFamily="34" charset="0"/>
              </a:rPr>
              <a:t>які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містять</a:t>
            </a:r>
            <a:r>
              <a:rPr lang="ru-RU" i="1" dirty="0">
                <a:latin typeface="Candara" pitchFamily="34" charset="0"/>
              </a:rPr>
              <a:t> мало фосфору і </a:t>
            </a:r>
            <a:r>
              <a:rPr lang="ru-RU" i="1" dirty="0" err="1">
                <a:latin typeface="Candara" pitchFamily="34" charset="0"/>
              </a:rPr>
              <a:t>сірки</a:t>
            </a:r>
            <a:r>
              <a:rPr lang="ru-RU" i="1" dirty="0">
                <a:latin typeface="Candara" pitchFamily="34" charset="0"/>
              </a:rPr>
              <a:t> й </a:t>
            </a:r>
            <a:r>
              <a:rPr lang="ru-RU" i="1" dirty="0" err="1">
                <a:latin typeface="Candara" pitchFamily="34" charset="0"/>
              </a:rPr>
              <a:t>багаті</a:t>
            </a:r>
            <a:r>
              <a:rPr lang="ru-RU" i="1" dirty="0">
                <a:latin typeface="Candara" pitchFamily="34" charset="0"/>
              </a:rPr>
              <a:t> на </a:t>
            </a:r>
            <a:r>
              <a:rPr lang="ru-RU" i="1" dirty="0" err="1">
                <a:latin typeface="Candara" pitchFamily="34" charset="0"/>
              </a:rPr>
              <a:t>силіцій</a:t>
            </a:r>
            <a:r>
              <a:rPr lang="ru-RU" i="1" dirty="0">
                <a:latin typeface="Candara" pitchFamily="34" charset="0"/>
              </a:rPr>
              <a:t> (не </a:t>
            </a:r>
            <a:r>
              <a:rPr lang="ru-RU" i="1" dirty="0" err="1">
                <a:latin typeface="Candara" pitchFamily="34" charset="0"/>
              </a:rPr>
              <a:t>менше</a:t>
            </a:r>
            <a:r>
              <a:rPr lang="ru-RU" i="1" dirty="0">
                <a:latin typeface="Candara" pitchFamily="34" charset="0"/>
              </a:rPr>
              <a:t> 2 %). При </a:t>
            </a:r>
            <a:r>
              <a:rPr lang="ru-RU" i="1" dirty="0" err="1">
                <a:latin typeface="Candara" pitchFamily="34" charset="0"/>
              </a:rPr>
              <a:t>продуванні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кисню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спочатку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окиснюється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силіцій</a:t>
            </a:r>
            <a:r>
              <a:rPr lang="ru-RU" i="1" dirty="0">
                <a:latin typeface="Candara" pitchFamily="34" charset="0"/>
              </a:rPr>
              <a:t> з </a:t>
            </a:r>
            <a:r>
              <a:rPr lang="ru-RU" i="1" dirty="0" err="1">
                <a:latin typeface="Candara" pitchFamily="34" charset="0"/>
              </a:rPr>
              <a:t>виділенням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значної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кількості</a:t>
            </a:r>
            <a:r>
              <a:rPr lang="ru-RU" i="1" dirty="0">
                <a:latin typeface="Candara" pitchFamily="34" charset="0"/>
              </a:rPr>
              <a:t> тепла. </a:t>
            </a:r>
            <a:r>
              <a:rPr lang="ru-RU" i="1" dirty="0" err="1">
                <a:latin typeface="Candara" pitchFamily="34" charset="0"/>
              </a:rPr>
              <a:t>Внаслідок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цього</a:t>
            </a:r>
            <a:r>
              <a:rPr lang="ru-RU" i="1" dirty="0">
                <a:latin typeface="Candara" pitchFamily="34" charset="0"/>
              </a:rPr>
              <a:t> початкова температура </a:t>
            </a:r>
            <a:r>
              <a:rPr lang="ru-RU" i="1" dirty="0" err="1">
                <a:latin typeface="Candara" pitchFamily="34" charset="0"/>
              </a:rPr>
              <a:t>чавуну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приблизно</a:t>
            </a:r>
            <a:r>
              <a:rPr lang="ru-RU" i="1" dirty="0">
                <a:latin typeface="Candara" pitchFamily="34" charset="0"/>
              </a:rPr>
              <a:t> з 1300 °</a:t>
            </a:r>
            <a:r>
              <a:rPr lang="pl-PL" i="1" dirty="0">
                <a:latin typeface="Candara" pitchFamily="34" charset="0"/>
              </a:rPr>
              <a:t>C </a:t>
            </a:r>
            <a:r>
              <a:rPr lang="ru-RU" i="1" dirty="0" err="1">
                <a:latin typeface="Candara" pitchFamily="34" charset="0"/>
              </a:rPr>
              <a:t>швидко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піднімається</a:t>
            </a:r>
            <a:r>
              <a:rPr lang="ru-RU" i="1" dirty="0">
                <a:latin typeface="Candara" pitchFamily="34" charset="0"/>
              </a:rPr>
              <a:t> до 1500—1600°С. </a:t>
            </a:r>
            <a:r>
              <a:rPr lang="ru-RU" i="1" dirty="0" err="1">
                <a:latin typeface="Candara" pitchFamily="34" charset="0"/>
              </a:rPr>
              <a:t>Вигоряння</a:t>
            </a:r>
            <a:r>
              <a:rPr lang="ru-RU" i="1" dirty="0">
                <a:latin typeface="Candara" pitchFamily="34" charset="0"/>
              </a:rPr>
              <a:t> 1 % </a:t>
            </a:r>
            <a:r>
              <a:rPr lang="pl-PL" i="1" dirty="0">
                <a:latin typeface="Candara" pitchFamily="34" charset="0"/>
              </a:rPr>
              <a:t>Si </a:t>
            </a:r>
            <a:r>
              <a:rPr lang="ru-RU" i="1" dirty="0" err="1">
                <a:latin typeface="Candara" pitchFamily="34" charset="0"/>
              </a:rPr>
              <a:t>обумовлює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підвищення</a:t>
            </a:r>
            <a:r>
              <a:rPr lang="ru-RU" i="1" dirty="0">
                <a:latin typeface="Candara" pitchFamily="34" charset="0"/>
              </a:rPr>
              <a:t> </a:t>
            </a:r>
            <a:r>
              <a:rPr lang="ru-RU" i="1" dirty="0" err="1">
                <a:latin typeface="Candara" pitchFamily="34" charset="0"/>
              </a:rPr>
              <a:t>температури</a:t>
            </a:r>
            <a:r>
              <a:rPr lang="ru-RU" i="1" dirty="0">
                <a:latin typeface="Candara" pitchFamily="34" charset="0"/>
              </a:rPr>
              <a:t> на 200 °</a:t>
            </a:r>
            <a:r>
              <a:rPr lang="pl-PL" i="1" dirty="0">
                <a:latin typeface="Candara" pitchFamily="34" charset="0"/>
              </a:rPr>
              <a:t>C.</a:t>
            </a:r>
            <a:endParaRPr lang="ru-RU" i="1" dirty="0">
              <a:latin typeface="Candar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480720" cy="390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9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Томасівський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спосіб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136904" cy="4320480"/>
          </a:xfrm>
        </p:spPr>
        <p:txBody>
          <a:bodyPr/>
          <a:lstStyle/>
          <a:p>
            <a:r>
              <a:rPr lang="ru-RU" dirty="0" err="1">
                <a:latin typeface="Candara" pitchFamily="34" charset="0"/>
              </a:rPr>
              <a:t>Томасівським</a:t>
            </a:r>
            <a:r>
              <a:rPr lang="ru-RU" dirty="0">
                <a:latin typeface="Candara" pitchFamily="34" charset="0"/>
              </a:rPr>
              <a:t> способом </a:t>
            </a:r>
            <a:r>
              <a:rPr lang="ru-RU" dirty="0" err="1">
                <a:latin typeface="Candara" pitchFamily="34" charset="0"/>
              </a:rPr>
              <a:t>переробляють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чавун</a:t>
            </a:r>
            <a:r>
              <a:rPr lang="ru-RU" dirty="0">
                <a:latin typeface="Candara" pitchFamily="34" charset="0"/>
              </a:rPr>
              <a:t> з великим </a:t>
            </a:r>
            <a:r>
              <a:rPr lang="ru-RU" dirty="0" err="1">
                <a:latin typeface="Candara" pitchFamily="34" charset="0"/>
              </a:rPr>
              <a:t>вмістом</a:t>
            </a:r>
            <a:r>
              <a:rPr lang="ru-RU" dirty="0">
                <a:latin typeface="Candara" pitchFamily="34" charset="0"/>
              </a:rPr>
              <a:t> фосфору (до 2 % і </a:t>
            </a:r>
            <a:r>
              <a:rPr lang="ru-RU" dirty="0" err="1">
                <a:latin typeface="Candara" pitchFamily="34" charset="0"/>
              </a:rPr>
              <a:t>більше</a:t>
            </a:r>
            <a:r>
              <a:rPr lang="ru-RU" dirty="0">
                <a:latin typeface="Candara" pitchFamily="34" charset="0"/>
              </a:rPr>
              <a:t>). </a:t>
            </a:r>
            <a:r>
              <a:rPr lang="ru-RU" dirty="0" err="1">
                <a:latin typeface="Candara" pitchFamily="34" charset="0"/>
              </a:rPr>
              <a:t>Основна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відмінність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цього</a:t>
            </a:r>
            <a:r>
              <a:rPr lang="ru-RU" dirty="0">
                <a:latin typeface="Candara" pitchFamily="34" charset="0"/>
              </a:rPr>
              <a:t> способу </a:t>
            </a:r>
            <a:r>
              <a:rPr lang="ru-RU" dirty="0" err="1">
                <a:latin typeface="Candara" pitchFamily="34" charset="0"/>
              </a:rPr>
              <a:t>від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бессемерівського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полягає</a:t>
            </a:r>
            <a:r>
              <a:rPr lang="ru-RU" dirty="0">
                <a:latin typeface="Candara" pitchFamily="34" charset="0"/>
              </a:rPr>
              <a:t> в тому, </a:t>
            </a:r>
            <a:r>
              <a:rPr lang="ru-RU" dirty="0" err="1">
                <a:latin typeface="Candara" pitchFamily="34" charset="0"/>
              </a:rPr>
              <a:t>що</a:t>
            </a:r>
            <a:r>
              <a:rPr lang="ru-RU" dirty="0">
                <a:latin typeface="Candara" pitchFamily="34" charset="0"/>
              </a:rPr>
              <a:t> футеровку конвертора </a:t>
            </a:r>
            <a:r>
              <a:rPr lang="ru-RU" dirty="0" err="1">
                <a:latin typeface="Candara" pitchFamily="34" charset="0"/>
              </a:rPr>
              <a:t>роблять</a:t>
            </a:r>
            <a:r>
              <a:rPr lang="ru-RU" dirty="0">
                <a:latin typeface="Candara" pitchFamily="34" charset="0"/>
              </a:rPr>
              <a:t> з </a:t>
            </a:r>
            <a:r>
              <a:rPr lang="ru-RU" dirty="0" err="1">
                <a:latin typeface="Candara" pitchFamily="34" charset="0"/>
              </a:rPr>
              <a:t>оксидів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магнію</a:t>
            </a:r>
            <a:r>
              <a:rPr lang="ru-RU" dirty="0">
                <a:latin typeface="Candara" pitchFamily="34" charset="0"/>
              </a:rPr>
              <a:t> і </a:t>
            </a:r>
            <a:r>
              <a:rPr lang="ru-RU" dirty="0" err="1">
                <a:latin typeface="Candara" pitchFamily="34" charset="0"/>
              </a:rPr>
              <a:t>кальцію</a:t>
            </a:r>
            <a:r>
              <a:rPr lang="ru-RU" dirty="0">
                <a:latin typeface="Candara" pitchFamily="34" charset="0"/>
              </a:rPr>
              <a:t> (</a:t>
            </a:r>
            <a:r>
              <a:rPr lang="ru-RU" dirty="0" err="1">
                <a:latin typeface="Candara" pitchFamily="34" charset="0"/>
              </a:rPr>
              <a:t>які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одержують</a:t>
            </a:r>
            <a:r>
              <a:rPr lang="ru-RU" dirty="0">
                <a:latin typeface="Candara" pitchFamily="34" charset="0"/>
              </a:rPr>
              <a:t> з </a:t>
            </a:r>
            <a:r>
              <a:rPr lang="ru-RU" dirty="0" err="1">
                <a:latin typeface="Candara" pitchFamily="34" charset="0"/>
              </a:rPr>
              <a:t>доломіту</a:t>
            </a:r>
            <a:r>
              <a:rPr lang="ru-RU" dirty="0">
                <a:latin typeface="Candara" pitchFamily="34" charset="0"/>
              </a:rPr>
              <a:t> MgCO3 • CaCO3). </a:t>
            </a:r>
            <a:r>
              <a:rPr lang="ru-RU" dirty="0" err="1">
                <a:latin typeface="Candara" pitchFamily="34" charset="0"/>
              </a:rPr>
              <a:t>Крім</a:t>
            </a:r>
            <a:r>
              <a:rPr lang="ru-RU" dirty="0">
                <a:latin typeface="Candara" pitchFamily="34" charset="0"/>
              </a:rPr>
              <a:t> того, до </a:t>
            </a:r>
            <a:r>
              <a:rPr lang="ru-RU" dirty="0" err="1">
                <a:latin typeface="Candara" pitchFamily="34" charset="0"/>
              </a:rPr>
              <a:t>чавуну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додають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ще</a:t>
            </a:r>
            <a:r>
              <a:rPr lang="ru-RU" dirty="0">
                <a:latin typeface="Candara" pitchFamily="34" charset="0"/>
              </a:rPr>
              <a:t> до 15 % </a:t>
            </a:r>
            <a:r>
              <a:rPr lang="ru-RU" dirty="0" err="1">
                <a:latin typeface="Candara" pitchFamily="34" charset="0"/>
              </a:rPr>
              <a:t>CaO</a:t>
            </a:r>
            <a:r>
              <a:rPr lang="ru-RU" dirty="0">
                <a:latin typeface="Candara" pitchFamily="34" charset="0"/>
              </a:rPr>
              <a:t>. </a:t>
            </a:r>
            <a:r>
              <a:rPr lang="ru-RU" dirty="0" err="1">
                <a:latin typeface="Candara" pitchFamily="34" charset="0"/>
              </a:rPr>
              <a:t>Внаслідок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цього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шлакоутворюючі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речовини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містять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значний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надлишок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оксидів</a:t>
            </a:r>
            <a:r>
              <a:rPr lang="ru-RU" dirty="0">
                <a:latin typeface="Candara" pitchFamily="34" charset="0"/>
              </a:rPr>
              <a:t> з </a:t>
            </a:r>
            <a:r>
              <a:rPr lang="ru-RU" dirty="0" err="1">
                <a:latin typeface="Candara" pitchFamily="34" charset="0"/>
              </a:rPr>
              <a:t>основними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властивостями</a:t>
            </a:r>
            <a:r>
              <a:rPr lang="ru-RU" dirty="0">
                <a:latin typeface="Candara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04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Мартенівська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піч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543800" cy="3886200"/>
          </a:xfrm>
        </p:spPr>
        <p:txBody>
          <a:bodyPr/>
          <a:lstStyle/>
          <a:p>
            <a:r>
              <a:rPr lang="ru-RU" sz="2800" dirty="0" err="1">
                <a:latin typeface="Candara" pitchFamily="34" charset="0"/>
              </a:rPr>
              <a:t>Мартенівський</a:t>
            </a:r>
            <a:r>
              <a:rPr lang="ru-RU" sz="2800" dirty="0">
                <a:latin typeface="Candara" pitchFamily="34" charset="0"/>
              </a:rPr>
              <a:t> </a:t>
            </a:r>
            <a:r>
              <a:rPr lang="ru-RU" sz="2800" dirty="0" err="1">
                <a:latin typeface="Candara" pitchFamily="34" charset="0"/>
              </a:rPr>
              <a:t>спосіб</a:t>
            </a:r>
            <a:r>
              <a:rPr lang="ru-RU" sz="2800" dirty="0">
                <a:latin typeface="Candara" pitchFamily="34" charset="0"/>
              </a:rPr>
              <a:t> </a:t>
            </a:r>
            <a:r>
              <a:rPr lang="ru-RU" sz="2800" dirty="0" err="1">
                <a:latin typeface="Candara" pitchFamily="34" charset="0"/>
              </a:rPr>
              <a:t>відрізняється</a:t>
            </a:r>
            <a:r>
              <a:rPr lang="ru-RU" sz="2800" dirty="0">
                <a:latin typeface="Candara" pitchFamily="34" charset="0"/>
              </a:rPr>
              <a:t> </a:t>
            </a:r>
            <a:r>
              <a:rPr lang="ru-RU" sz="2800" dirty="0" err="1">
                <a:latin typeface="Candara" pitchFamily="34" charset="0"/>
              </a:rPr>
              <a:t>від</a:t>
            </a:r>
            <a:r>
              <a:rPr lang="ru-RU" sz="2800" dirty="0">
                <a:latin typeface="Candara" pitchFamily="34" charset="0"/>
              </a:rPr>
              <a:t> конверторного </a:t>
            </a:r>
            <a:r>
              <a:rPr lang="ru-RU" sz="2800" dirty="0" err="1">
                <a:latin typeface="Candara" pitchFamily="34" charset="0"/>
              </a:rPr>
              <a:t>тим</a:t>
            </a:r>
            <a:r>
              <a:rPr lang="ru-RU" sz="2800" dirty="0">
                <a:latin typeface="Candara" pitchFamily="34" charset="0"/>
              </a:rPr>
              <a:t>, </a:t>
            </a:r>
            <a:r>
              <a:rPr lang="ru-RU" sz="2800" dirty="0" err="1">
                <a:latin typeface="Candara" pitchFamily="34" charset="0"/>
              </a:rPr>
              <a:t>що</a:t>
            </a:r>
            <a:r>
              <a:rPr lang="ru-RU" sz="2800" dirty="0">
                <a:latin typeface="Candara" pitchFamily="34" charset="0"/>
              </a:rPr>
              <a:t> </a:t>
            </a:r>
            <a:r>
              <a:rPr lang="ru-RU" sz="2800" dirty="0" err="1">
                <a:latin typeface="Candara" pitchFamily="34" charset="0"/>
              </a:rPr>
              <a:t>випалювання</a:t>
            </a:r>
            <a:r>
              <a:rPr lang="ru-RU" sz="2800" dirty="0">
                <a:latin typeface="Candara" pitchFamily="34" charset="0"/>
              </a:rPr>
              <a:t> </a:t>
            </a:r>
            <a:r>
              <a:rPr lang="ru-RU" sz="2800" dirty="0" err="1">
                <a:latin typeface="Candara" pitchFamily="34" charset="0"/>
              </a:rPr>
              <a:t>надлишку</a:t>
            </a:r>
            <a:r>
              <a:rPr lang="ru-RU" sz="2800" dirty="0">
                <a:latin typeface="Candara" pitchFamily="34" charset="0"/>
              </a:rPr>
              <a:t> </a:t>
            </a:r>
            <a:r>
              <a:rPr lang="ru-RU" sz="2800" dirty="0" err="1">
                <a:latin typeface="Candara" pitchFamily="34" charset="0"/>
              </a:rPr>
              <a:t>вуглецю</a:t>
            </a:r>
            <a:r>
              <a:rPr lang="ru-RU" sz="2800" dirty="0">
                <a:latin typeface="Candara" pitchFamily="34" charset="0"/>
              </a:rPr>
              <a:t> в </a:t>
            </a:r>
            <a:r>
              <a:rPr lang="ru-RU" sz="2800" dirty="0" err="1">
                <a:latin typeface="Candara" pitchFamily="34" charset="0"/>
              </a:rPr>
              <a:t>чавуні</a:t>
            </a:r>
            <a:r>
              <a:rPr lang="ru-RU" sz="2800" dirty="0">
                <a:latin typeface="Candara" pitchFamily="34" charset="0"/>
              </a:rPr>
              <a:t> </a:t>
            </a:r>
            <a:r>
              <a:rPr lang="ru-RU" sz="2800" dirty="0" err="1">
                <a:latin typeface="Candara" pitchFamily="34" charset="0"/>
              </a:rPr>
              <a:t>відбувається</a:t>
            </a:r>
            <a:r>
              <a:rPr lang="ru-RU" sz="2800" dirty="0">
                <a:latin typeface="Candara" pitchFamily="34" charset="0"/>
              </a:rPr>
              <a:t> за </a:t>
            </a:r>
            <a:r>
              <a:rPr lang="ru-RU" sz="2800" dirty="0" err="1">
                <a:latin typeface="Candara" pitchFamily="34" charset="0"/>
              </a:rPr>
              <a:t>рахунок</a:t>
            </a:r>
            <a:r>
              <a:rPr lang="ru-RU" sz="2800" dirty="0">
                <a:latin typeface="Candara" pitchFamily="34" charset="0"/>
              </a:rPr>
              <a:t> не </a:t>
            </a:r>
            <a:r>
              <a:rPr lang="ru-RU" sz="2800" dirty="0" err="1">
                <a:latin typeface="Candara" pitchFamily="34" charset="0"/>
              </a:rPr>
              <a:t>лише</a:t>
            </a:r>
            <a:r>
              <a:rPr lang="ru-RU" sz="2800" dirty="0">
                <a:latin typeface="Candara" pitchFamily="34" charset="0"/>
              </a:rPr>
              <a:t> </a:t>
            </a:r>
            <a:r>
              <a:rPr lang="ru-RU" sz="2800" dirty="0" err="1">
                <a:latin typeface="Candara" pitchFamily="34" charset="0"/>
              </a:rPr>
              <a:t>кисню</a:t>
            </a:r>
            <a:r>
              <a:rPr lang="ru-RU" sz="2800" dirty="0">
                <a:latin typeface="Candara" pitchFamily="34" charset="0"/>
              </a:rPr>
              <a:t> </a:t>
            </a:r>
            <a:r>
              <a:rPr lang="ru-RU" sz="2800" dirty="0" err="1">
                <a:latin typeface="Candara" pitchFamily="34" charset="0"/>
              </a:rPr>
              <a:t>повітря</a:t>
            </a:r>
            <a:r>
              <a:rPr lang="ru-RU" sz="2800" dirty="0">
                <a:latin typeface="Candara" pitchFamily="34" charset="0"/>
              </a:rPr>
              <a:t>, а й </a:t>
            </a:r>
            <a:r>
              <a:rPr lang="ru-RU" sz="2800" dirty="0" err="1">
                <a:latin typeface="Candara" pitchFamily="34" charset="0"/>
              </a:rPr>
              <a:t>кисню</a:t>
            </a:r>
            <a:r>
              <a:rPr lang="ru-RU" sz="2800" dirty="0">
                <a:latin typeface="Candara" pitchFamily="34" charset="0"/>
              </a:rPr>
              <a:t> </a:t>
            </a:r>
            <a:r>
              <a:rPr lang="ru-RU" sz="2800" dirty="0" err="1">
                <a:latin typeface="Candara" pitchFamily="34" charset="0"/>
              </a:rPr>
              <a:t>оксидів</a:t>
            </a:r>
            <a:r>
              <a:rPr lang="ru-RU" sz="2800" dirty="0">
                <a:latin typeface="Candara" pitchFamily="34" charset="0"/>
              </a:rPr>
              <a:t> </a:t>
            </a:r>
            <a:r>
              <a:rPr lang="ru-RU" sz="2800" dirty="0" err="1">
                <a:latin typeface="Candara" pitchFamily="34" charset="0"/>
              </a:rPr>
              <a:t>заліза</a:t>
            </a:r>
            <a:r>
              <a:rPr lang="ru-RU" sz="2800" dirty="0">
                <a:latin typeface="Candara" pitchFamily="34" charset="0"/>
              </a:rPr>
              <a:t>, </a:t>
            </a:r>
            <a:r>
              <a:rPr lang="ru-RU" sz="2800" dirty="0" err="1">
                <a:latin typeface="Candara" pitchFamily="34" charset="0"/>
              </a:rPr>
              <a:t>які</a:t>
            </a:r>
            <a:r>
              <a:rPr lang="ru-RU" sz="2800" dirty="0">
                <a:latin typeface="Candara" pitchFamily="34" charset="0"/>
              </a:rPr>
              <a:t> </a:t>
            </a:r>
            <a:r>
              <a:rPr lang="ru-RU" sz="2800" dirty="0" err="1">
                <a:latin typeface="Candara" pitchFamily="34" charset="0"/>
              </a:rPr>
              <a:t>додаються</a:t>
            </a:r>
            <a:r>
              <a:rPr lang="ru-RU" sz="2800" dirty="0">
                <a:latin typeface="Candara" pitchFamily="34" charset="0"/>
              </a:rPr>
              <a:t> у </a:t>
            </a:r>
            <a:r>
              <a:rPr lang="ru-RU" sz="2800" dirty="0" err="1">
                <a:latin typeface="Candara" pitchFamily="34" charset="0"/>
              </a:rPr>
              <a:t>вигляді</a:t>
            </a:r>
            <a:r>
              <a:rPr lang="ru-RU" sz="2800" dirty="0">
                <a:latin typeface="Candara" pitchFamily="34" charset="0"/>
              </a:rPr>
              <a:t> </a:t>
            </a:r>
            <a:r>
              <a:rPr lang="ru-RU" sz="2800" dirty="0" err="1">
                <a:latin typeface="Candara" pitchFamily="34" charset="0"/>
              </a:rPr>
              <a:t>залізної</a:t>
            </a:r>
            <a:r>
              <a:rPr lang="ru-RU" sz="2800" dirty="0">
                <a:latin typeface="Candara" pitchFamily="34" charset="0"/>
              </a:rPr>
              <a:t> </a:t>
            </a:r>
            <a:r>
              <a:rPr lang="ru-RU" sz="2800" dirty="0" err="1">
                <a:latin typeface="Candara" pitchFamily="34" charset="0"/>
              </a:rPr>
              <a:t>руди</a:t>
            </a:r>
            <a:r>
              <a:rPr lang="ru-RU" sz="2800" dirty="0">
                <a:latin typeface="Candara" pitchFamily="34" charset="0"/>
              </a:rPr>
              <a:t> та </a:t>
            </a:r>
            <a:r>
              <a:rPr lang="ru-RU" sz="2800" dirty="0" err="1">
                <a:latin typeface="Candara" pitchFamily="34" charset="0"/>
              </a:rPr>
              <a:t>іржавого</a:t>
            </a:r>
            <a:r>
              <a:rPr lang="ru-RU" sz="2800" dirty="0">
                <a:latin typeface="Candara" pitchFamily="34" charset="0"/>
              </a:rPr>
              <a:t> </a:t>
            </a:r>
            <a:r>
              <a:rPr lang="ru-RU" sz="2800" dirty="0" err="1">
                <a:latin typeface="Candara" pitchFamily="34" charset="0"/>
              </a:rPr>
              <a:t>залізного</a:t>
            </a:r>
            <a:r>
              <a:rPr lang="ru-RU" sz="2800" dirty="0">
                <a:latin typeface="Candara" pitchFamily="34" charset="0"/>
              </a:rPr>
              <a:t> </a:t>
            </a:r>
            <a:r>
              <a:rPr lang="ru-RU" sz="2800" dirty="0" err="1">
                <a:latin typeface="Candara" pitchFamily="34" charset="0"/>
              </a:rPr>
              <a:t>брухту</a:t>
            </a:r>
            <a:r>
              <a:rPr lang="ru-RU" sz="2800" dirty="0">
                <a:latin typeface="Candara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32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315416"/>
            <a:ext cx="6781800" cy="1600200"/>
          </a:xfrm>
        </p:spPr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Мартенівська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піч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3075" name="Picture 3" descr="C:\Users\Полина\Desktop\capture-20130411-2032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66161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0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967" y="1268760"/>
            <a:ext cx="6781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Електротермічний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спосіб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912768" cy="463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17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32</TotalTime>
  <Words>553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Виробництво та способи виробництва сталі</vt:lpstr>
      <vt:lpstr>Історія</vt:lpstr>
      <vt:lpstr>Виробництво сталі</vt:lpstr>
      <vt:lpstr>Конверторний спосіб</vt:lpstr>
      <vt:lpstr>Бессемерівський спосіб </vt:lpstr>
      <vt:lpstr>Томасівський спосіб </vt:lpstr>
      <vt:lpstr>Мартенівська піч </vt:lpstr>
      <vt:lpstr>Мартенівська піч</vt:lpstr>
      <vt:lpstr>Електротермічний спосіб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Виробництво та способи виробництва сталі</dc:title>
  <dc:creator>Полина</dc:creator>
  <cp:lastModifiedBy>Полина</cp:lastModifiedBy>
  <cp:revision>5</cp:revision>
  <dcterms:created xsi:type="dcterms:W3CDTF">2013-04-07T15:05:08Z</dcterms:created>
  <dcterms:modified xsi:type="dcterms:W3CDTF">2013-04-11T17:44:28Z</dcterms:modified>
</cp:coreProperties>
</file>