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57" r:id="rId6"/>
    <p:sldId id="264" r:id="rId7"/>
    <p:sldId id="263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74E4CF-615B-4E09-BA47-6A90BD1D8CC3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CF7CD-1D7E-47AC-B0B9-427FFA54E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CE5C2-DFDD-45DE-9E32-39C2B906524B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F1634-9E38-4128-8383-92C1A4E554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96597-9C7A-47FF-9667-B5A1391300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DBDE-6C4B-45DC-9C31-508FA5193DE6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4161-95B1-4B44-8965-4E11D756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9590-6D67-4CDB-B272-A539C11B1123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4700-E45C-4600-B2A5-1FB3D7945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BBDE-1AA9-4479-ACFA-0EED57766E78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1DA1-CA06-4E4A-AE92-B0B847BE5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9D559-D9AE-4962-85BE-18E153C8B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8191-499F-4307-8D65-4618975153BB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D350-398C-4F53-9878-129C706F8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4B42-2945-4AB8-882F-EA686311C31E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EF9E-CB61-4EE4-BD4B-E75BA6FAD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2FBC-C619-4964-9A75-9CE123CBFAC2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B8DB-B122-41D6-9E58-B83D0FE78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3724-CCF5-4ABD-8094-07D3B0865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2348-C507-43C9-80E2-5CC47D07D46F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FF20-6984-45CE-AE55-895FE77CD50C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1ED9-B236-49F1-8D3F-7D79071A1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BCFA-3EB0-4449-AC1A-17E35A3A8F2C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3A3B-5BE1-49B0-AD13-47618D0F5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1B7F-8C98-4FC3-9FC5-8E62320DB807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148C-DA78-4CE8-BAD6-85188FBF9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B7C6-ABB4-4AA5-98B8-BE838C9BBF0B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5273-4EBC-49EC-8588-293BC94BE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>
              <a:lumMod val="40000"/>
              <a:lumOff val="60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9BEC08D-8CD1-4B65-BAC4-630585287FFE}" type="datetimeFigureOut">
              <a:rPr lang="ru-RU"/>
              <a:pPr>
                <a:defRPr/>
              </a:pPr>
              <a:t>25.05.2014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6DDF140-F3AC-465A-AC90-DFF7FC5D6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77" r:id="rId2"/>
    <p:sldLayoutId id="2147483686" r:id="rId3"/>
    <p:sldLayoutId id="2147483678" r:id="rId4"/>
    <p:sldLayoutId id="2147483687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889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>
                <a:solidFill>
                  <a:schemeClr val="bg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Характеристика елемента та утворених ним сполук, кругообіг елемента в природі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664" y="626408"/>
            <a:ext cx="8305800" cy="8431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7200" b="1" smtClean="0">
                <a:solidFill>
                  <a:schemeClr val="bg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Карбон</a:t>
            </a:r>
            <a:endParaRPr lang="ru-RU" sz="7200" b="1">
              <a:solidFill>
                <a:schemeClr val="bg2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5363" name="Picture 2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6769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6769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762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27622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139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613" y="20955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9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813" y="59340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0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775" y="551656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979613" y="1206500"/>
            <a:ext cx="6985000" cy="49688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640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7030A0"/>
                </a:solidFill>
                <a:latin typeface="Baskerville Old Face" pitchFamily="18" charset="0"/>
              </a:rPr>
              <a:t>Періодична система хімічних елементів Д.І.Менделєєва</a:t>
            </a:r>
            <a:r>
              <a:rPr lang="ru-RU" sz="2400" b="1">
                <a:solidFill>
                  <a:srgbClr val="7030A0"/>
                </a:solidFill>
                <a:latin typeface="Baskerville Old Face" pitchFamily="18" charset="0"/>
              </a:rPr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765175"/>
            <a:ext cx="1008063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Періоди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0825" y="1268413"/>
            <a:ext cx="1008063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0825" y="1773238"/>
            <a:ext cx="1008063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50825" y="2276475"/>
            <a:ext cx="1008063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3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0825" y="2781300"/>
            <a:ext cx="1008063" cy="10080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4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0825" y="3789363"/>
            <a:ext cx="1008063" cy="9366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5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50825" y="4724400"/>
            <a:ext cx="1008063" cy="10096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6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50825" y="5734050"/>
            <a:ext cx="1008063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7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258888" y="765175"/>
            <a:ext cx="720725" cy="5032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Ряди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258888" y="1268413"/>
            <a:ext cx="720725" cy="503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258888" y="1773238"/>
            <a:ext cx="720725" cy="503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258888" y="2276475"/>
            <a:ext cx="720725" cy="5032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3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258888" y="2781300"/>
            <a:ext cx="720725" cy="5032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4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258888" y="5662613"/>
            <a:ext cx="720725" cy="5762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10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1258888" y="5229225"/>
            <a:ext cx="720725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9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1258888" y="4724400"/>
            <a:ext cx="720725" cy="504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8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258888" y="4149725"/>
            <a:ext cx="720725" cy="5746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7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258888" y="3284538"/>
            <a:ext cx="720725" cy="6477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5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258888" y="3789363"/>
            <a:ext cx="720725" cy="503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6</a:t>
            </a:r>
            <a:endParaRPr lang="ru-RU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979613" y="765175"/>
            <a:ext cx="6985000" cy="2873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                                     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Групи елементів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1979613" y="1052513"/>
            <a:ext cx="792162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2771775" y="1052513"/>
            <a:ext cx="792163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5940425" y="1052513"/>
            <a:ext cx="792163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5148263" y="1052513"/>
            <a:ext cx="792162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732588" y="1052513"/>
            <a:ext cx="792162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VII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3563938" y="1052513"/>
            <a:ext cx="792162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III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4356100" y="1052513"/>
            <a:ext cx="792163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IV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7451725" y="1052513"/>
            <a:ext cx="1512888" cy="215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VIII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6415" name="Line 32"/>
          <p:cNvSpPr>
            <a:spLocks noChangeShapeType="1"/>
          </p:cNvSpPr>
          <p:nvPr/>
        </p:nvSpPr>
        <p:spPr bwMode="auto">
          <a:xfrm>
            <a:off x="8964613" y="1268413"/>
            <a:ext cx="0" cy="4968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>
            <a:off x="1906588" y="6238875"/>
            <a:ext cx="6985000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>
            <a:off x="5148263" y="1268413"/>
            <a:ext cx="0" cy="4968875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197" name="Group 77"/>
          <p:cNvGraphicFramePr>
            <a:graphicFrameLocks noGrp="1"/>
          </p:cNvGraphicFramePr>
          <p:nvPr>
            <p:ph sz="half" idx="1"/>
          </p:nvPr>
        </p:nvGraphicFramePr>
        <p:xfrm>
          <a:off x="5148263" y="1047750"/>
          <a:ext cx="3816549" cy="5189664"/>
        </p:xfrm>
        <a:graphic>
          <a:graphicData uri="http://schemas.openxmlformats.org/drawingml/2006/table">
            <a:tbl>
              <a:tblPr/>
              <a:tblGrid>
                <a:gridCol w="667567"/>
                <a:gridCol w="3148982"/>
              </a:tblGrid>
              <a:tr h="5296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Характеристика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1.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Визнання Карбону хімічним елементом сталося у 1775 р., завдяки роботам А. Лавуазьє.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27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2.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У Періодичній системі знаходиться в 2 періоді, І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V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 група, головна підгрупа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53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3.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У природі зустрічається як у вільному стані, так і  у зв'язаному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8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4.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Утворює кілька простих речовин: алмаз графіт, карбін, фулерени.</a:t>
                      </a: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81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Baskerville Old Face" pitchFamily="18" charset="0"/>
                        </a:rPr>
                        <a:t>5.</a:t>
                      </a:r>
                    </a:p>
                  </a:txBody>
                  <a:tcPr marT="54012" marB="54012"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8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Е=2,5;</a:t>
                      </a:r>
                      <a:r>
                        <a:rPr lang="uk-UA" sz="180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найнижчий ступінь окислення –</a:t>
                      </a:r>
                      <a:r>
                        <a:rPr lang="uk-UA" sz="180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uk-UA" sz="18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найвищий ступінь окислення +4. </a:t>
                      </a:r>
                      <a:endParaRPr kumimoji="0" lang="en-US" sz="2100" b="0" i="0" u="sng" strike="noStrike" cap="none" normalizeH="0" baseline="3000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marT="54012" marB="54012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124075" y="2060575"/>
            <a:ext cx="3168650" cy="3262313"/>
            <a:chOff x="748" y="1117"/>
            <a:chExt cx="1996" cy="2055"/>
          </a:xfrm>
        </p:grpSpPr>
        <p:sp>
          <p:nvSpPr>
            <p:cNvPr id="16443" name="Text Box 58"/>
            <p:cNvSpPr txBox="1">
              <a:spLocks noChangeArrowheads="1"/>
            </p:cNvSpPr>
            <p:nvPr/>
          </p:nvSpPr>
          <p:spPr bwMode="auto">
            <a:xfrm>
              <a:off x="1202" y="1117"/>
              <a:ext cx="1497" cy="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800">
                <a:solidFill>
                  <a:srgbClr val="FF0000"/>
                </a:solidFill>
              </a:endParaRPr>
            </a:p>
          </p:txBody>
        </p:sp>
        <p:sp>
          <p:nvSpPr>
            <p:cNvPr id="13373" name="Text Box 59"/>
            <p:cNvSpPr txBox="1">
              <a:spLocks noChangeArrowheads="1"/>
            </p:cNvSpPr>
            <p:nvPr/>
          </p:nvSpPr>
          <p:spPr bwMode="auto">
            <a:xfrm>
              <a:off x="884" y="1298"/>
              <a:ext cx="590" cy="5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chemeClr val="tx2">
                      <a:lumMod val="10000"/>
                    </a:schemeClr>
                  </a:solidFill>
                  <a:latin typeface="Baskerville Old Face" pitchFamily="18" charset="0"/>
                </a:rPr>
                <a:t>12</a:t>
              </a:r>
              <a:endParaRPr lang="ru-RU" sz="48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endParaRPr>
            </a:p>
          </p:txBody>
        </p:sp>
        <p:sp>
          <p:nvSpPr>
            <p:cNvPr id="13374" name="Text Box 60"/>
            <p:cNvSpPr txBox="1">
              <a:spLocks noChangeArrowheads="1"/>
            </p:cNvSpPr>
            <p:nvPr/>
          </p:nvSpPr>
          <p:spPr bwMode="auto">
            <a:xfrm>
              <a:off x="748" y="2614"/>
              <a:ext cx="953" cy="5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latin typeface="Baskerville Old Face" pitchFamily="18" charset="0"/>
                </a:rPr>
                <a:t>  </a:t>
              </a:r>
              <a:r>
                <a:rPr lang="en-US" sz="4800" b="1" dirty="0" smtClean="0">
                  <a:solidFill>
                    <a:schemeClr val="tx2">
                      <a:lumMod val="10000"/>
                    </a:schemeClr>
                  </a:solidFill>
                  <a:latin typeface="Baskerville Old Face" pitchFamily="18" charset="0"/>
                </a:rPr>
                <a:t>+6</a:t>
              </a:r>
              <a:endParaRPr lang="ru-RU" sz="48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endParaRPr>
            </a:p>
          </p:txBody>
        </p:sp>
        <p:sp>
          <p:nvSpPr>
            <p:cNvPr id="13375" name="Text Box 61"/>
            <p:cNvSpPr txBox="1">
              <a:spLocks noChangeArrowheads="1"/>
            </p:cNvSpPr>
            <p:nvPr/>
          </p:nvSpPr>
          <p:spPr bwMode="auto">
            <a:xfrm>
              <a:off x="2154" y="1253"/>
              <a:ext cx="590" cy="5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tx2">
                      <a:lumMod val="10000"/>
                    </a:schemeClr>
                  </a:solidFill>
                  <a:latin typeface="Baskerville Old Face" pitchFamily="18" charset="0"/>
                </a:rPr>
                <a:t>0</a:t>
              </a:r>
              <a:endParaRPr lang="ru-RU" sz="48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endParaRPr>
            </a:p>
          </p:txBody>
        </p:sp>
      </p:grpSp>
      <p:sp>
        <p:nvSpPr>
          <p:cNvPr id="16441" name="Text Box 63"/>
          <p:cNvSpPr txBox="1">
            <a:spLocks noChangeArrowheads="1"/>
          </p:cNvSpPr>
          <p:nvPr/>
        </p:nvSpPr>
        <p:spPr bwMode="auto">
          <a:xfrm>
            <a:off x="3276600" y="27813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2700338" y="2636838"/>
            <a:ext cx="2303462" cy="247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5600" dirty="0">
                <a:solidFill>
                  <a:srgbClr val="A4001F"/>
                </a:solidFill>
                <a:latin typeface="Baskerville Old Face" pitchFamily="18" charset="0"/>
              </a:rPr>
              <a:t> </a:t>
            </a:r>
            <a:r>
              <a:rPr lang="en-US" sz="15600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C</a:t>
            </a:r>
            <a:endParaRPr lang="ru-RU" sz="15600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3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4752975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6600" b="1" kern="10" spc="1321">
              <a:ln w="9525">
                <a:noFill/>
                <a:round/>
                <a:headEnd/>
                <a:tailEnd/>
              </a:ln>
              <a:solidFill>
                <a:srgbClr val="2D2901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17410" name="WordArt 7"/>
          <p:cNvSpPr>
            <a:spLocks noChangeArrowheads="1" noChangeShapeType="1" noTextEdit="1"/>
          </p:cNvSpPr>
          <p:nvPr/>
        </p:nvSpPr>
        <p:spPr bwMode="auto">
          <a:xfrm>
            <a:off x="741363" y="2298700"/>
            <a:ext cx="1008062" cy="1208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800" kern="10" spc="960">
                <a:ln w="9525">
                  <a:noFill/>
                  <a:round/>
                  <a:headEnd/>
                  <a:tailEnd/>
                </a:ln>
                <a:solidFill>
                  <a:srgbClr val="2D290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с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07975" y="2055813"/>
            <a:ext cx="50482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12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76200" y="3389313"/>
            <a:ext cx="792163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   6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763713" y="2133600"/>
            <a:ext cx="50482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0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43" name="Arc 11"/>
          <p:cNvSpPr>
            <a:spLocks/>
          </p:cNvSpPr>
          <p:nvPr/>
        </p:nvSpPr>
        <p:spPr bwMode="auto">
          <a:xfrm rot="19449621" flipV="1">
            <a:off x="1490663" y="2462213"/>
            <a:ext cx="1150937" cy="1066800"/>
          </a:xfrm>
          <a:custGeom>
            <a:avLst/>
            <a:gdLst>
              <a:gd name="T0" fmla="*/ 431335 w 21600"/>
              <a:gd name="T1" fmla="*/ 0 h 20026"/>
              <a:gd name="T2" fmla="*/ 1150938 w 21600"/>
              <a:gd name="T3" fmla="*/ 1066800 h 20026"/>
              <a:gd name="T4" fmla="*/ 0 w 21600"/>
              <a:gd name="T5" fmla="*/ 1066800 h 20026"/>
              <a:gd name="T6" fmla="*/ 0 60000 65536"/>
              <a:gd name="T7" fmla="*/ 0 60000 65536"/>
              <a:gd name="T8" fmla="*/ 0 60000 65536"/>
              <a:gd name="T9" fmla="*/ 0 w 21600"/>
              <a:gd name="T10" fmla="*/ 0 h 20026"/>
              <a:gd name="T11" fmla="*/ 21600 w 21600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26" fill="none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</a:path>
              <a:path w="21600" h="20026" stroke="0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  <a:lnTo>
                  <a:pt x="0" y="20026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ysClr val="windowText" lastClr="000000"/>
                </a:solidFill>
              </a:ln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7415" name="Arc 12"/>
          <p:cNvSpPr>
            <a:spLocks/>
          </p:cNvSpPr>
          <p:nvPr/>
        </p:nvSpPr>
        <p:spPr bwMode="auto">
          <a:xfrm rot="19449621" flipV="1">
            <a:off x="2022475" y="2520950"/>
            <a:ext cx="1150938" cy="1066800"/>
          </a:xfrm>
          <a:custGeom>
            <a:avLst/>
            <a:gdLst>
              <a:gd name="T0" fmla="*/ 2147483647 w 21600"/>
              <a:gd name="T1" fmla="*/ 0 h 20026"/>
              <a:gd name="T2" fmla="*/ 2147483647 w 21600"/>
              <a:gd name="T3" fmla="*/ 2147483647 h 20026"/>
              <a:gd name="T4" fmla="*/ 0 w 21600"/>
              <a:gd name="T5" fmla="*/ 2147483647 h 20026"/>
              <a:gd name="T6" fmla="*/ 0 60000 65536"/>
              <a:gd name="T7" fmla="*/ 0 60000 65536"/>
              <a:gd name="T8" fmla="*/ 0 60000 65536"/>
              <a:gd name="T9" fmla="*/ 0 w 21600"/>
              <a:gd name="T10" fmla="*/ 0 h 20026"/>
              <a:gd name="T11" fmla="*/ 21600 w 21600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26" fill="none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</a:path>
              <a:path w="21600" h="20026" stroke="0" extrusionOk="0">
                <a:moveTo>
                  <a:pt x="8094" y="0"/>
                </a:moveTo>
                <a:cubicBezTo>
                  <a:pt x="16257" y="3299"/>
                  <a:pt x="21600" y="11222"/>
                  <a:pt x="21600" y="20026"/>
                </a:cubicBezTo>
                <a:lnTo>
                  <a:pt x="0" y="20026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2124075" y="3587750"/>
            <a:ext cx="360363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2627313" y="3602038"/>
            <a:ext cx="360362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4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4716463" y="2133600"/>
            <a:ext cx="1727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P = </a:t>
            </a:r>
            <a:r>
              <a:rPr lang="uk-UA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6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4665663" y="2657475"/>
            <a:ext cx="1727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e =  </a:t>
            </a:r>
            <a:r>
              <a:rPr lang="uk-UA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6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4716463" y="3141663"/>
            <a:ext cx="1727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N = 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6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4730750" y="2593975"/>
            <a:ext cx="2159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10000"/>
                  </a:schemeClr>
                </a:solidFill>
                <a:cs typeface="Arial" charset="0"/>
              </a:rPr>
              <a:t>-</a:t>
            </a:r>
            <a:endParaRPr lang="ru-RU" b="1" dirty="0">
              <a:solidFill>
                <a:schemeClr val="tx2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1403350" y="5589588"/>
            <a:ext cx="360363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2124075" y="5300663"/>
            <a:ext cx="360363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55" name="Rectangle 23"/>
          <p:cNvSpPr>
            <a:spLocks noChangeArrowheads="1"/>
          </p:cNvSpPr>
          <p:nvPr/>
        </p:nvSpPr>
        <p:spPr bwMode="auto">
          <a:xfrm>
            <a:off x="2484438" y="4941888"/>
            <a:ext cx="360362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56" name="Rectangle 24"/>
          <p:cNvSpPr>
            <a:spLocks noChangeArrowheads="1"/>
          </p:cNvSpPr>
          <p:nvPr/>
        </p:nvSpPr>
        <p:spPr bwMode="auto">
          <a:xfrm>
            <a:off x="2843213" y="4941888"/>
            <a:ext cx="360362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57" name="Rectangle 25"/>
          <p:cNvSpPr>
            <a:spLocks noChangeArrowheads="1"/>
          </p:cNvSpPr>
          <p:nvPr/>
        </p:nvSpPr>
        <p:spPr bwMode="auto">
          <a:xfrm>
            <a:off x="3203575" y="4941888"/>
            <a:ext cx="360363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1619250" y="5624513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1533525" y="5616575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2252663" y="5330825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V="1">
            <a:off x="3024188" y="4984750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2333625" y="5338763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32" name="Text Box 50"/>
          <p:cNvSpPr txBox="1">
            <a:spLocks noChangeArrowheads="1"/>
          </p:cNvSpPr>
          <p:nvPr/>
        </p:nvSpPr>
        <p:spPr bwMode="auto">
          <a:xfrm>
            <a:off x="358775" y="6269038"/>
            <a:ext cx="5472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latin typeface="Baskerville Old Face" pitchFamily="18" charset="0"/>
              </a:rPr>
              <a:t>Короткий електронний запис</a:t>
            </a:r>
            <a:r>
              <a:rPr lang="uk-UA">
                <a:latin typeface="Baskerville Old Face" pitchFamily="18" charset="0"/>
              </a:rPr>
              <a:t>:               </a:t>
            </a:r>
            <a:endParaRPr lang="uk-UA" b="1"/>
          </a:p>
        </p:txBody>
      </p:sp>
      <p:sp>
        <p:nvSpPr>
          <p:cNvPr id="17433" name="Text Box 53"/>
          <p:cNvSpPr txBox="1">
            <a:spLocks noChangeArrowheads="1"/>
          </p:cNvSpPr>
          <p:nvPr/>
        </p:nvSpPr>
        <p:spPr bwMode="auto">
          <a:xfrm>
            <a:off x="1560513" y="521652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 b="1">
              <a:latin typeface="Baskerville Old Face" pitchFamily="18" charset="0"/>
            </a:endParaRP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1000125" y="5214938"/>
            <a:ext cx="64293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s²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 flipV="1">
            <a:off x="2619375" y="4979988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36" name="Text Box 60"/>
          <p:cNvSpPr txBox="1">
            <a:spLocks noChangeArrowheads="1"/>
          </p:cNvSpPr>
          <p:nvPr/>
        </p:nvSpPr>
        <p:spPr bwMode="auto">
          <a:xfrm>
            <a:off x="2255838" y="4899025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 b="1">
              <a:latin typeface="Baskerville Old Face" pitchFamily="18" charset="0"/>
            </a:endParaRP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2417763" y="4549775"/>
            <a:ext cx="8509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2p</a:t>
            </a:r>
            <a:r>
              <a:rPr lang="uk-UA" sz="2000" b="1" baseline="30000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</a:t>
            </a:r>
            <a:endParaRPr lang="ru-RU" sz="2400" b="1" baseline="30000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253" name="Line 85"/>
          <p:cNvSpPr>
            <a:spLocks noChangeShapeType="1"/>
          </p:cNvSpPr>
          <p:nvPr/>
        </p:nvSpPr>
        <p:spPr bwMode="auto">
          <a:xfrm flipV="1">
            <a:off x="3700463" y="6475413"/>
            <a:ext cx="1828800" cy="22225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Text Box 55"/>
          <p:cNvSpPr txBox="1">
            <a:spLocks noChangeArrowheads="1"/>
          </p:cNvSpPr>
          <p:nvPr/>
        </p:nvSpPr>
        <p:spPr bwMode="auto">
          <a:xfrm>
            <a:off x="1857375" y="4857750"/>
            <a:ext cx="576263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2s²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8613" y="484188"/>
            <a:ext cx="3049587" cy="1014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Карбон</a:t>
            </a:r>
            <a:endParaRPr lang="ru-RU" sz="60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3" y="4795838"/>
            <a:ext cx="1298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aseline="-25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6</a:t>
            </a:r>
            <a:r>
              <a:rPr lang="uk-UA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   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n=2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6297613" y="5557838"/>
            <a:ext cx="360362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7032625" y="5213350"/>
            <a:ext cx="360363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8113713" y="4843463"/>
            <a:ext cx="360362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7753350" y="4843463"/>
            <a:ext cx="360363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7392988" y="4838700"/>
            <a:ext cx="360362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8" name="Line 36"/>
          <p:cNvSpPr>
            <a:spLocks noChangeShapeType="1"/>
          </p:cNvSpPr>
          <p:nvPr/>
        </p:nvSpPr>
        <p:spPr bwMode="auto">
          <a:xfrm flipV="1">
            <a:off x="6443663" y="5573713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Line 36"/>
          <p:cNvSpPr>
            <a:spLocks noChangeShapeType="1"/>
          </p:cNvSpPr>
          <p:nvPr/>
        </p:nvSpPr>
        <p:spPr bwMode="auto">
          <a:xfrm flipV="1">
            <a:off x="7177088" y="5232400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 flipV="1">
            <a:off x="7531100" y="4870450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Line 36"/>
          <p:cNvSpPr>
            <a:spLocks noChangeShapeType="1"/>
          </p:cNvSpPr>
          <p:nvPr/>
        </p:nvSpPr>
        <p:spPr bwMode="auto">
          <a:xfrm flipV="1">
            <a:off x="7929563" y="4870450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Line 35"/>
          <p:cNvSpPr>
            <a:spLocks noChangeShapeType="1"/>
          </p:cNvSpPr>
          <p:nvPr/>
        </p:nvSpPr>
        <p:spPr bwMode="auto">
          <a:xfrm>
            <a:off x="6550025" y="5610225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>
            <a:off x="7286625" y="5214938"/>
            <a:ext cx="0" cy="2889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Text Box 55"/>
          <p:cNvSpPr txBox="1">
            <a:spLocks noChangeArrowheads="1"/>
          </p:cNvSpPr>
          <p:nvPr/>
        </p:nvSpPr>
        <p:spPr bwMode="auto">
          <a:xfrm>
            <a:off x="5991225" y="5014913"/>
            <a:ext cx="601663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1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s²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8" name="Text Box 55"/>
          <p:cNvSpPr txBox="1">
            <a:spLocks noChangeArrowheads="1"/>
          </p:cNvSpPr>
          <p:nvPr/>
        </p:nvSpPr>
        <p:spPr bwMode="auto">
          <a:xfrm>
            <a:off x="6816725" y="4759325"/>
            <a:ext cx="576263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2s²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9" name="Text Box 65"/>
          <p:cNvSpPr txBox="1">
            <a:spLocks noChangeArrowheads="1"/>
          </p:cNvSpPr>
          <p:nvPr/>
        </p:nvSpPr>
        <p:spPr bwMode="auto">
          <a:xfrm>
            <a:off x="7294563" y="4408488"/>
            <a:ext cx="8509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2p</a:t>
            </a:r>
            <a:r>
              <a:rPr lang="uk-UA" sz="2000" b="1" baseline="30000" dirty="0" smtClean="0"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2</a:t>
            </a:r>
            <a:endParaRPr lang="ru-RU" sz="2400" b="1" baseline="30000" dirty="0"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84750" y="4640263"/>
            <a:ext cx="13001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aseline="-25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6</a:t>
            </a:r>
            <a:r>
              <a:rPr lang="uk-UA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   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n=2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4750" y="4502150"/>
            <a:ext cx="2841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*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" name="Line 85"/>
          <p:cNvSpPr>
            <a:spLocks noChangeShapeType="1"/>
          </p:cNvSpPr>
          <p:nvPr/>
        </p:nvSpPr>
        <p:spPr bwMode="auto">
          <a:xfrm flipV="1">
            <a:off x="6659563" y="6453188"/>
            <a:ext cx="1828800" cy="22225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0.05251 L 0.27674 0.12584 " pathEditMode="relative" ptsTypes="AA">
                                      <p:cBhvr>
                                        <p:cTn id="30" dur="2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7749 L 0.22621 0.182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9091 L 0.19687 0.227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897 C 0.0177 0.05251 0.03698 0.08629 0.06111 0.09577 C 0.08524 0.10525 0.1335 0.10017 0.1434 0.07541 C 0.15329 0.05066 0.12465 -0.03169 0.121 -0.05297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0.06061 L 0.07969 0.1549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4973 L 0.03021 0.1966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0.04858 L 0.01024 0.2479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3" grpId="0"/>
      <p:bldP spid="7233" grpId="0"/>
      <p:bldP spid="73" grpId="0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smtClean="0">
                <a:solidFill>
                  <a:schemeClr val="accent5">
                    <a:lumMod val="50000"/>
                  </a:schemeClr>
                </a:solidFill>
              </a:rPr>
              <a:t>Алотропні модифікації Карбону</a:t>
            </a:r>
            <a:endParaRPr lang="ru-RU" b="1" i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Picture 2" descr="D:\Мои документы\Rumar\картинки для семинара\графі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196975"/>
            <a:ext cx="3095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Мои документы\Rumar\картинки для семинара\алмаз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31686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H:\картинки для семинара\Структура фуллерена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325" y="3644900"/>
            <a:ext cx="302418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3899023"/>
            <a:ext cx="1998502" cy="70788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Алмаз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2340" y="3899023"/>
            <a:ext cx="1846083" cy="70788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Графіт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411" y="5960072"/>
            <a:ext cx="2304029" cy="70788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Фулерен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mtClean="0">
                <a:solidFill>
                  <a:schemeClr val="accent4">
                    <a:lumMod val="50000"/>
                  </a:schemeClr>
                </a:solidFill>
              </a:rPr>
              <a:t>Хімічні властивості</a:t>
            </a: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539750" algn="just" eaLnBrk="1" hangingPunct="1"/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Вуглець – найтугоплавкіша проста речовина. За звичайних умов вуглець малоактивний, при нагріванні вступає в реакції з металами і воднем, виявляючи окислювальні властивості, у реакціях з киснем, сіркою, оксидами металів та ін. – відновні властивості:</a:t>
            </a:r>
            <a:endParaRPr lang="ru-RU" b="1" smtClean="0">
              <a:solidFill>
                <a:srgbClr val="22261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just"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  Ca+2C=CaC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                        C+O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=CO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smtClean="0">
              <a:solidFill>
                <a:srgbClr val="22261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just"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4Al+3C=Al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                        C+2S=CS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smtClean="0">
              <a:solidFill>
                <a:srgbClr val="22261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just" eaLnBrk="1" hangingPunct="1">
              <a:buFont typeface="Wingdings 2" pitchFamily="18" charset="2"/>
              <a:buNone/>
            </a:pP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2H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+C=CH</a:t>
            </a:r>
            <a:r>
              <a:rPr lang="uk-UA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baseline="-25000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uk-UA" b="1" smtClean="0">
                <a:solidFill>
                  <a:srgbClr val="222613"/>
                </a:solidFill>
                <a:latin typeface="Times New Roman" pitchFamily="18" charset="0"/>
                <a:cs typeface="Times New Roman" pitchFamily="18" charset="0"/>
              </a:rPr>
              <a:t>C+PbO=Pb+CO</a:t>
            </a:r>
            <a:endParaRPr lang="ru-RU" b="1" smtClean="0">
              <a:solidFill>
                <a:srgbClr val="22261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eaLnBrk="1" hangingPunct="1"/>
            <a:endParaRPr lang="ru-RU" b="1" smtClean="0">
              <a:solidFill>
                <a:srgbClr val="222613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462463"/>
            <a:ext cx="14446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i="1">
                <a:solidFill>
                  <a:srgbClr val="800000"/>
                </a:solidFill>
                <a:effectLst/>
              </a:rPr>
              <a:t>Карбон утворює </a:t>
            </a:r>
            <a:r>
              <a:rPr lang="uk-UA" sz="3600" b="1" i="1" smtClean="0">
                <a:solidFill>
                  <a:srgbClr val="800000"/>
                </a:solidFill>
                <a:effectLst/>
              </a:rPr>
              <a:t>два </a:t>
            </a:r>
            <a:r>
              <a:rPr lang="uk-UA" sz="3600" b="1" i="1">
                <a:solidFill>
                  <a:srgbClr val="800000"/>
                </a:solidFill>
                <a:effectLst/>
              </a:rPr>
              <a:t>оксиди СО і СО</a:t>
            </a:r>
            <a:r>
              <a:rPr lang="uk-UA" sz="3600" b="1" i="1" baseline="-25000">
                <a:solidFill>
                  <a:srgbClr val="800000"/>
                </a:solidFill>
                <a:effectLst/>
              </a:rPr>
              <a:t>2</a:t>
            </a:r>
            <a:endParaRPr lang="ru-RU" sz="3600" b="1" i="1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175" y="765175"/>
            <a:ext cx="8281988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СО (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чадний газ) за звичайних умов поводить себе як несолетворний оксид, не реагує з водою, розчинами кислот і лугів. Однак при підвищеному тиску при нагріванні вступає в реакцію із лугами, утворюються солі мурашиної кислоти: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                           Со +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NaOH        HCOONa.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СО2 (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вуглекислий газ), солетворний оксид, має властивості притаманні кислотним оксидам. Карбонатна (вугільна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кислота) нестійка, існує лише 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водному розчині, двохосновна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.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62500" y="357346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652963"/>
            <a:ext cx="260508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:\картинки для семинара\с книги1.JPG"/>
          <p:cNvPicPr>
            <a:picLocks noChangeAspect="1" noChangeArrowheads="1"/>
          </p:cNvPicPr>
          <p:nvPr/>
        </p:nvPicPr>
        <p:blipFill>
          <a:blip r:embed="rId3" cstate="print"/>
          <a:srcRect l="1056" t="2110" r="1935"/>
          <a:stretch>
            <a:fillRect/>
          </a:stretch>
        </p:blipFill>
        <p:spPr bwMode="auto">
          <a:xfrm>
            <a:off x="1476375" y="0"/>
            <a:ext cx="597535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D:\Мои документы\Rumar\картинки\PFILES\MSOFFICE\MEDIA\CNTCD1\ANIMATED\J028322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3013" y="5368925"/>
            <a:ext cx="14097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1" descr="D:\Мои документы\Rumar\картинки\PFILES\MSOFFICE\MEDIA\CNTCD1\ANIMATED\J03097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88" y="1027113"/>
            <a:ext cx="1409701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2" descr="D:\Мои документы\Rumar\картинки\PFILES\MSOFFICE\MEDIA\CNTCD1\ANIMATED\J030338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363"/>
            <a:ext cx="14303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D:\Мои документы\Rumar\картинки\PFILES\MSOFFICE\MEDIA\CNTCD1\ANIMATED\J030049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1100" y="2798763"/>
            <a:ext cx="155733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5" descr="D:\Мои документы\Rumar\картинки\PFILES\MSOFFICE\MEDIA\CNTCD1\ANIMATED\J029518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9200" y="260350"/>
            <a:ext cx="1555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5632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Карбон</a:t>
            </a:r>
            <a:r>
              <a:rPr lang="uk-UA" b="1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b="1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літосфери</a:t>
            </a:r>
            <a:endParaRPr lang="ru-RU" b="1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530" name="Picture 2" descr="D:\Мои документы\хімія_семінар\картинки для семинара\вапня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249363"/>
            <a:ext cx="22367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Мои документы\хімія_семінар\картинки для семинара\вапня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88" y="3152775"/>
            <a:ext cx="22082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D:\Мои документы\хімія_семінар\картинки для семинара\доломіт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249363"/>
            <a:ext cx="210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D:\Мои документы\хімія_семінар\картинки для семинара\доломіт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6200" y="3176588"/>
            <a:ext cx="21193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D:\Мои документы\хімія_семінар\картинки для семинара\крейда в краснодар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1249363"/>
            <a:ext cx="2060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D:\Мои документы\хімія_семінар\картинки для семинара\крейд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176588"/>
            <a:ext cx="207803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D:\Мои документы\хімія_семінар\картинки для семинара\мрамо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1263650"/>
            <a:ext cx="1800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D:\Мои документы\хімія_семінар\картинки для семинара\мармур палітр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1213" y="3176588"/>
            <a:ext cx="18034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D:\Мои документы\хімія_семінар\картинки для семинара\мармур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08838" y="5013325"/>
            <a:ext cx="1790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D:\Мои документы\хімія_семінар\картинки для семинара\крейда шкільн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363" y="5013325"/>
            <a:ext cx="2060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D:\Мои документы\хімія_семінар\картинки для семинара\доломіт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16200" y="5013325"/>
            <a:ext cx="2119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D:\Мои документы\хімія_семінар\картинки для семинара\вапняк 4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2088" y="5013325"/>
            <a:ext cx="22050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48917" y="908720"/>
            <a:ext cx="821059" cy="563231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9832" y="1041866"/>
            <a:ext cx="832279" cy="590931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3416" y="1056769"/>
            <a:ext cx="825867" cy="563231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3803" y="1194436"/>
            <a:ext cx="904415" cy="563231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D:\Мои документы\Rumar\картинки\PFILES\MSOFFICE\MEDIA\CNTCD1\ANIMATED\J0178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17963"/>
            <a:ext cx="22764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D:\Мои документы\хімія_семінар\картинки для семинара\кам’яне вугілля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836613"/>
            <a:ext cx="23510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:\Мои документы\хімія_семінар\картинки для семинара\газ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825" y="4424363"/>
            <a:ext cx="2349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D:\Мои документы\хімія_семінар\картинки для семинара\нефть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620713"/>
            <a:ext cx="23479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-2796571">
            <a:off x="2522537" y="3605213"/>
            <a:ext cx="2170113" cy="376238"/>
          </a:xfrm>
          <a:prstGeom prst="rightArrow">
            <a:avLst>
              <a:gd name="adj1" fmla="val 50000"/>
              <a:gd name="adj2" fmla="val 49989"/>
            </a:avLst>
          </a:prstGeom>
          <a:solidFill>
            <a:srgbClr val="EDF0E9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-1928541">
            <a:off x="2908300" y="4270375"/>
            <a:ext cx="3684588" cy="381000"/>
          </a:xfrm>
          <a:prstGeom prst="rightArrow">
            <a:avLst>
              <a:gd name="adj1" fmla="val 50000"/>
              <a:gd name="adj2" fmla="val 49026"/>
            </a:avLst>
          </a:prstGeom>
          <a:solidFill>
            <a:srgbClr val="EDF0E9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406614">
            <a:off x="2897188" y="5754688"/>
            <a:ext cx="2171700" cy="4302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2" name="Picture 9" descr="сланці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33375"/>
            <a:ext cx="2327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2"/>
          <p:cNvSpPr>
            <a:spLocks noChangeArrowheads="1"/>
          </p:cNvSpPr>
          <p:nvPr/>
        </p:nvSpPr>
        <p:spPr bwMode="auto">
          <a:xfrm rot="15269680">
            <a:off x="1093788" y="2703513"/>
            <a:ext cx="1944687" cy="376237"/>
          </a:xfrm>
          <a:prstGeom prst="rightArrow">
            <a:avLst>
              <a:gd name="adj1" fmla="val 50000"/>
              <a:gd name="adj2" fmla="val 44796"/>
            </a:avLst>
          </a:prstGeom>
          <a:solidFill>
            <a:srgbClr val="EDF0E9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647</TotalTime>
  <Words>341</Words>
  <Application>Microsoft Office PowerPoint</Application>
  <PresentationFormat>Экран (4:3)</PresentationFormat>
  <Paragraphs>111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Карбон</vt:lpstr>
      <vt:lpstr>Слайд 2</vt:lpstr>
      <vt:lpstr>Слайд 3</vt:lpstr>
      <vt:lpstr>Алотропні модифікації Карбону</vt:lpstr>
      <vt:lpstr>Хімічні властивості</vt:lpstr>
      <vt:lpstr>Карбон утворює два оксиди СО і СО2</vt:lpstr>
      <vt:lpstr>Слайд 7</vt:lpstr>
      <vt:lpstr>Карбон літосфери</vt:lpstr>
      <vt:lpstr>Слайд 9</vt:lpstr>
      <vt:lpstr>Слайд 10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Карбон</dc:title>
  <dc:creator>Дмитрий Каленюк</dc:creator>
  <cp:lastModifiedBy>1</cp:lastModifiedBy>
  <cp:revision>46</cp:revision>
  <dcterms:created xsi:type="dcterms:W3CDTF">2012-01-20T07:31:45Z</dcterms:created>
  <dcterms:modified xsi:type="dcterms:W3CDTF">2014-05-25T07:25:47Z</dcterms:modified>
</cp:coreProperties>
</file>