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8" r:id="rId3"/>
    <p:sldId id="259" r:id="rId4"/>
    <p:sldId id="262" r:id="rId5"/>
    <p:sldId id="263" r:id="rId6"/>
    <p:sldId id="264" r:id="rId7"/>
    <p:sldId id="265" r:id="rId8"/>
    <p:sldId id="261" r:id="rId9"/>
    <p:sldId id="266" r:id="rId10"/>
    <p:sldId id="267" r:id="rId11"/>
    <p:sldId id="268" r:id="rId12"/>
    <p:sldId id="269" r:id="rId13"/>
    <p:sldId id="260" r:id="rId14"/>
    <p:sldId id="270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025" autoAdjust="0"/>
  </p:normalViewPr>
  <p:slideViewPr>
    <p:cSldViewPr>
      <p:cViewPr varScale="1">
        <p:scale>
          <a:sx n="70" d="100"/>
          <a:sy n="70" d="100"/>
        </p:scale>
        <p:origin x="-51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explosion val="69"/>
          </c:dPt>
          <c:cat>
            <c:strRef>
              <c:f>Лист1!$A$2:$A$4</c:f>
              <c:strCache>
                <c:ptCount val="3"/>
                <c:pt idx="0">
                  <c:v>Водень</c:v>
                </c:pt>
                <c:pt idx="1">
                  <c:v>Гелій</c:v>
                </c:pt>
                <c:pt idx="2">
                  <c:v>Інші елементи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0.9</c:v>
                </c:pt>
                <c:pt idx="1">
                  <c:v>0.09</c:v>
                </c:pt>
                <c:pt idx="2">
                  <c:v>0.01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2000" b="1">
                <a:solidFill>
                  <a:srgbClr val="002060"/>
                </a:solidFill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2000" b="1">
                <a:solidFill>
                  <a:srgbClr val="002060"/>
                </a:solidFill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2000" b="1" baseline="0">
                <a:solidFill>
                  <a:srgbClr val="002060"/>
                </a:solidFill>
              </a:defRPr>
            </a:pPr>
            <a:endParaRPr lang="ru-RU"/>
          </a:p>
        </c:txPr>
      </c:legendEntry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8380DF-AD5F-4D80-B7DA-DDCD38D26AA4}" type="datetimeFigureOut">
              <a:rPr lang="ru-RU" smtClean="0"/>
              <a:t>10.02.2014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71F582-F7F0-494E-9072-5DF2C734CB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3204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1F582-F7F0-494E-9072-5DF2C734CB2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4668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1F582-F7F0-494E-9072-5DF2C734CB2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5617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uk.wikipedia.org/" TargetMode="External"/><Relationship Id="rId7" Type="http://schemas.openxmlformats.org/officeDocument/2006/relationships/hyperlink" Target="http://topvesti.kiev.ua/sonce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dungimn.at.ua/forum/10-4-1" TargetMode="External"/><Relationship Id="rId5" Type="http://schemas.openxmlformats.org/officeDocument/2006/relationships/hyperlink" Target="http://bukvar.su/biologija/12168-Vozrast-Solnca-Zvezd-Vselennoiy-Otlichiya-nauchnoiy-kartiny-mira-ot-klassicheskoiy-Raspredelenie-solnechnoiy-energii.html" TargetMode="External"/><Relationship Id="rId4" Type="http://schemas.openxmlformats.org/officeDocument/2006/relationships/hyperlink" Target="http://subject.com.ua/dovidnik/priroda/19.html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-64251"/>
            <a:ext cx="9900592" cy="695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83755" y="332656"/>
            <a:ext cx="322902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8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Сонце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300810" y="5444991"/>
            <a:ext cx="290643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Виконала</a:t>
            </a:r>
            <a:r>
              <a:rPr lang="ru-RU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uk-UA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Учениця 11-А класу</a:t>
            </a:r>
          </a:p>
          <a:p>
            <a:pPr algn="ctr"/>
            <a:r>
              <a:rPr lang="uk-UA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Родіонова Євгенія</a:t>
            </a:r>
            <a:endParaRPr lang="ru-RU" sz="2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2328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" y="0"/>
            <a:ext cx="9137786" cy="6853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584" y="5771"/>
            <a:ext cx="77556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altLang="ru-RU" sz="5400" dirty="0" err="1">
                <a:solidFill>
                  <a:srgbClr val="9933FF"/>
                </a:solidFill>
                <a:latin typeface="Comic Sans MS" pitchFamily="66" charset="0"/>
              </a:rPr>
              <a:t>Фотосферні</a:t>
            </a:r>
            <a:r>
              <a:rPr lang="uk-UA" altLang="ru-RU" sz="5400" dirty="0">
                <a:solidFill>
                  <a:srgbClr val="9933FF"/>
                </a:solidFill>
                <a:latin typeface="Comic Sans MS" pitchFamily="66" charset="0"/>
              </a:rPr>
              <a:t> утворення</a:t>
            </a:r>
            <a:r>
              <a:rPr lang="ru-RU" altLang="ru-RU" sz="5400" dirty="0">
                <a:solidFill>
                  <a:srgbClr val="9933FF"/>
                </a:solidFill>
                <a:latin typeface="Comic Sans MS" pitchFamily="66" charset="0"/>
              </a:rPr>
              <a:t> 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99992" y="1180849"/>
            <a:ext cx="3761728" cy="2585323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>
              <a:buFontTx/>
              <a:buNone/>
            </a:pPr>
            <a:r>
              <a:rPr lang="uk-UA" alt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Періодично у фотосфері то з'являються, то зникають сонячні плями. Розміри плям в середньому сягають 40 000 кілометрів (втроє більше Землі), проте деякі великі плями досягають 180 000 км.</a:t>
            </a:r>
          </a:p>
          <a:p>
            <a:pPr>
              <a:buFontTx/>
              <a:buNone/>
            </a:pPr>
            <a:r>
              <a:rPr lang="uk-UA" alt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Зазвичай плями виникають групами. 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65514" y="4149080"/>
            <a:ext cx="3796206" cy="2585323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>
              <a:buFontTx/>
              <a:buNone/>
            </a:pPr>
            <a:r>
              <a:rPr lang="uk-UA" alt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Кількість </a:t>
            </a:r>
            <a:r>
              <a:rPr lang="uk-UA" alt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плям та їх груп періодично змінюється, тому для характеристики </a:t>
            </a:r>
            <a:r>
              <a:rPr lang="uk-UA" alt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плямотворної</a:t>
            </a:r>
            <a:r>
              <a:rPr lang="uk-UA" alt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діяльності Сонця введено число Вольфа:</a:t>
            </a:r>
          </a:p>
          <a:p>
            <a:pPr algn="ctr">
              <a:buFontTx/>
              <a:buNone/>
            </a:pPr>
            <a:r>
              <a:rPr lang="en-US" alt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W = 10g + f</a:t>
            </a:r>
          </a:p>
          <a:p>
            <a:pPr>
              <a:buFontTx/>
              <a:buNone/>
            </a:pPr>
            <a:r>
              <a:rPr lang="uk-UA" alt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де </a:t>
            </a:r>
            <a:r>
              <a:rPr lang="en-US" alt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g – </a:t>
            </a:r>
            <a:r>
              <a:rPr lang="uk-UA" alt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кількість груп плям, </a:t>
            </a:r>
            <a:r>
              <a:rPr lang="en-US" alt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f – </a:t>
            </a:r>
            <a:r>
              <a:rPr lang="uk-UA" alt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загальна кількість усіх плям на  диску Сонця на цей момент.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93601" y="5268037"/>
            <a:ext cx="3456384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altLang="ru-RU" sz="1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Супутниками </a:t>
            </a:r>
            <a:r>
              <a:rPr lang="uk-UA" altLang="ru-RU" sz="1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плям є яскраві світлі утворення – факели.</a:t>
            </a:r>
            <a:endParaRPr lang="ru-RU" sz="1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34" y="1180849"/>
            <a:ext cx="3436318" cy="3436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366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409"/>
            <a:ext cx="9144000" cy="6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103" y="5085184"/>
            <a:ext cx="9115794" cy="184665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Сонячний</a:t>
            </a:r>
            <a:r>
              <a:rPr lang="ru-RU" sz="16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вітер</a:t>
            </a:r>
            <a:r>
              <a:rPr lang="ru-RU" sz="16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 — </a:t>
            </a:r>
            <a:r>
              <a:rPr lang="ru-RU" sz="16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потік</a:t>
            </a:r>
            <a:r>
              <a:rPr lang="ru-RU" sz="16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 </a:t>
            </a:r>
            <a:r>
              <a:rPr lang="ru-RU" sz="16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іонізованих</a:t>
            </a:r>
            <a:r>
              <a:rPr lang="ru-RU" sz="16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частинок</a:t>
            </a:r>
            <a:r>
              <a:rPr lang="ru-RU" sz="16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 (в </a:t>
            </a:r>
            <a:r>
              <a:rPr lang="ru-RU" sz="16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основному </a:t>
            </a:r>
            <a:r>
              <a:rPr lang="ru-RU" sz="16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геліо</a:t>
            </a:r>
            <a:r>
              <a:rPr lang="ru-RU" sz="16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–</a:t>
            </a:r>
            <a:r>
              <a:rPr lang="ru-RU" sz="16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водневої</a:t>
            </a:r>
            <a:r>
              <a:rPr lang="ru-RU" sz="16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плазми</a:t>
            </a:r>
            <a:r>
              <a:rPr lang="ru-RU" sz="16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), </a:t>
            </a:r>
            <a:r>
              <a:rPr lang="ru-RU" sz="16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який</a:t>
            </a:r>
            <a:r>
              <a:rPr lang="ru-RU" sz="16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виділяється</a:t>
            </a:r>
            <a:r>
              <a:rPr lang="ru-RU" sz="16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із</a:t>
            </a:r>
            <a:r>
              <a:rPr lang="ru-RU" sz="16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 </a:t>
            </a:r>
            <a:r>
              <a:rPr lang="ru-RU" sz="16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сонячної</a:t>
            </a:r>
            <a:r>
              <a:rPr lang="ru-RU" sz="16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корони</a:t>
            </a:r>
            <a:r>
              <a:rPr lang="ru-RU" sz="16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 </a:t>
            </a:r>
            <a:r>
              <a:rPr lang="ru-RU" sz="16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зі</a:t>
            </a:r>
            <a:r>
              <a:rPr lang="ru-RU" sz="16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швидкістю</a:t>
            </a:r>
            <a:r>
              <a:rPr lang="ru-RU" sz="16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300–1200 км/с у </a:t>
            </a:r>
            <a:r>
              <a:rPr lang="ru-RU" sz="16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навколишній</a:t>
            </a:r>
            <a:r>
              <a:rPr lang="ru-RU" sz="16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простір</a:t>
            </a:r>
            <a:r>
              <a:rPr lang="ru-RU" sz="16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у </a:t>
            </a:r>
            <a:r>
              <a:rPr lang="ru-RU" sz="16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всіх</a:t>
            </a:r>
            <a:r>
              <a:rPr lang="ru-RU" sz="16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напрямках</a:t>
            </a:r>
            <a:r>
              <a:rPr lang="ru-RU" sz="16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 Рух </a:t>
            </a:r>
            <a:r>
              <a:rPr lang="ru-RU" sz="16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цих</a:t>
            </a:r>
            <a:r>
              <a:rPr lang="ru-RU" sz="16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частинок</a:t>
            </a:r>
            <a:r>
              <a:rPr lang="ru-RU" sz="16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викривлює</a:t>
            </a:r>
            <a:r>
              <a:rPr lang="ru-RU" sz="16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 </a:t>
            </a:r>
            <a:r>
              <a:rPr lang="ru-RU" sz="16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магнітне</a:t>
            </a:r>
            <a:r>
              <a:rPr lang="ru-RU" sz="16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поле</a:t>
            </a:r>
            <a:r>
              <a:rPr lang="ru-RU" sz="16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Сонця,Землі</a:t>
            </a:r>
            <a:r>
              <a:rPr lang="ru-RU" sz="16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 та галактики і </a:t>
            </a:r>
            <a:r>
              <a:rPr lang="ru-RU" sz="16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галактичний</a:t>
            </a:r>
            <a:r>
              <a:rPr lang="ru-RU" sz="16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вітер</a:t>
            </a:r>
            <a:r>
              <a:rPr lang="ru-RU" sz="16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 </a:t>
            </a:r>
            <a:r>
              <a:rPr lang="ru-RU" sz="16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Водночас</a:t>
            </a:r>
            <a:r>
              <a:rPr lang="ru-RU" sz="16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магнітне</a:t>
            </a:r>
            <a:r>
              <a:rPr lang="ru-RU" sz="16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поле </a:t>
            </a:r>
            <a:r>
              <a:rPr lang="ru-RU" sz="16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Сонця</a:t>
            </a:r>
            <a:r>
              <a:rPr lang="ru-RU" sz="16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уповільнює</a:t>
            </a:r>
            <a:r>
              <a:rPr lang="ru-RU" sz="16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сонячний</a:t>
            </a:r>
            <a:r>
              <a:rPr lang="ru-RU" sz="16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вітер</a:t>
            </a:r>
            <a:r>
              <a:rPr lang="ru-RU" sz="16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, </a:t>
            </a:r>
            <a:r>
              <a:rPr lang="ru-RU" sz="16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зменшуючи</a:t>
            </a:r>
            <a:r>
              <a:rPr lang="ru-RU" sz="16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його</a:t>
            </a:r>
            <a:r>
              <a:rPr lang="ru-RU" sz="16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дальність</a:t>
            </a:r>
            <a:r>
              <a:rPr lang="ru-RU" sz="16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.</a:t>
            </a:r>
            <a:r>
              <a:rPr lang="uk-UA" altLang="ru-RU" sz="16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Різкі зміни потоку сонячного вітру (спричинені спалахами на Сонці), викликають збурення геомагнітного поля Землі - магнітні бурі.</a:t>
            </a:r>
            <a:endParaRPr lang="ru-RU" altLang="ru-RU" sz="16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43" y="0"/>
            <a:ext cx="7787208" cy="5191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728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218" y="29023"/>
            <a:ext cx="922638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3923928" cy="147732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mtClean="0"/>
              <a:t>Всі ми бачимо, що Сонце жовтого або помаранчевого кольору, але насправді, воно біле. Жовті тони Сонцю дає феномен під назвою «атмосферне розсіювання».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-788" y="1700808"/>
            <a:ext cx="3924715" cy="286232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 err="1"/>
              <a:t>Між</a:t>
            </a:r>
            <a:r>
              <a:rPr lang="ru-RU" dirty="0"/>
              <a:t> 1640 і 1700 </a:t>
            </a:r>
            <a:r>
              <a:rPr lang="ru-RU" dirty="0" err="1"/>
              <a:t>рр</a:t>
            </a:r>
            <a:r>
              <a:rPr lang="ru-RU" dirty="0"/>
              <a:t>. на </a:t>
            </a:r>
            <a:r>
              <a:rPr lang="ru-RU" dirty="0" err="1"/>
              <a:t>Сонці</a:t>
            </a:r>
            <a:r>
              <a:rPr lang="ru-RU" dirty="0"/>
              <a:t> </a:t>
            </a:r>
            <a:r>
              <a:rPr lang="ru-RU" dirty="0" err="1"/>
              <a:t>взагалі</a:t>
            </a:r>
            <a:r>
              <a:rPr lang="ru-RU" dirty="0"/>
              <a:t> не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плям</a:t>
            </a:r>
            <a:r>
              <a:rPr lang="ru-RU" dirty="0"/>
              <a:t>. </a:t>
            </a:r>
            <a:r>
              <a:rPr lang="ru-RU" dirty="0" err="1"/>
              <a:t>Цей</a:t>
            </a:r>
            <a:r>
              <a:rPr lang="ru-RU" dirty="0"/>
              <a:t> </a:t>
            </a:r>
            <a:r>
              <a:rPr lang="ru-RU" dirty="0" err="1"/>
              <a:t>період</a:t>
            </a:r>
            <a:r>
              <a:rPr lang="ru-RU" dirty="0"/>
              <a:t>, званий </a:t>
            </a:r>
            <a:r>
              <a:rPr lang="ru-RU" dirty="0" err="1"/>
              <a:t>мінімумом</a:t>
            </a:r>
            <a:r>
              <a:rPr lang="ru-RU" dirty="0"/>
              <a:t> </a:t>
            </a:r>
            <a:r>
              <a:rPr lang="ru-RU" dirty="0" err="1"/>
              <a:t>Маундера</a:t>
            </a:r>
            <a:r>
              <a:rPr lang="ru-RU" dirty="0"/>
              <a:t>, </a:t>
            </a:r>
            <a:r>
              <a:rPr lang="ru-RU" dirty="0" err="1"/>
              <a:t>збігся</a:t>
            </a:r>
            <a:r>
              <a:rPr lang="ru-RU" dirty="0"/>
              <a:t> з “</a:t>
            </a:r>
            <a:r>
              <a:rPr lang="ru-RU" dirty="0" err="1"/>
              <a:t>малим</a:t>
            </a:r>
            <a:r>
              <a:rPr lang="ru-RU" dirty="0"/>
              <a:t> </a:t>
            </a:r>
            <a:r>
              <a:rPr lang="ru-RU" dirty="0" err="1"/>
              <a:t>льодовиковим</a:t>
            </a:r>
            <a:r>
              <a:rPr lang="ru-RU" dirty="0"/>
              <a:t> </a:t>
            </a:r>
            <a:r>
              <a:rPr lang="ru-RU" dirty="0" err="1"/>
              <a:t>періодом</a:t>
            </a:r>
            <a:r>
              <a:rPr lang="ru-RU" dirty="0"/>
              <a:t>” – </a:t>
            </a:r>
            <a:r>
              <a:rPr lang="ru-RU" dirty="0" err="1"/>
              <a:t>загальним</a:t>
            </a:r>
            <a:r>
              <a:rPr lang="ru-RU" dirty="0"/>
              <a:t> </a:t>
            </a:r>
            <a:r>
              <a:rPr lang="ru-RU" dirty="0" err="1"/>
              <a:t>похолоданням</a:t>
            </a:r>
            <a:r>
              <a:rPr lang="ru-RU" dirty="0"/>
              <a:t> на </a:t>
            </a:r>
            <a:r>
              <a:rPr lang="ru-RU" dirty="0" err="1"/>
              <a:t>Землі</a:t>
            </a:r>
            <a:r>
              <a:rPr lang="ru-RU" dirty="0"/>
              <a:t>, коли </a:t>
            </a:r>
            <a:r>
              <a:rPr lang="ru-RU" dirty="0" err="1"/>
              <a:t>річки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ніколи</a:t>
            </a:r>
            <a:r>
              <a:rPr lang="ru-RU" dirty="0"/>
              <a:t> не замерзали, </a:t>
            </a:r>
            <a:r>
              <a:rPr lang="ru-RU" dirty="0" err="1"/>
              <a:t>покрилися</a:t>
            </a:r>
            <a:r>
              <a:rPr lang="ru-RU" dirty="0"/>
              <a:t> </a:t>
            </a:r>
            <a:r>
              <a:rPr lang="ru-RU" dirty="0" err="1"/>
              <a:t>льодом</a:t>
            </a:r>
            <a:r>
              <a:rPr lang="ru-RU" dirty="0"/>
              <a:t>, а </a:t>
            </a:r>
            <a:r>
              <a:rPr lang="ru-RU" dirty="0" err="1"/>
              <a:t>сніг</a:t>
            </a:r>
            <a:r>
              <a:rPr lang="ru-RU" dirty="0"/>
              <a:t> лежав </a:t>
            </a:r>
            <a:r>
              <a:rPr lang="ru-RU" dirty="0" err="1"/>
              <a:t>круглий</a:t>
            </a:r>
            <a:r>
              <a:rPr lang="ru-RU" dirty="0"/>
              <a:t> </a:t>
            </a:r>
            <a:r>
              <a:rPr lang="ru-RU" dirty="0" err="1"/>
              <a:t>рік</a:t>
            </a:r>
            <a:r>
              <a:rPr lang="ru-RU" dirty="0"/>
              <a:t> на </a:t>
            </a:r>
            <a:r>
              <a:rPr lang="ru-RU" dirty="0" err="1"/>
              <a:t>всіх</a:t>
            </a:r>
            <a:r>
              <a:rPr lang="ru-RU" dirty="0"/>
              <a:t> широтах. В </a:t>
            </a:r>
            <a:r>
              <a:rPr lang="ru-RU" dirty="0" err="1"/>
              <a:t>даний</a:t>
            </a:r>
            <a:r>
              <a:rPr lang="ru-RU" dirty="0"/>
              <a:t> час </a:t>
            </a:r>
            <a:r>
              <a:rPr lang="ru-RU" dirty="0" err="1"/>
              <a:t>Сонце</a:t>
            </a:r>
            <a:r>
              <a:rPr lang="ru-RU" dirty="0"/>
              <a:t> </a:t>
            </a:r>
            <a:r>
              <a:rPr lang="ru-RU" dirty="0" err="1"/>
              <a:t>знаходиться</a:t>
            </a:r>
            <a:r>
              <a:rPr lang="ru-RU" dirty="0"/>
              <a:t> на </a:t>
            </a:r>
            <a:r>
              <a:rPr lang="ru-RU" dirty="0" err="1"/>
              <a:t>піку</a:t>
            </a:r>
            <a:r>
              <a:rPr lang="ru-RU" dirty="0"/>
              <a:t> </a:t>
            </a:r>
            <a:r>
              <a:rPr lang="ru-RU" dirty="0" err="1"/>
              <a:t>активності</a:t>
            </a:r>
            <a:r>
              <a:rPr lang="ru-RU" dirty="0"/>
              <a:t>. </a:t>
            </a:r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545865" y="1695413"/>
            <a:ext cx="4572000" cy="286232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ru-RU" dirty="0" err="1"/>
              <a:t>Кожну</a:t>
            </a:r>
            <a:r>
              <a:rPr lang="ru-RU" dirty="0"/>
              <a:t> секунду на </a:t>
            </a:r>
            <a:r>
              <a:rPr lang="ru-RU" dirty="0" err="1"/>
              <a:t>Сонці</a:t>
            </a:r>
            <a:r>
              <a:rPr lang="ru-RU" dirty="0"/>
              <a:t> </a:t>
            </a:r>
            <a:r>
              <a:rPr lang="ru-RU" dirty="0" err="1"/>
              <a:t>згорає</a:t>
            </a:r>
            <a:r>
              <a:rPr lang="ru-RU" dirty="0"/>
              <a:t> 700 млрд. тонн </a:t>
            </a:r>
            <a:r>
              <a:rPr lang="ru-RU" dirty="0" err="1"/>
              <a:t>водню</a:t>
            </a:r>
            <a:r>
              <a:rPr lang="ru-RU" dirty="0"/>
              <a:t>. </a:t>
            </a:r>
            <a:r>
              <a:rPr lang="ru-RU" dirty="0" err="1"/>
              <a:t>Незважаючи</a:t>
            </a:r>
            <a:r>
              <a:rPr lang="ru-RU" dirty="0"/>
              <a:t> на </a:t>
            </a:r>
            <a:r>
              <a:rPr lang="ru-RU" dirty="0" err="1"/>
              <a:t>таку</a:t>
            </a:r>
            <a:r>
              <a:rPr lang="ru-RU" dirty="0"/>
              <a:t> </a:t>
            </a:r>
            <a:r>
              <a:rPr lang="ru-RU" dirty="0" err="1"/>
              <a:t>величезну</a:t>
            </a:r>
            <a:r>
              <a:rPr lang="ru-RU" dirty="0"/>
              <a:t> </a:t>
            </a:r>
            <a:r>
              <a:rPr lang="ru-RU" dirty="0" err="1"/>
              <a:t>швидкість</a:t>
            </a:r>
            <a:r>
              <a:rPr lang="ru-RU" dirty="0"/>
              <a:t> </a:t>
            </a:r>
            <a:r>
              <a:rPr lang="ru-RU" dirty="0" err="1"/>
              <a:t>втрат</a:t>
            </a:r>
            <a:r>
              <a:rPr lang="ru-RU" dirty="0"/>
              <a:t>, </a:t>
            </a:r>
            <a:r>
              <a:rPr lang="ru-RU" dirty="0" err="1"/>
              <a:t>енергії</a:t>
            </a:r>
            <a:r>
              <a:rPr lang="ru-RU" dirty="0"/>
              <a:t> </a:t>
            </a:r>
            <a:r>
              <a:rPr lang="ru-RU" dirty="0" err="1"/>
              <a:t>Сонця</a:t>
            </a:r>
            <a:r>
              <a:rPr lang="ru-RU" dirty="0"/>
              <a:t> </a:t>
            </a:r>
            <a:r>
              <a:rPr lang="ru-RU" dirty="0" err="1"/>
              <a:t>вистачить</a:t>
            </a:r>
            <a:r>
              <a:rPr lang="ru-RU" dirty="0"/>
              <a:t> </a:t>
            </a:r>
            <a:r>
              <a:rPr lang="ru-RU" dirty="0" err="1"/>
              <a:t>ще</a:t>
            </a:r>
            <a:r>
              <a:rPr lang="ru-RU" dirty="0"/>
              <a:t> на 5 млрд. </a:t>
            </a:r>
            <a:r>
              <a:rPr lang="ru-RU" dirty="0" err="1"/>
              <a:t>років</a:t>
            </a:r>
            <a:r>
              <a:rPr lang="ru-RU" dirty="0"/>
              <a:t> такого </a:t>
            </a:r>
            <a:r>
              <a:rPr lang="ru-RU" dirty="0" err="1"/>
              <a:t>життя</a:t>
            </a:r>
            <a:r>
              <a:rPr lang="ru-RU" dirty="0"/>
              <a:t> (</a:t>
            </a:r>
            <a:r>
              <a:rPr lang="ru-RU" dirty="0" err="1"/>
              <a:t>приблизно</a:t>
            </a:r>
            <a:r>
              <a:rPr lang="ru-RU" dirty="0"/>
              <a:t> </a:t>
            </a:r>
            <a:r>
              <a:rPr lang="ru-RU" dirty="0" err="1"/>
              <a:t>стільки</a:t>
            </a:r>
            <a:r>
              <a:rPr lang="ru-RU" dirty="0"/>
              <a:t> ж </a:t>
            </a:r>
            <a:r>
              <a:rPr lang="ru-RU" dirty="0" err="1"/>
              <a:t>років</a:t>
            </a:r>
            <a:r>
              <a:rPr lang="ru-RU" dirty="0"/>
              <a:t> </a:t>
            </a:r>
            <a:r>
              <a:rPr lang="ru-RU" dirty="0" err="1"/>
              <a:t>Сонцю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народження</a:t>
            </a:r>
            <a:r>
              <a:rPr lang="ru-RU" dirty="0"/>
              <a:t>). </a:t>
            </a:r>
            <a:r>
              <a:rPr lang="ru-RU" dirty="0" err="1"/>
              <a:t>Закінчить</a:t>
            </a:r>
            <a:r>
              <a:rPr lang="ru-RU" dirty="0"/>
              <a:t> </a:t>
            </a:r>
            <a:r>
              <a:rPr lang="ru-RU" dirty="0" err="1"/>
              <a:t>своє</a:t>
            </a:r>
            <a:r>
              <a:rPr lang="ru-RU" dirty="0"/>
              <a:t> </a:t>
            </a:r>
            <a:r>
              <a:rPr lang="ru-RU" dirty="0" err="1"/>
              <a:t>життя</a:t>
            </a:r>
            <a:r>
              <a:rPr lang="ru-RU" dirty="0"/>
              <a:t> </a:t>
            </a:r>
            <a:r>
              <a:rPr lang="ru-RU" dirty="0" err="1"/>
              <a:t>Сонце</a:t>
            </a:r>
            <a:r>
              <a:rPr lang="ru-RU" dirty="0"/>
              <a:t> </a:t>
            </a:r>
            <a:r>
              <a:rPr lang="ru-RU" dirty="0" err="1"/>
              <a:t>білим</a:t>
            </a:r>
            <a:r>
              <a:rPr lang="ru-RU" dirty="0"/>
              <a:t> карликом, </a:t>
            </a:r>
            <a:r>
              <a:rPr lang="ru-RU" dirty="0" err="1"/>
              <a:t>заздалегідь</a:t>
            </a:r>
            <a:r>
              <a:rPr lang="ru-RU" dirty="0"/>
              <a:t> </a:t>
            </a:r>
            <a:r>
              <a:rPr lang="ru-RU" dirty="0" err="1"/>
              <a:t>збільшившись</a:t>
            </a:r>
            <a:r>
              <a:rPr lang="ru-RU" dirty="0"/>
              <a:t> в </a:t>
            </a:r>
            <a:r>
              <a:rPr lang="ru-RU" dirty="0" err="1"/>
              <a:t>розмірах</a:t>
            </a:r>
            <a:r>
              <a:rPr lang="ru-RU" dirty="0"/>
              <a:t> і </a:t>
            </a:r>
            <a:r>
              <a:rPr lang="ru-RU" dirty="0" err="1"/>
              <a:t>відштовхнувши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себе </a:t>
            </a:r>
            <a:r>
              <a:rPr lang="ru-RU" dirty="0" err="1"/>
              <a:t>всі</a:t>
            </a:r>
            <a:r>
              <a:rPr lang="ru-RU" dirty="0"/>
              <a:t> </a:t>
            </a:r>
            <a:r>
              <a:rPr lang="ru-RU" dirty="0" err="1"/>
              <a:t>планети</a:t>
            </a:r>
            <a:r>
              <a:rPr lang="ru-RU" dirty="0"/>
              <a:t>. На </a:t>
            </a:r>
            <a:r>
              <a:rPr lang="ru-RU" dirty="0" err="1"/>
              <a:t>цих</a:t>
            </a:r>
            <a:r>
              <a:rPr lang="ru-RU" dirty="0"/>
              <a:t> планетах </a:t>
            </a:r>
            <a:r>
              <a:rPr lang="ru-RU" dirty="0" err="1"/>
              <a:t>випарується</a:t>
            </a:r>
            <a:r>
              <a:rPr lang="ru-RU" dirty="0"/>
              <a:t> вся вода і </a:t>
            </a:r>
            <a:r>
              <a:rPr lang="ru-RU" dirty="0" err="1"/>
              <a:t>зникне</a:t>
            </a:r>
            <a:r>
              <a:rPr lang="ru-RU" dirty="0"/>
              <a:t> атмосфера.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051720" y="4653136"/>
            <a:ext cx="4572000" cy="203132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ru-RU" dirty="0" err="1"/>
              <a:t>Мінімальне</a:t>
            </a:r>
            <a:r>
              <a:rPr lang="ru-RU" dirty="0"/>
              <a:t> число </a:t>
            </a:r>
            <a:r>
              <a:rPr lang="ru-RU" dirty="0" err="1"/>
              <a:t>затемнень</a:t>
            </a:r>
            <a:r>
              <a:rPr lang="ru-RU" dirty="0"/>
              <a:t> в </a:t>
            </a:r>
            <a:r>
              <a:rPr lang="ru-RU" dirty="0" err="1"/>
              <a:t>році</a:t>
            </a:r>
            <a:r>
              <a:rPr lang="ru-RU" dirty="0"/>
              <a:t> - два. </a:t>
            </a:r>
            <a:r>
              <a:rPr lang="ru-RU" dirty="0" err="1"/>
              <a:t>Сонячні</a:t>
            </a:r>
            <a:r>
              <a:rPr lang="ru-RU" dirty="0"/>
              <a:t> </a:t>
            </a:r>
            <a:r>
              <a:rPr lang="ru-RU" dirty="0" err="1"/>
              <a:t>затемнення</a:t>
            </a:r>
            <a:r>
              <a:rPr lang="ru-RU" dirty="0"/>
              <a:t> в </a:t>
            </a:r>
            <a:r>
              <a:rPr lang="ru-RU" dirty="0" err="1"/>
              <a:t>одній</a:t>
            </a:r>
            <a:r>
              <a:rPr lang="ru-RU" dirty="0"/>
              <a:t> і </a:t>
            </a:r>
            <a:r>
              <a:rPr lang="ru-RU" dirty="0" err="1"/>
              <a:t>тій</a:t>
            </a:r>
            <a:r>
              <a:rPr lang="ru-RU" dirty="0"/>
              <a:t> </a:t>
            </a:r>
            <a:r>
              <a:rPr lang="ru-RU" dirty="0" err="1"/>
              <a:t>самій</a:t>
            </a:r>
            <a:r>
              <a:rPr lang="ru-RU" dirty="0"/>
              <a:t> </a:t>
            </a:r>
            <a:r>
              <a:rPr lang="ru-RU" dirty="0" err="1"/>
              <a:t>місцевості</a:t>
            </a:r>
            <a:r>
              <a:rPr lang="ru-RU" dirty="0"/>
              <a:t> </a:t>
            </a:r>
            <a:r>
              <a:rPr lang="ru-RU" dirty="0" err="1"/>
              <a:t>спостерігаються</a:t>
            </a:r>
            <a:r>
              <a:rPr lang="ru-RU" dirty="0"/>
              <a:t> </a:t>
            </a:r>
            <a:r>
              <a:rPr lang="ru-RU" dirty="0" err="1"/>
              <a:t>рідко</a:t>
            </a:r>
            <a:r>
              <a:rPr lang="ru-RU" dirty="0"/>
              <a:t>, </a:t>
            </a:r>
            <a:r>
              <a:rPr lang="ru-RU" dirty="0" err="1"/>
              <a:t>оскільки</a:t>
            </a:r>
            <a:r>
              <a:rPr lang="ru-RU" dirty="0"/>
              <a:t> </a:t>
            </a:r>
            <a:r>
              <a:rPr lang="ru-RU" dirty="0" err="1"/>
              <a:t>затемнення</a:t>
            </a:r>
            <a:r>
              <a:rPr lang="ru-RU" dirty="0"/>
              <a:t> видно </a:t>
            </a:r>
            <a:r>
              <a:rPr lang="ru-RU" dirty="0" err="1"/>
              <a:t>лише</a:t>
            </a:r>
            <a:r>
              <a:rPr lang="ru-RU" dirty="0"/>
              <a:t> у </a:t>
            </a:r>
            <a:r>
              <a:rPr lang="ru-RU" dirty="0" err="1"/>
              <a:t>вузькій</a:t>
            </a:r>
            <a:r>
              <a:rPr lang="ru-RU" dirty="0"/>
              <a:t> </a:t>
            </a:r>
            <a:r>
              <a:rPr lang="ru-RU" dirty="0" err="1"/>
              <a:t>смузі</a:t>
            </a:r>
            <a:r>
              <a:rPr lang="ru-RU" dirty="0"/>
              <a:t> </a:t>
            </a:r>
            <a:r>
              <a:rPr lang="ru-RU" dirty="0" err="1"/>
              <a:t>тіні</a:t>
            </a:r>
            <a:r>
              <a:rPr lang="ru-RU" dirty="0"/>
              <a:t> Луни. У </a:t>
            </a:r>
            <a:r>
              <a:rPr lang="ru-RU" dirty="0" err="1"/>
              <a:t>якій-небудь</a:t>
            </a:r>
            <a:r>
              <a:rPr lang="ru-RU" dirty="0"/>
              <a:t> </a:t>
            </a:r>
            <a:r>
              <a:rPr lang="ru-RU" dirty="0" err="1"/>
              <a:t>певній</a:t>
            </a:r>
            <a:r>
              <a:rPr lang="ru-RU" dirty="0"/>
              <a:t> </a:t>
            </a:r>
            <a:r>
              <a:rPr lang="ru-RU" dirty="0" err="1"/>
              <a:t>точці</a:t>
            </a:r>
            <a:r>
              <a:rPr lang="ru-RU" dirty="0"/>
              <a:t> </a:t>
            </a:r>
            <a:r>
              <a:rPr lang="ru-RU" dirty="0" err="1"/>
              <a:t>поверхні</a:t>
            </a:r>
            <a:r>
              <a:rPr lang="ru-RU" dirty="0"/>
              <a:t> </a:t>
            </a:r>
            <a:r>
              <a:rPr lang="ru-RU" dirty="0" err="1"/>
              <a:t>повне</a:t>
            </a:r>
            <a:r>
              <a:rPr lang="ru-RU" dirty="0"/>
              <a:t> </a:t>
            </a:r>
            <a:r>
              <a:rPr lang="ru-RU" dirty="0" err="1"/>
              <a:t>сонячне</a:t>
            </a:r>
            <a:r>
              <a:rPr lang="ru-RU" dirty="0"/>
              <a:t> </a:t>
            </a:r>
            <a:r>
              <a:rPr lang="ru-RU" dirty="0" err="1"/>
              <a:t>затемнення</a:t>
            </a:r>
            <a:r>
              <a:rPr lang="ru-RU" dirty="0"/>
              <a:t> </a:t>
            </a:r>
            <a:r>
              <a:rPr lang="ru-RU" dirty="0" err="1"/>
              <a:t>спостерігається</a:t>
            </a:r>
            <a:r>
              <a:rPr lang="ru-RU" dirty="0"/>
              <a:t> в </a:t>
            </a:r>
            <a:r>
              <a:rPr lang="ru-RU" dirty="0" err="1"/>
              <a:t>середньому</a:t>
            </a:r>
            <a:r>
              <a:rPr lang="ru-RU" dirty="0"/>
              <a:t> 1 раз в 200-300 </a:t>
            </a:r>
            <a:r>
              <a:rPr lang="ru-RU" dirty="0" err="1"/>
              <a:t>років</a:t>
            </a:r>
            <a:r>
              <a:rPr lang="ru-RU" dirty="0"/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545865" y="29023"/>
            <a:ext cx="4572000" cy="147732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ru-RU" dirty="0" err="1"/>
              <a:t>Сонце</a:t>
            </a:r>
            <a:r>
              <a:rPr lang="ru-RU" dirty="0"/>
              <a:t>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діаметр</a:t>
            </a:r>
            <a:r>
              <a:rPr lang="ru-RU" dirty="0"/>
              <a:t> </a:t>
            </a:r>
            <a:r>
              <a:rPr lang="ru-RU" dirty="0" err="1"/>
              <a:t>майже</a:t>
            </a:r>
            <a:r>
              <a:rPr lang="ru-RU" dirty="0"/>
              <a:t> 1 392 000 км. (</a:t>
            </a:r>
            <a:r>
              <a:rPr lang="ru-RU" dirty="0" err="1"/>
              <a:t>приблизно</a:t>
            </a:r>
            <a:r>
              <a:rPr lang="ru-RU" dirty="0"/>
              <a:t> у 109 </a:t>
            </a:r>
            <a:r>
              <a:rPr lang="ru-RU" dirty="0" err="1"/>
              <a:t>разів</a:t>
            </a:r>
            <a:r>
              <a:rPr lang="ru-RU" dirty="0"/>
              <a:t> </a:t>
            </a:r>
            <a:r>
              <a:rPr lang="ru-RU" dirty="0" err="1"/>
              <a:t>більше</a:t>
            </a:r>
            <a:r>
              <a:rPr lang="ru-RU" dirty="0"/>
              <a:t> </a:t>
            </a:r>
            <a:r>
              <a:rPr lang="ru-RU" dirty="0" err="1"/>
              <a:t>діаметру</a:t>
            </a:r>
            <a:r>
              <a:rPr lang="ru-RU" dirty="0"/>
              <a:t> </a:t>
            </a:r>
            <a:r>
              <a:rPr lang="ru-RU" dirty="0" err="1"/>
              <a:t>Землі</a:t>
            </a:r>
            <a:r>
              <a:rPr lang="ru-RU" dirty="0"/>
              <a:t>). </a:t>
            </a:r>
            <a:r>
              <a:rPr lang="ru-RU" dirty="0" err="1"/>
              <a:t>Маса</a:t>
            </a:r>
            <a:r>
              <a:rPr lang="ru-RU" dirty="0"/>
              <a:t> </a:t>
            </a:r>
            <a:r>
              <a:rPr lang="ru-RU" dirty="0" err="1"/>
              <a:t>Сонця</a:t>
            </a:r>
            <a:r>
              <a:rPr lang="ru-RU" dirty="0"/>
              <a:t> </a:t>
            </a:r>
            <a:r>
              <a:rPr lang="ru-RU" dirty="0" err="1"/>
              <a:t>складає</a:t>
            </a:r>
            <a:r>
              <a:rPr lang="ru-RU" dirty="0"/>
              <a:t> 98% </a:t>
            </a:r>
            <a:r>
              <a:rPr lang="ru-RU" dirty="0" err="1"/>
              <a:t>маси</a:t>
            </a:r>
            <a:r>
              <a:rPr lang="ru-RU" dirty="0"/>
              <a:t> </a:t>
            </a:r>
            <a:r>
              <a:rPr lang="ru-RU" dirty="0" err="1"/>
              <a:t>нашої</a:t>
            </a:r>
            <a:r>
              <a:rPr lang="ru-RU" dirty="0"/>
              <a:t> </a:t>
            </a:r>
            <a:r>
              <a:rPr lang="ru-RU" dirty="0" err="1"/>
              <a:t>сонячної</a:t>
            </a:r>
            <a:r>
              <a:rPr lang="ru-RU" dirty="0"/>
              <a:t> </a:t>
            </a:r>
            <a:r>
              <a:rPr lang="ru-RU" dirty="0" err="1"/>
              <a:t>системи</a:t>
            </a:r>
            <a:r>
              <a:rPr lang="ru-RU" dirty="0"/>
              <a:t>. 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2426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30" y="0"/>
            <a:ext cx="915923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275" y="1772816"/>
            <a:ext cx="8928992" cy="286232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uk.wikipedia.org/</a:t>
            </a:r>
            <a:endParaRPr lang="uk-UA" dirty="0" smtClean="0"/>
          </a:p>
          <a:p>
            <a:r>
              <a:rPr lang="en-US" dirty="0" smtClean="0">
                <a:hlinkClick r:id="rId4"/>
              </a:rPr>
              <a:t>http</a:t>
            </a:r>
            <a:r>
              <a:rPr lang="en-US" dirty="0">
                <a:hlinkClick r:id="rId4"/>
              </a:rPr>
              <a:t>://</a:t>
            </a:r>
            <a:r>
              <a:rPr lang="en-US" dirty="0" smtClean="0">
                <a:hlinkClick r:id="rId4"/>
              </a:rPr>
              <a:t>subject.com.ua/dovidnik/priroda/19.html</a:t>
            </a:r>
            <a:endParaRPr lang="uk-UA" dirty="0" smtClean="0"/>
          </a:p>
          <a:p>
            <a:r>
              <a:rPr lang="en-US" dirty="0">
                <a:hlinkClick r:id="rId5"/>
              </a:rPr>
              <a:t>http://</a:t>
            </a:r>
            <a:r>
              <a:rPr lang="en-US" dirty="0" smtClean="0">
                <a:hlinkClick r:id="rId5"/>
              </a:rPr>
              <a:t>bukvar.su/biologija/12168-Vozrast-Solnca-Zvezd-Vselennoiy-Otlichiya-nauchnoiy-kartiny-mira-ot-klassicheskoiy-Raspredelenie-solnechnoiy-energii.html</a:t>
            </a:r>
            <a:endParaRPr lang="uk-UA" dirty="0" smtClean="0"/>
          </a:p>
          <a:p>
            <a:r>
              <a:rPr lang="en-US" dirty="0">
                <a:hlinkClick r:id="rId6"/>
              </a:rPr>
              <a:t>http://</a:t>
            </a:r>
            <a:r>
              <a:rPr lang="en-US" dirty="0" smtClean="0">
                <a:hlinkClick r:id="rId6"/>
              </a:rPr>
              <a:t>dungimn.at.ua/forum/10-4-1</a:t>
            </a:r>
            <a:endParaRPr lang="uk-UA" dirty="0" smtClean="0"/>
          </a:p>
          <a:p>
            <a:r>
              <a:rPr lang="en-US" dirty="0">
                <a:hlinkClick r:id="rId7"/>
              </a:rPr>
              <a:t>http://</a:t>
            </a:r>
            <a:r>
              <a:rPr lang="en-US" dirty="0" smtClean="0">
                <a:hlinkClick r:id="rId7"/>
              </a:rPr>
              <a:t>topvesti.kiev.ua/sonce</a:t>
            </a:r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432543" y="251188"/>
            <a:ext cx="4104456" cy="83099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u="sng" dirty="0"/>
              <a:t>С</a:t>
            </a:r>
            <a:r>
              <a:rPr lang="uk-UA" sz="2400" b="1" u="sng" dirty="0" smtClean="0"/>
              <a:t>писок використаної літератури:</a:t>
            </a:r>
            <a:endParaRPr lang="ru-RU" sz="2400" b="1" u="sng" dirty="0"/>
          </a:p>
        </p:txBody>
      </p:sp>
    </p:spTree>
    <p:extLst>
      <p:ext uri="{BB962C8B-B14F-4D97-AF65-F5344CB8AC3E}">
        <p14:creationId xmlns:p14="http://schemas.microsoft.com/office/powerpoint/2010/main" val="3194350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988840"/>
            <a:ext cx="3802784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22173" y="260648"/>
            <a:ext cx="47259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Дякую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за </a:t>
            </a:r>
            <a:r>
              <a:rPr lang="ru-RU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увагу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945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84"/>
            <a:ext cx="9144000" cy="6853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383868" y="188640"/>
            <a:ext cx="17299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План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1427078"/>
            <a:ext cx="4790301" cy="452431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uk-UA" dirty="0" smtClean="0"/>
              <a:t>Сонце. Загальні характеристики.</a:t>
            </a:r>
          </a:p>
          <a:p>
            <a:pPr marL="342900" indent="-342900">
              <a:buAutoNum type="arabicPeriod"/>
            </a:pPr>
            <a:r>
              <a:rPr lang="uk-UA" dirty="0" smtClean="0"/>
              <a:t>Обертання навколо своєї осі.</a:t>
            </a:r>
          </a:p>
          <a:p>
            <a:pPr marL="342900" indent="-342900">
              <a:buAutoNum type="arabicPeriod"/>
            </a:pPr>
            <a:r>
              <a:rPr lang="uk-UA" dirty="0" smtClean="0"/>
              <a:t>Внутрішня будова.</a:t>
            </a:r>
          </a:p>
          <a:p>
            <a:pPr marL="342900" indent="-342900">
              <a:buAutoNum type="arabicPeriod"/>
            </a:pPr>
            <a:r>
              <a:rPr lang="uk-UA" dirty="0" smtClean="0"/>
              <a:t>Атмосфера.</a:t>
            </a:r>
          </a:p>
          <a:p>
            <a:pPr marL="342900" indent="-342900">
              <a:buAutoNum type="arabicPeriod"/>
            </a:pPr>
            <a:r>
              <a:rPr lang="uk-UA" dirty="0" smtClean="0"/>
              <a:t>Хімічний склад.</a:t>
            </a:r>
          </a:p>
          <a:p>
            <a:pPr marL="342900" indent="-342900">
              <a:buAutoNum type="arabicPeriod"/>
            </a:pPr>
            <a:r>
              <a:rPr lang="uk-UA" dirty="0" smtClean="0"/>
              <a:t>Магнітне поле.</a:t>
            </a:r>
          </a:p>
          <a:p>
            <a:pPr marL="342900" indent="-342900">
              <a:buAutoNum type="arabicPeriod"/>
            </a:pPr>
            <a:r>
              <a:rPr lang="uk-UA" dirty="0" err="1" smtClean="0"/>
              <a:t>Фотосферні</a:t>
            </a:r>
            <a:r>
              <a:rPr lang="uk-UA" dirty="0" smtClean="0"/>
              <a:t> утворення.</a:t>
            </a:r>
          </a:p>
          <a:p>
            <a:pPr marL="342900" indent="-342900">
              <a:buAutoNum type="arabicPeriod"/>
            </a:pPr>
            <a:r>
              <a:rPr lang="uk-UA" dirty="0" smtClean="0"/>
              <a:t>Сонячний вітер.</a:t>
            </a:r>
          </a:p>
          <a:p>
            <a:pPr marL="342900" indent="-342900">
              <a:buAutoNum type="arabicPeriod"/>
            </a:pPr>
            <a:r>
              <a:rPr lang="uk-UA" dirty="0" smtClean="0"/>
              <a:t>Цікаві факти.</a:t>
            </a:r>
          </a:p>
          <a:p>
            <a:pPr marL="342900" indent="-342900">
              <a:buAutoNum type="arabicPeriod"/>
            </a:pPr>
            <a:r>
              <a:rPr lang="uk-UA" dirty="0" smtClean="0"/>
              <a:t>Список використаної літератури.</a:t>
            </a:r>
          </a:p>
          <a:p>
            <a:pPr marL="342900" indent="-342900">
              <a:buAutoNum type="arabicPeriod"/>
            </a:pPr>
            <a:endParaRPr lang="uk-UA" dirty="0" smtClean="0"/>
          </a:p>
          <a:p>
            <a:pPr marL="342900" indent="-342900">
              <a:buAutoNum type="arabicPeriod"/>
            </a:pPr>
            <a:endParaRPr lang="uk-UA" dirty="0" smtClean="0"/>
          </a:p>
          <a:p>
            <a:pPr marL="342900" indent="-342900">
              <a:buAutoNum type="arabicPeriod"/>
            </a:pPr>
            <a:endParaRPr lang="uk-UA" dirty="0" smtClean="0"/>
          </a:p>
          <a:p>
            <a:pPr marL="342900" indent="-342900">
              <a:buAutoNum type="arabicPeriod"/>
            </a:pPr>
            <a:endParaRPr lang="uk-UA" dirty="0" smtClean="0"/>
          </a:p>
          <a:p>
            <a:pPr marL="342900" indent="-342900">
              <a:buAutoNum type="arabicPeriod"/>
            </a:pPr>
            <a:endParaRPr lang="uk-UA" dirty="0" smtClean="0"/>
          </a:p>
          <a:p>
            <a:pPr marL="342900" indent="-34290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50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9654" y="555881"/>
            <a:ext cx="396044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Сонце-це зірка,навколо якої обертається Земля та сім інших планет </a:t>
            </a:r>
            <a:endParaRPr lang="ru-RU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398" y="917225"/>
            <a:ext cx="4956602" cy="4956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0324" y="3523891"/>
            <a:ext cx="4134332" cy="313932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dirty="0" smtClean="0"/>
              <a:t>Середня відстань від Землі: 149,6*10⁶км</a:t>
            </a:r>
          </a:p>
          <a:p>
            <a:r>
              <a:rPr lang="uk-UA" dirty="0" smtClean="0"/>
              <a:t>Швидкість: 217км/с</a:t>
            </a:r>
          </a:p>
          <a:p>
            <a:r>
              <a:rPr lang="uk-UA" dirty="0" smtClean="0"/>
              <a:t>Діаметр: </a:t>
            </a:r>
            <a:r>
              <a:rPr lang="ru-RU" dirty="0" smtClean="0"/>
              <a:t>1,392×10</a:t>
            </a:r>
            <a:r>
              <a:rPr lang="ru-RU" baseline="30000" dirty="0" smtClean="0"/>
              <a:t>6</a:t>
            </a:r>
            <a:r>
              <a:rPr lang="ru-RU" dirty="0"/>
              <a:t> </a:t>
            </a:r>
            <a:r>
              <a:rPr lang="ru-RU" dirty="0" smtClean="0"/>
              <a:t>км</a:t>
            </a:r>
            <a:r>
              <a:rPr lang="ru-RU" dirty="0"/>
              <a:t>(109 ×</a:t>
            </a:r>
            <a:r>
              <a:rPr lang="ru-RU" dirty="0" err="1" smtClean="0"/>
              <a:t>Землі</a:t>
            </a:r>
            <a:r>
              <a:rPr lang="ru-RU" dirty="0" smtClean="0"/>
              <a:t>)</a:t>
            </a:r>
          </a:p>
          <a:p>
            <a:r>
              <a:rPr lang="ru-RU" dirty="0" err="1"/>
              <a:t>Площа</a:t>
            </a:r>
            <a:r>
              <a:rPr lang="ru-RU" dirty="0"/>
              <a:t> </a:t>
            </a:r>
            <a:r>
              <a:rPr lang="ru-RU" dirty="0" err="1" smtClean="0"/>
              <a:t>поверхні</a:t>
            </a:r>
            <a:r>
              <a:rPr lang="ru-RU" dirty="0" smtClean="0"/>
              <a:t> : 6,09*10</a:t>
            </a:r>
            <a:r>
              <a:rPr lang="ru-RU" baseline="30000" dirty="0" smtClean="0"/>
              <a:t>12</a:t>
            </a:r>
            <a:r>
              <a:rPr lang="ru-RU" dirty="0"/>
              <a:t> </a:t>
            </a:r>
            <a:r>
              <a:rPr lang="ru-RU" dirty="0" smtClean="0"/>
              <a:t>км²</a:t>
            </a:r>
          </a:p>
          <a:p>
            <a:r>
              <a:rPr lang="ru-RU" dirty="0" err="1" smtClean="0"/>
              <a:t>Об'єм</a:t>
            </a:r>
            <a:r>
              <a:rPr lang="ru-RU" dirty="0" smtClean="0"/>
              <a:t>: 1,41 </a:t>
            </a:r>
            <a:r>
              <a:rPr lang="ru-RU" dirty="0"/>
              <a:t>× </a:t>
            </a:r>
            <a:r>
              <a:rPr lang="ru-RU" dirty="0" smtClean="0"/>
              <a:t>10</a:t>
            </a:r>
            <a:r>
              <a:rPr lang="ru-RU" baseline="30000" dirty="0" smtClean="0"/>
              <a:t>18</a:t>
            </a:r>
            <a:r>
              <a:rPr lang="ru-RU" dirty="0" smtClean="0"/>
              <a:t>  км³</a:t>
            </a:r>
          </a:p>
          <a:p>
            <a:r>
              <a:rPr lang="uk-UA" dirty="0" smtClean="0"/>
              <a:t>Маса: </a:t>
            </a:r>
            <a:r>
              <a:rPr lang="ru-RU" dirty="0"/>
              <a:t>1,9891 × 10</a:t>
            </a:r>
            <a:r>
              <a:rPr lang="ru-RU" baseline="30000" dirty="0"/>
              <a:t>30</a:t>
            </a:r>
            <a:r>
              <a:rPr lang="ru-RU" dirty="0"/>
              <a:t> </a:t>
            </a:r>
            <a:r>
              <a:rPr lang="ru-RU" dirty="0" smtClean="0"/>
              <a:t>кг</a:t>
            </a:r>
          </a:p>
          <a:p>
            <a:r>
              <a:rPr lang="uk-UA" dirty="0" smtClean="0"/>
              <a:t>Густина: </a:t>
            </a:r>
            <a:r>
              <a:rPr lang="ru-RU" dirty="0"/>
              <a:t>1,408 </a:t>
            </a:r>
            <a:r>
              <a:rPr lang="ru-RU" dirty="0" smtClean="0"/>
              <a:t>г/см³</a:t>
            </a:r>
          </a:p>
          <a:p>
            <a:r>
              <a:rPr lang="ru-RU" dirty="0" err="1"/>
              <a:t>П</a:t>
            </a:r>
            <a:r>
              <a:rPr lang="ru-RU" dirty="0" err="1" smtClean="0"/>
              <a:t>оверхневе</a:t>
            </a:r>
            <a:r>
              <a:rPr lang="ru-RU" b="1" dirty="0" smtClean="0"/>
              <a:t> </a:t>
            </a:r>
            <a:r>
              <a:rPr lang="ru-RU" dirty="0" err="1"/>
              <a:t>прискорення</a:t>
            </a:r>
            <a:r>
              <a:rPr lang="ru-RU" b="1" dirty="0"/>
              <a:t> </a:t>
            </a:r>
            <a:r>
              <a:rPr lang="ru-RU" b="1" dirty="0" smtClean="0"/>
              <a:t>: </a:t>
            </a:r>
            <a:r>
              <a:rPr lang="ru-RU" dirty="0"/>
              <a:t>273,95 м/с</a:t>
            </a:r>
            <a:r>
              <a:rPr lang="ru-RU" baseline="30000" dirty="0"/>
              <a:t>−</a:t>
            </a:r>
            <a:r>
              <a:rPr lang="ru-RU" baseline="30000" dirty="0" smtClean="0"/>
              <a:t>2</a:t>
            </a:r>
          </a:p>
          <a:p>
            <a:r>
              <a:rPr lang="uk-UA" dirty="0" smtClean="0"/>
              <a:t>Температура поверхні: </a:t>
            </a:r>
            <a:r>
              <a:rPr lang="ru-RU" dirty="0" smtClean="0"/>
              <a:t>5780 К</a:t>
            </a:r>
          </a:p>
          <a:p>
            <a:r>
              <a:rPr lang="uk-UA" dirty="0" smtClean="0"/>
              <a:t>Вік: </a:t>
            </a:r>
            <a:r>
              <a:rPr lang="ru-RU" dirty="0"/>
              <a:t> 4,59 </a:t>
            </a:r>
            <a:r>
              <a:rPr lang="ru-RU" dirty="0" err="1"/>
              <a:t>мільярди</a:t>
            </a:r>
            <a:r>
              <a:rPr lang="ru-RU" dirty="0"/>
              <a:t> </a:t>
            </a:r>
            <a:r>
              <a:rPr lang="ru-RU" dirty="0" err="1"/>
              <a:t>років</a:t>
            </a:r>
            <a:r>
              <a:rPr lang="ru-RU" dirty="0"/>
              <a:t> 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441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21" y="-12570"/>
            <a:ext cx="9157821" cy="6870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87" y="332656"/>
            <a:ext cx="4572000" cy="423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692696"/>
            <a:ext cx="3527425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5" y="4797152"/>
            <a:ext cx="425614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Сонце,як і Земля,обертається навколо власної осі. Вперше це спостерігав Галілей,по руху плям по поверхні Сонця.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28218" y="4797151"/>
            <a:ext cx="4167115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Проте,різні зони Сонця обертаються з різною швидкістю. Точки на екваторі мають період обертання близько 25 діб, на широті 40</a:t>
            </a:r>
            <a:r>
              <a:rPr lang="uk-UA" altLang="ru-RU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uk-UA" altLang="ru-RU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° - 27 діб, а поблизу полюсів - 35 діб. Швидкість обертання точок на поверхні Сонця зменшується від екватора до полюсів.</a:t>
            </a:r>
            <a:endParaRPr lang="uk-UA" b="1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algn="ctr"/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97465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http://scoolphysics.ucoz.ua/uchnyam/8kl/bez_imeni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968310"/>
            <a:ext cx="5580112" cy="492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0" y="-23884"/>
            <a:ext cx="3563888" cy="701730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altLang="ru-RU" b="1" dirty="0"/>
              <a:t>У центральній області (третина радіусу) - ядрі - відбуваються термоядерні реакції синтезу гелію. </a:t>
            </a:r>
          </a:p>
          <a:p>
            <a:pPr>
              <a:spcBef>
                <a:spcPct val="50000"/>
              </a:spcBef>
            </a:pPr>
            <a:r>
              <a:rPr lang="uk-UA" altLang="ru-RU" b="1" dirty="0"/>
              <a:t> Поки температура висока - більше 2 мільйонів градусів, - енергія від ядра переноситься </a:t>
            </a:r>
            <a:r>
              <a:rPr lang="uk-UA" altLang="ru-RU" b="1" dirty="0" err="1"/>
              <a:t>перевипромінюванням</a:t>
            </a:r>
            <a:r>
              <a:rPr lang="uk-UA" altLang="ru-RU" b="1" dirty="0"/>
              <a:t> фотонів – це промениста зона. Вона тягнеться приблизно до відстані до 2/3 радіусу Сонця. </a:t>
            </a:r>
          </a:p>
          <a:p>
            <a:pPr>
              <a:spcBef>
                <a:spcPct val="50000"/>
              </a:spcBef>
            </a:pPr>
            <a:r>
              <a:rPr lang="uk-UA" altLang="ru-RU" b="1" dirty="0"/>
              <a:t>Приблизно з відстані 2/3 R знаходиться </a:t>
            </a:r>
            <a:r>
              <a:rPr lang="uk-UA" altLang="ru-RU" b="1" dirty="0" err="1"/>
              <a:t>конвективна</a:t>
            </a:r>
            <a:r>
              <a:rPr lang="uk-UA" altLang="ru-RU" b="1" dirty="0"/>
              <a:t> зона. У цих шарах непрозорість речовини стає настільки великою а тиск газів настільки зменшується, що виникають великомасштабні </a:t>
            </a:r>
            <a:r>
              <a:rPr lang="uk-UA" altLang="ru-RU" b="1" dirty="0" err="1"/>
              <a:t>конвективні</a:t>
            </a:r>
            <a:r>
              <a:rPr lang="uk-UA" altLang="ru-RU" b="1" dirty="0"/>
              <a:t> рухи (піднімання гарячих і опускання холодних шарів речовини). </a:t>
            </a:r>
            <a:r>
              <a:rPr lang="uk-UA" altLang="ru-RU" b="1" dirty="0" err="1"/>
              <a:t>Конвективна</a:t>
            </a:r>
            <a:r>
              <a:rPr lang="uk-UA" altLang="ru-RU" b="1" dirty="0"/>
              <a:t> зона закінчується на видимій поверхні Сонця, де починається сонячна атмосфера</a:t>
            </a:r>
            <a:endParaRPr lang="ru-RU" altLang="ru-RU" b="1" dirty="0"/>
          </a:p>
        </p:txBody>
      </p:sp>
    </p:spTree>
    <p:extLst>
      <p:ext uri="{BB962C8B-B14F-4D97-AF65-F5344CB8AC3E}">
        <p14:creationId xmlns:p14="http://schemas.microsoft.com/office/powerpoint/2010/main" val="4130150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70" y="-1"/>
            <a:ext cx="9156369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3520451" cy="452431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 err="1"/>
              <a:t>Найглибший</a:t>
            </a:r>
            <a:r>
              <a:rPr lang="ru-RU" dirty="0"/>
              <a:t> шар </a:t>
            </a:r>
            <a:r>
              <a:rPr lang="ru-RU" dirty="0" err="1"/>
              <a:t>атмосфери</a:t>
            </a:r>
            <a:r>
              <a:rPr lang="ru-RU" dirty="0"/>
              <a:t>, </a:t>
            </a:r>
            <a:r>
              <a:rPr lang="ru-RU" dirty="0" err="1"/>
              <a:t>товщиною</a:t>
            </a:r>
            <a:r>
              <a:rPr lang="ru-RU" dirty="0"/>
              <a:t> 200–300 км, </a:t>
            </a:r>
            <a:r>
              <a:rPr lang="ru-RU" dirty="0" err="1"/>
              <a:t>називається</a:t>
            </a:r>
            <a:r>
              <a:rPr lang="ru-RU" dirty="0"/>
              <a:t> фотосферою (сфера </a:t>
            </a:r>
            <a:r>
              <a:rPr lang="ru-RU" dirty="0" err="1"/>
              <a:t>світла</a:t>
            </a:r>
            <a:r>
              <a:rPr lang="ru-RU" dirty="0"/>
              <a:t>). З </a:t>
            </a:r>
            <a:r>
              <a:rPr lang="ru-RU" dirty="0" err="1"/>
              <a:t>нього</a:t>
            </a:r>
            <a:r>
              <a:rPr lang="ru-RU" dirty="0"/>
              <a:t> </a:t>
            </a:r>
            <a:r>
              <a:rPr lang="ru-RU" dirty="0" err="1"/>
              <a:t>випромінюється</a:t>
            </a:r>
            <a:r>
              <a:rPr lang="ru-RU" dirty="0"/>
              <a:t> </a:t>
            </a:r>
            <a:r>
              <a:rPr lang="ru-RU" dirty="0" err="1"/>
              <a:t>майже</a:t>
            </a:r>
            <a:r>
              <a:rPr lang="ru-RU" dirty="0"/>
              <a:t> вся </a:t>
            </a:r>
            <a:r>
              <a:rPr lang="ru-RU" dirty="0" err="1"/>
              <a:t>енергія</a:t>
            </a:r>
            <a:r>
              <a:rPr lang="ru-RU" dirty="0"/>
              <a:t>, яка </a:t>
            </a:r>
            <a:r>
              <a:rPr lang="ru-RU" dirty="0" err="1"/>
              <a:t>спостерігається</a:t>
            </a:r>
            <a:r>
              <a:rPr lang="ru-RU" dirty="0"/>
              <a:t> у </a:t>
            </a:r>
            <a:r>
              <a:rPr lang="ru-RU" dirty="0" err="1"/>
              <a:t>видимій</a:t>
            </a:r>
            <a:r>
              <a:rPr lang="ru-RU" dirty="0"/>
              <a:t> </a:t>
            </a:r>
            <a:r>
              <a:rPr lang="ru-RU" dirty="0" err="1"/>
              <a:t>частині</a:t>
            </a:r>
            <a:r>
              <a:rPr lang="ru-RU" dirty="0"/>
              <a:t> спектра, вона </a:t>
            </a:r>
            <a:r>
              <a:rPr lang="ru-RU" dirty="0" err="1"/>
              <a:t>утворює</a:t>
            </a:r>
            <a:r>
              <a:rPr lang="ru-RU" dirty="0"/>
              <a:t> </a:t>
            </a:r>
            <a:r>
              <a:rPr lang="ru-RU" dirty="0" err="1"/>
              <a:t>видиму</a:t>
            </a:r>
            <a:r>
              <a:rPr lang="ru-RU" dirty="0"/>
              <a:t> </a:t>
            </a:r>
            <a:r>
              <a:rPr lang="ru-RU" dirty="0" err="1"/>
              <a:t>поверхню</a:t>
            </a:r>
            <a:r>
              <a:rPr lang="ru-RU" dirty="0"/>
              <a:t> </a:t>
            </a:r>
            <a:r>
              <a:rPr lang="ru-RU" dirty="0" err="1"/>
              <a:t>Сонця</a:t>
            </a:r>
            <a:r>
              <a:rPr lang="ru-RU" dirty="0"/>
              <a:t>.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товщина</a:t>
            </a:r>
            <a:r>
              <a:rPr lang="ru-RU" dirty="0"/>
              <a:t> </a:t>
            </a:r>
            <a:r>
              <a:rPr lang="ru-RU" dirty="0" err="1"/>
              <a:t>відповідаєоптичній</a:t>
            </a:r>
            <a:r>
              <a:rPr lang="ru-RU" dirty="0"/>
              <a:t> </a:t>
            </a:r>
            <a:r>
              <a:rPr lang="ru-RU" dirty="0" err="1" smtClean="0"/>
              <a:t>товщині</a:t>
            </a:r>
            <a:r>
              <a:rPr lang="ru-RU" dirty="0"/>
              <a:t> </a:t>
            </a:r>
            <a:r>
              <a:rPr lang="ru-RU" dirty="0" err="1" smtClean="0"/>
              <a:t>приблизно</a:t>
            </a:r>
            <a:r>
              <a:rPr lang="ru-RU" dirty="0" smtClean="0"/>
              <a:t> </a:t>
            </a:r>
            <a:r>
              <a:rPr lang="ru-RU" dirty="0"/>
              <a:t>в 2/3. Температура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наближенням</a:t>
            </a:r>
            <a:r>
              <a:rPr lang="ru-RU" dirty="0"/>
              <a:t> до </a:t>
            </a:r>
            <a:r>
              <a:rPr lang="ru-RU" dirty="0" err="1"/>
              <a:t>зовнішнього</a:t>
            </a:r>
            <a:r>
              <a:rPr lang="ru-RU" dirty="0"/>
              <a:t> краю </a:t>
            </a:r>
            <a:r>
              <a:rPr lang="ru-RU" dirty="0" err="1"/>
              <a:t>фотосфери</a:t>
            </a:r>
            <a:r>
              <a:rPr lang="ru-RU" dirty="0"/>
              <a:t> </a:t>
            </a:r>
            <a:r>
              <a:rPr lang="ru-RU" dirty="0" err="1"/>
              <a:t>зменшується</a:t>
            </a:r>
            <a:r>
              <a:rPr lang="ru-RU" dirty="0"/>
              <a:t> з 6600 К до 4400 К, </a:t>
            </a:r>
            <a:r>
              <a:rPr lang="ru-RU" dirty="0" err="1"/>
              <a:t>зовнішні</a:t>
            </a:r>
            <a:r>
              <a:rPr lang="ru-RU" dirty="0"/>
              <a:t> </a:t>
            </a:r>
            <a:r>
              <a:rPr lang="ru-RU" dirty="0" err="1"/>
              <a:t>шари</a:t>
            </a:r>
            <a:r>
              <a:rPr lang="ru-RU" dirty="0"/>
              <a:t> </a:t>
            </a:r>
            <a:r>
              <a:rPr lang="ru-RU" dirty="0" err="1"/>
              <a:t>фотосфери</a:t>
            </a:r>
            <a:r>
              <a:rPr lang="ru-RU" dirty="0"/>
              <a:t> </a:t>
            </a:r>
            <a:r>
              <a:rPr lang="ru-RU" dirty="0" err="1"/>
              <a:t>охолоджуються</a:t>
            </a:r>
            <a:r>
              <a:rPr lang="ru-RU" dirty="0"/>
              <a:t> </a:t>
            </a:r>
            <a:r>
              <a:rPr lang="ru-RU" dirty="0" err="1"/>
              <a:t>внаслідок</a:t>
            </a:r>
            <a:r>
              <a:rPr lang="ru-RU" dirty="0"/>
              <a:t> </a:t>
            </a:r>
            <a:r>
              <a:rPr lang="ru-RU" dirty="0" err="1"/>
              <a:t>випромінювання</a:t>
            </a:r>
            <a:r>
              <a:rPr lang="ru-RU" dirty="0"/>
              <a:t> в </a:t>
            </a:r>
            <a:r>
              <a:rPr lang="ru-RU" dirty="0" err="1"/>
              <a:t>міжпланетний</a:t>
            </a:r>
            <a:r>
              <a:rPr lang="ru-RU" dirty="0"/>
              <a:t> </a:t>
            </a:r>
            <a:r>
              <a:rPr lang="ru-RU" dirty="0" err="1"/>
              <a:t>простір</a:t>
            </a:r>
            <a:r>
              <a:rPr lang="ru-RU" dirty="0"/>
              <a:t>.</a:t>
            </a:r>
            <a:endParaRPr lang="ru-RU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588" y="0"/>
            <a:ext cx="5623549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81311" y="4713604"/>
            <a:ext cx="5623549" cy="203132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/>
              <a:t>На </a:t>
            </a:r>
            <a:r>
              <a:rPr lang="ru-RU" dirty="0" err="1"/>
              <a:t>фотографіях</a:t>
            </a:r>
            <a:r>
              <a:rPr lang="ru-RU" dirty="0"/>
              <a:t> </a:t>
            </a:r>
            <a:r>
              <a:rPr lang="ru-RU" dirty="0" err="1"/>
              <a:t>фотосфери</a:t>
            </a:r>
            <a:r>
              <a:rPr lang="ru-RU" dirty="0"/>
              <a:t> добре </a:t>
            </a:r>
            <a:r>
              <a:rPr lang="ru-RU" dirty="0" err="1"/>
              <a:t>помітно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тонку</a:t>
            </a:r>
            <a:r>
              <a:rPr lang="ru-RU" dirty="0"/>
              <a:t> структуру у </a:t>
            </a:r>
            <a:r>
              <a:rPr lang="ru-RU" dirty="0" err="1"/>
              <a:t>вигляді</a:t>
            </a:r>
            <a:r>
              <a:rPr lang="ru-RU" dirty="0"/>
              <a:t> </a:t>
            </a:r>
            <a:r>
              <a:rPr lang="ru-RU" dirty="0" err="1"/>
              <a:t>яскравих</a:t>
            </a:r>
            <a:r>
              <a:rPr lang="ru-RU" dirty="0"/>
              <a:t> «зернят» — гранул </a:t>
            </a:r>
            <a:r>
              <a:rPr lang="ru-RU" dirty="0" err="1"/>
              <a:t>розміром</a:t>
            </a:r>
            <a:r>
              <a:rPr lang="ru-RU" dirty="0"/>
              <a:t> </a:t>
            </a:r>
            <a:r>
              <a:rPr lang="ru-RU" dirty="0" err="1"/>
              <a:t>близько</a:t>
            </a:r>
            <a:r>
              <a:rPr lang="ru-RU" dirty="0"/>
              <a:t> 1000 км, </a:t>
            </a:r>
            <a:r>
              <a:rPr lang="ru-RU" dirty="0" err="1"/>
              <a:t>розмежованих</a:t>
            </a:r>
            <a:r>
              <a:rPr lang="ru-RU" dirty="0"/>
              <a:t> </a:t>
            </a:r>
            <a:r>
              <a:rPr lang="ru-RU" dirty="0" err="1"/>
              <a:t>вузькими</a:t>
            </a:r>
            <a:r>
              <a:rPr lang="ru-RU" dirty="0"/>
              <a:t> </a:t>
            </a:r>
            <a:r>
              <a:rPr lang="ru-RU" dirty="0" err="1"/>
              <a:t>темними</a:t>
            </a:r>
            <a:r>
              <a:rPr lang="ru-RU" dirty="0"/>
              <a:t> </a:t>
            </a:r>
            <a:r>
              <a:rPr lang="ru-RU" dirty="0" err="1"/>
              <a:t>проміжками</a:t>
            </a:r>
            <a:r>
              <a:rPr lang="ru-RU" dirty="0"/>
              <a:t>. </a:t>
            </a:r>
            <a:r>
              <a:rPr lang="ru-RU" dirty="0" err="1"/>
              <a:t>Ця</a:t>
            </a:r>
            <a:r>
              <a:rPr lang="ru-RU" dirty="0"/>
              <a:t> структура </a:t>
            </a:r>
            <a:r>
              <a:rPr lang="ru-RU" dirty="0" err="1"/>
              <a:t>називається</a:t>
            </a:r>
            <a:r>
              <a:rPr lang="ru-RU" dirty="0"/>
              <a:t> </a:t>
            </a:r>
            <a:r>
              <a:rPr lang="ru-RU" dirty="0" err="1"/>
              <a:t>грануляцією</a:t>
            </a:r>
            <a:r>
              <a:rPr lang="ru-RU" dirty="0"/>
              <a:t>. Вона є результатом </a:t>
            </a:r>
            <a:r>
              <a:rPr lang="ru-RU" dirty="0" err="1"/>
              <a:t>руху</a:t>
            </a:r>
            <a:r>
              <a:rPr lang="ru-RU" dirty="0"/>
              <a:t> </a:t>
            </a:r>
            <a:r>
              <a:rPr lang="ru-RU" dirty="0" err="1"/>
              <a:t>газів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відбувається</a:t>
            </a:r>
            <a:r>
              <a:rPr lang="ru-RU" dirty="0"/>
              <a:t> в </a:t>
            </a:r>
            <a:r>
              <a:rPr lang="ru-RU" dirty="0" err="1"/>
              <a:t>розташованій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атмосферою </a:t>
            </a:r>
            <a:r>
              <a:rPr lang="ru-RU" dirty="0" err="1"/>
              <a:t>конвективній</a:t>
            </a:r>
            <a:r>
              <a:rPr lang="ru-RU" dirty="0"/>
              <a:t> </a:t>
            </a:r>
            <a:r>
              <a:rPr lang="ru-RU" dirty="0" err="1"/>
              <a:t>зоні</a:t>
            </a:r>
            <a:r>
              <a:rPr lang="ru-RU" dirty="0"/>
              <a:t> </a:t>
            </a:r>
            <a:r>
              <a:rPr lang="ru-RU" dirty="0" err="1"/>
              <a:t>Сонця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7225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658"/>
            <a:ext cx="9252520" cy="6857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39986" y="125844"/>
            <a:ext cx="3003579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b="1" dirty="0"/>
              <a:t>Хромосфера і корона </a:t>
            </a:r>
            <a:r>
              <a:rPr lang="ru-RU" b="1" dirty="0" err="1"/>
              <a:t>Сонця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6001" y="4675614"/>
            <a:ext cx="9036496" cy="203132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У </a:t>
            </a:r>
            <a:r>
              <a:rPr lang="ru-RU" dirty="0" err="1" smtClean="0"/>
              <a:t>найвищих</a:t>
            </a:r>
            <a:r>
              <a:rPr lang="ru-RU" dirty="0" smtClean="0"/>
              <a:t> шарах </a:t>
            </a:r>
            <a:r>
              <a:rPr lang="ru-RU" dirty="0" err="1" smtClean="0"/>
              <a:t>фотосфери</a:t>
            </a:r>
            <a:r>
              <a:rPr lang="ru-RU" dirty="0" smtClean="0"/>
              <a:t> температура становить </a:t>
            </a:r>
            <a:r>
              <a:rPr lang="ru-RU" dirty="0" err="1" smtClean="0"/>
              <a:t>близько</a:t>
            </a:r>
            <a:r>
              <a:rPr lang="ru-RU" dirty="0" smtClean="0"/>
              <a:t> 4000 К. За </a:t>
            </a:r>
            <a:r>
              <a:rPr lang="ru-RU" dirty="0" err="1" smtClean="0"/>
              <a:t>такої</a:t>
            </a:r>
            <a:r>
              <a:rPr lang="ru-RU" dirty="0" smtClean="0"/>
              <a:t> </a:t>
            </a:r>
            <a:r>
              <a:rPr lang="ru-RU" dirty="0" err="1" smtClean="0"/>
              <a:t>температури</a:t>
            </a:r>
            <a:r>
              <a:rPr lang="ru-RU" dirty="0" smtClean="0"/>
              <a:t> та </a:t>
            </a:r>
            <a:r>
              <a:rPr lang="ru-RU" dirty="0" err="1" smtClean="0"/>
              <a:t>густини</a:t>
            </a:r>
            <a:r>
              <a:rPr lang="ru-RU" dirty="0" smtClean="0"/>
              <a:t> 10</a:t>
            </a:r>
            <a:r>
              <a:rPr lang="ru-RU" baseline="30000" dirty="0" smtClean="0"/>
              <a:t>−3</a:t>
            </a:r>
            <a:r>
              <a:rPr lang="ru-RU" dirty="0" smtClean="0"/>
              <a:t>—10</a:t>
            </a:r>
            <a:r>
              <a:rPr lang="ru-RU" baseline="30000" dirty="0" smtClean="0"/>
              <a:t>−4</a:t>
            </a:r>
            <a:r>
              <a:rPr lang="ru-RU" dirty="0" smtClean="0"/>
              <a:t> кг/м³ </a:t>
            </a:r>
            <a:r>
              <a:rPr lang="ru-RU" dirty="0" err="1" smtClean="0"/>
              <a:t>водень</a:t>
            </a:r>
            <a:r>
              <a:rPr lang="ru-RU" dirty="0" smtClean="0"/>
              <a:t> </a:t>
            </a:r>
            <a:r>
              <a:rPr lang="ru-RU" dirty="0" err="1" smtClean="0"/>
              <a:t>стає</a:t>
            </a:r>
            <a:r>
              <a:rPr lang="ru-RU" dirty="0" smtClean="0"/>
              <a:t> практично </a:t>
            </a:r>
            <a:r>
              <a:rPr lang="ru-RU" dirty="0" err="1" smtClean="0"/>
              <a:t>нейтральним</a:t>
            </a:r>
            <a:r>
              <a:rPr lang="ru-RU" dirty="0" smtClean="0"/>
              <a:t>. </a:t>
            </a:r>
            <a:r>
              <a:rPr lang="ru-RU" dirty="0" err="1" smtClean="0"/>
              <a:t>Іонізовано</a:t>
            </a:r>
            <a:r>
              <a:rPr lang="ru-RU" dirty="0" smtClean="0"/>
              <a:t> </a:t>
            </a:r>
            <a:r>
              <a:rPr lang="ru-RU" dirty="0" err="1" smtClean="0"/>
              <a:t>лише</a:t>
            </a:r>
            <a:r>
              <a:rPr lang="ru-RU" dirty="0" smtClean="0"/>
              <a:t> </a:t>
            </a:r>
            <a:r>
              <a:rPr lang="ru-RU" dirty="0" err="1" smtClean="0"/>
              <a:t>близько</a:t>
            </a:r>
            <a:r>
              <a:rPr lang="ru-RU" dirty="0" smtClean="0"/>
              <a:t> 0,01% </a:t>
            </a:r>
            <a:r>
              <a:rPr lang="ru-RU" dirty="0" err="1" smtClean="0"/>
              <a:t>атомів</a:t>
            </a:r>
            <a:r>
              <a:rPr lang="ru-RU" dirty="0" smtClean="0"/>
              <a:t>, </a:t>
            </a:r>
            <a:r>
              <a:rPr lang="ru-RU" dirty="0" err="1" smtClean="0"/>
              <a:t>здебільшого</a:t>
            </a:r>
            <a:r>
              <a:rPr lang="ru-RU" dirty="0" smtClean="0"/>
              <a:t> </a:t>
            </a:r>
            <a:r>
              <a:rPr lang="ru-RU" dirty="0" err="1" smtClean="0"/>
              <a:t>металів.Вище</a:t>
            </a:r>
            <a:r>
              <a:rPr lang="ru-RU" dirty="0" smtClean="0"/>
              <a:t> в </a:t>
            </a:r>
            <a:r>
              <a:rPr lang="ru-RU" dirty="0" err="1" smtClean="0"/>
              <a:t>атмосфері</a:t>
            </a:r>
            <a:r>
              <a:rPr lang="ru-RU" dirty="0" smtClean="0"/>
              <a:t> температура, а разом з нею й </a:t>
            </a:r>
            <a:r>
              <a:rPr lang="ru-RU" dirty="0" err="1" smtClean="0"/>
              <a:t>іонізація</a:t>
            </a:r>
            <a:r>
              <a:rPr lang="ru-RU" dirty="0" smtClean="0"/>
              <a:t>, </a:t>
            </a:r>
            <a:r>
              <a:rPr lang="ru-RU" dirty="0" err="1" smtClean="0"/>
              <a:t>знову</a:t>
            </a:r>
            <a:r>
              <a:rPr lang="ru-RU" dirty="0" smtClean="0"/>
              <a:t> </a:t>
            </a:r>
            <a:r>
              <a:rPr lang="ru-RU" dirty="0" err="1" smtClean="0"/>
              <a:t>починають</a:t>
            </a:r>
            <a:r>
              <a:rPr lang="ru-RU" dirty="0" smtClean="0"/>
              <a:t> </a:t>
            </a:r>
            <a:r>
              <a:rPr lang="ru-RU" dirty="0" err="1" smtClean="0"/>
              <a:t>підвищуватися</a:t>
            </a:r>
            <a:r>
              <a:rPr lang="ru-RU" dirty="0" smtClean="0"/>
              <a:t>, </a:t>
            </a:r>
            <a:r>
              <a:rPr lang="ru-RU" dirty="0" err="1" smtClean="0"/>
              <a:t>спочатку</a:t>
            </a:r>
            <a:r>
              <a:rPr lang="ru-RU" dirty="0" smtClean="0"/>
              <a:t> </a:t>
            </a:r>
            <a:r>
              <a:rPr lang="ru-RU" dirty="0" err="1" smtClean="0"/>
              <a:t>повільно</a:t>
            </a:r>
            <a:r>
              <a:rPr lang="ru-RU" dirty="0" smtClean="0"/>
              <a:t>, а </a:t>
            </a:r>
            <a:r>
              <a:rPr lang="ru-RU" dirty="0" err="1" smtClean="0"/>
              <a:t>потім</a:t>
            </a:r>
            <a:r>
              <a:rPr lang="ru-RU" dirty="0" smtClean="0"/>
              <a:t> </a:t>
            </a:r>
            <a:r>
              <a:rPr lang="ru-RU" dirty="0" err="1" smtClean="0"/>
              <a:t>дуже</a:t>
            </a:r>
            <a:r>
              <a:rPr lang="ru-RU" dirty="0" smtClean="0"/>
              <a:t> </a:t>
            </a:r>
            <a:r>
              <a:rPr lang="ru-RU" dirty="0" err="1" smtClean="0"/>
              <a:t>швидко</a:t>
            </a:r>
            <a:r>
              <a:rPr lang="ru-RU" dirty="0" smtClean="0"/>
              <a:t>. </a:t>
            </a:r>
            <a:r>
              <a:rPr lang="ru-RU" dirty="0" err="1" smtClean="0"/>
              <a:t>Частина</a:t>
            </a:r>
            <a:r>
              <a:rPr lang="ru-RU" dirty="0" smtClean="0"/>
              <a:t> </a:t>
            </a:r>
            <a:r>
              <a:rPr lang="ru-RU" dirty="0" err="1" smtClean="0"/>
              <a:t>сонячної</a:t>
            </a:r>
            <a:r>
              <a:rPr lang="ru-RU" dirty="0" smtClean="0"/>
              <a:t> </a:t>
            </a:r>
            <a:r>
              <a:rPr lang="ru-RU" dirty="0" err="1" smtClean="0"/>
              <a:t>атмосфери</a:t>
            </a:r>
            <a:r>
              <a:rPr lang="ru-RU" dirty="0" smtClean="0"/>
              <a:t>, в </a:t>
            </a:r>
            <a:r>
              <a:rPr lang="ru-RU" dirty="0" err="1" smtClean="0"/>
              <a:t>якій</a:t>
            </a:r>
            <a:r>
              <a:rPr lang="ru-RU" dirty="0" smtClean="0"/>
              <a:t> </a:t>
            </a:r>
            <a:r>
              <a:rPr lang="ru-RU" dirty="0" err="1" smtClean="0"/>
              <a:t>підвищується</a:t>
            </a:r>
            <a:r>
              <a:rPr lang="ru-RU" dirty="0" smtClean="0"/>
              <a:t> температура й </a:t>
            </a:r>
            <a:r>
              <a:rPr lang="ru-RU" dirty="0" err="1" smtClean="0"/>
              <a:t>послідовно</a:t>
            </a:r>
            <a:r>
              <a:rPr lang="ru-RU" dirty="0" smtClean="0"/>
              <a:t> </a:t>
            </a:r>
            <a:r>
              <a:rPr lang="ru-RU" dirty="0" err="1" smtClean="0"/>
              <a:t>іонізуються</a:t>
            </a:r>
            <a:r>
              <a:rPr lang="ru-RU" dirty="0" smtClean="0"/>
              <a:t> </a:t>
            </a:r>
            <a:r>
              <a:rPr lang="ru-RU" dirty="0" err="1" smtClean="0"/>
              <a:t>водень</a:t>
            </a:r>
            <a:r>
              <a:rPr lang="ru-RU" dirty="0" smtClean="0"/>
              <a:t>, </a:t>
            </a:r>
            <a:r>
              <a:rPr lang="ru-RU" dirty="0" err="1" smtClean="0"/>
              <a:t>гелій</a:t>
            </a:r>
            <a:r>
              <a:rPr lang="ru-RU" dirty="0" smtClean="0"/>
              <a:t> та </a:t>
            </a:r>
            <a:r>
              <a:rPr lang="ru-RU" dirty="0" err="1" smtClean="0"/>
              <a:t>інші</a:t>
            </a:r>
            <a:r>
              <a:rPr lang="ru-RU" dirty="0" smtClean="0"/>
              <a:t> </a:t>
            </a:r>
            <a:r>
              <a:rPr lang="ru-RU" dirty="0" err="1" smtClean="0"/>
              <a:t>елементи</a:t>
            </a:r>
            <a:r>
              <a:rPr lang="ru-RU" dirty="0" smtClean="0"/>
              <a:t>, </a:t>
            </a:r>
            <a:r>
              <a:rPr lang="ru-RU" dirty="0" err="1" smtClean="0"/>
              <a:t>називається</a:t>
            </a:r>
            <a:r>
              <a:rPr lang="ru-RU" dirty="0" smtClean="0"/>
              <a:t> хромосферою, </a:t>
            </a:r>
            <a:r>
              <a:rPr lang="ru-RU" dirty="0" err="1" smtClean="0"/>
              <a:t>її</a:t>
            </a:r>
            <a:r>
              <a:rPr lang="ru-RU" dirty="0" smtClean="0"/>
              <a:t> температура становить десятки й </a:t>
            </a:r>
            <a:r>
              <a:rPr lang="ru-RU" dirty="0" err="1" smtClean="0"/>
              <a:t>сотні</a:t>
            </a:r>
            <a:r>
              <a:rPr lang="ru-RU" dirty="0" smtClean="0"/>
              <a:t> </a:t>
            </a:r>
            <a:r>
              <a:rPr lang="ru-RU" dirty="0" err="1" smtClean="0"/>
              <a:t>тисяч</a:t>
            </a:r>
            <a:r>
              <a:rPr lang="ru-RU" dirty="0" smtClean="0"/>
              <a:t> </a:t>
            </a:r>
            <a:r>
              <a:rPr lang="ru-RU" dirty="0" err="1" smtClean="0"/>
              <a:t>кельвінів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635896" y="1170650"/>
            <a:ext cx="2411760" cy="313932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/>
              <a:t>У </a:t>
            </a:r>
            <a:r>
              <a:rPr lang="ru-RU" dirty="0" err="1"/>
              <a:t>вигляді</a:t>
            </a:r>
            <a:r>
              <a:rPr lang="ru-RU" dirty="0"/>
              <a:t> </a:t>
            </a:r>
            <a:r>
              <a:rPr lang="ru-RU" dirty="0" err="1"/>
              <a:t>блискучої</a:t>
            </a:r>
            <a:r>
              <a:rPr lang="ru-RU" dirty="0"/>
              <a:t> </a:t>
            </a:r>
            <a:r>
              <a:rPr lang="ru-RU" dirty="0" err="1"/>
              <a:t>рожевої</a:t>
            </a:r>
            <a:r>
              <a:rPr lang="ru-RU" dirty="0"/>
              <a:t> </a:t>
            </a:r>
            <a:r>
              <a:rPr lang="ru-RU" dirty="0" err="1"/>
              <a:t>облямівки</a:t>
            </a:r>
            <a:r>
              <a:rPr lang="ru-RU" dirty="0"/>
              <a:t> хромосферу видно </a:t>
            </a:r>
            <a:r>
              <a:rPr lang="ru-RU" dirty="0" err="1"/>
              <a:t>навколо</a:t>
            </a:r>
            <a:r>
              <a:rPr lang="ru-RU" dirty="0"/>
              <a:t> темного диска </a:t>
            </a:r>
            <a:r>
              <a:rPr lang="ru-RU" dirty="0" err="1"/>
              <a:t>Місяця</a:t>
            </a:r>
            <a:r>
              <a:rPr lang="ru-RU" dirty="0"/>
              <a:t> в </a:t>
            </a:r>
            <a:r>
              <a:rPr lang="ru-RU" dirty="0" err="1"/>
              <a:t>нечасті</a:t>
            </a:r>
            <a:r>
              <a:rPr lang="ru-RU" dirty="0"/>
              <a:t> </a:t>
            </a:r>
            <a:r>
              <a:rPr lang="ru-RU" dirty="0" err="1"/>
              <a:t>моменти</a:t>
            </a:r>
            <a:r>
              <a:rPr lang="ru-RU" dirty="0"/>
              <a:t> </a:t>
            </a:r>
            <a:r>
              <a:rPr lang="ru-RU" dirty="0" err="1"/>
              <a:t>повних</a:t>
            </a:r>
            <a:r>
              <a:rPr lang="ru-RU" dirty="0"/>
              <a:t> </a:t>
            </a:r>
            <a:r>
              <a:rPr lang="ru-RU" dirty="0" err="1"/>
              <a:t>сонячних</a:t>
            </a:r>
            <a:r>
              <a:rPr lang="ru-RU" dirty="0"/>
              <a:t> </a:t>
            </a:r>
            <a:r>
              <a:rPr lang="ru-RU" dirty="0" err="1"/>
              <a:t>затемнень</a:t>
            </a:r>
            <a:r>
              <a:rPr lang="ru-RU" dirty="0" smtClean="0"/>
              <a:t>..</a:t>
            </a:r>
            <a:endParaRPr lang="ru-RU" dirty="0"/>
          </a:p>
          <a:p>
            <a:r>
              <a:rPr lang="ru-RU" dirty="0" err="1"/>
              <a:t>Ця</a:t>
            </a:r>
            <a:r>
              <a:rPr lang="ru-RU" dirty="0"/>
              <a:t> </a:t>
            </a:r>
            <a:r>
              <a:rPr lang="ru-RU" dirty="0" err="1"/>
              <a:t>розріджена</a:t>
            </a:r>
            <a:r>
              <a:rPr lang="ru-RU" dirty="0"/>
              <a:t> й </a:t>
            </a:r>
            <a:r>
              <a:rPr lang="ru-RU" dirty="0" err="1"/>
              <a:t>гаряча</a:t>
            </a:r>
            <a:r>
              <a:rPr lang="ru-RU" dirty="0"/>
              <a:t> </a:t>
            </a:r>
            <a:r>
              <a:rPr lang="ru-RU" dirty="0" err="1"/>
              <a:t>оболонка</a:t>
            </a:r>
            <a:r>
              <a:rPr lang="ru-RU" dirty="0"/>
              <a:t> </a:t>
            </a:r>
            <a:r>
              <a:rPr lang="ru-RU" dirty="0" err="1"/>
              <a:t>називається</a:t>
            </a:r>
            <a:r>
              <a:rPr lang="ru-RU" dirty="0"/>
              <a:t> </a:t>
            </a:r>
            <a:r>
              <a:rPr lang="ru-RU" dirty="0" err="1"/>
              <a:t>сонячною</a:t>
            </a:r>
            <a:r>
              <a:rPr lang="ru-RU" dirty="0"/>
              <a:t> </a:t>
            </a:r>
            <a:r>
              <a:rPr lang="ru-RU" dirty="0" smtClean="0"/>
              <a:t>короною.</a:t>
            </a:r>
            <a:endParaRPr lang="ru-RU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786" y="495176"/>
            <a:ext cx="3757670" cy="418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165" y="495176"/>
            <a:ext cx="3061835" cy="418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8650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4033025550"/>
              </p:ext>
            </p:extLst>
          </p:nvPr>
        </p:nvGraphicFramePr>
        <p:xfrm>
          <a:off x="1115616" y="1484784"/>
          <a:ext cx="7248128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-28081" y="116632"/>
            <a:ext cx="917208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/>
                <a:solidFill>
                  <a:schemeClr val="accent3"/>
                </a:solidFill>
              </a:rPr>
              <a:t>Як і </a:t>
            </a:r>
            <a:r>
              <a:rPr lang="ru-RU" b="1" dirty="0" err="1" smtClean="0">
                <a:ln/>
                <a:solidFill>
                  <a:schemeClr val="accent3"/>
                </a:solidFill>
              </a:rPr>
              <a:t>всі</a:t>
            </a:r>
            <a:r>
              <a:rPr lang="ru-RU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b="1" dirty="0" err="1" smtClean="0">
                <a:ln/>
                <a:solidFill>
                  <a:schemeClr val="accent3"/>
                </a:solidFill>
              </a:rPr>
              <a:t>зорі</a:t>
            </a:r>
            <a:r>
              <a:rPr lang="ru-RU" b="1" dirty="0" smtClean="0">
                <a:ln/>
                <a:solidFill>
                  <a:schemeClr val="accent3"/>
                </a:solidFill>
              </a:rPr>
              <a:t>, </a:t>
            </a:r>
            <a:r>
              <a:rPr lang="ru-RU" b="1" dirty="0" err="1" smtClean="0">
                <a:ln/>
                <a:solidFill>
                  <a:schemeClr val="accent3"/>
                </a:solidFill>
              </a:rPr>
              <a:t>Сонце</a:t>
            </a:r>
            <a:r>
              <a:rPr lang="ru-RU" b="1" dirty="0" smtClean="0">
                <a:ln/>
                <a:solidFill>
                  <a:schemeClr val="accent3"/>
                </a:solidFill>
              </a:rPr>
              <a:t> — </a:t>
            </a:r>
            <a:r>
              <a:rPr lang="ru-RU" b="1" dirty="0" err="1" smtClean="0">
                <a:ln/>
                <a:solidFill>
                  <a:schemeClr val="accent3"/>
                </a:solidFill>
              </a:rPr>
              <a:t>розжарена</a:t>
            </a:r>
            <a:r>
              <a:rPr lang="ru-RU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b="1" dirty="0" err="1" smtClean="0">
                <a:ln/>
                <a:solidFill>
                  <a:schemeClr val="accent3"/>
                </a:solidFill>
              </a:rPr>
              <a:t>газова</a:t>
            </a:r>
            <a:r>
              <a:rPr lang="ru-RU" b="1" dirty="0" smtClean="0">
                <a:ln/>
                <a:solidFill>
                  <a:schemeClr val="accent3"/>
                </a:solidFill>
              </a:rPr>
              <a:t> куля. </a:t>
            </a:r>
            <a:r>
              <a:rPr lang="ru-RU" b="1" dirty="0" err="1" smtClean="0">
                <a:ln/>
                <a:solidFill>
                  <a:schemeClr val="accent3"/>
                </a:solidFill>
              </a:rPr>
              <a:t>Хімічний</a:t>
            </a:r>
            <a:r>
              <a:rPr lang="ru-RU" b="1" dirty="0" smtClean="0">
                <a:ln/>
                <a:solidFill>
                  <a:schemeClr val="accent3"/>
                </a:solidFill>
              </a:rPr>
              <a:t> склад (за </a:t>
            </a:r>
            <a:r>
              <a:rPr lang="ru-RU" b="1" dirty="0" err="1" smtClean="0">
                <a:ln/>
                <a:solidFill>
                  <a:schemeClr val="accent3"/>
                </a:solidFill>
              </a:rPr>
              <a:t>кількістю</a:t>
            </a:r>
            <a:r>
              <a:rPr lang="ru-RU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b="1" dirty="0" err="1" smtClean="0">
                <a:ln/>
                <a:solidFill>
                  <a:schemeClr val="accent3"/>
                </a:solidFill>
              </a:rPr>
              <a:t>атомів</a:t>
            </a:r>
            <a:r>
              <a:rPr lang="ru-RU" b="1" dirty="0" smtClean="0">
                <a:ln/>
                <a:solidFill>
                  <a:schemeClr val="accent3"/>
                </a:solidFill>
              </a:rPr>
              <a:t>) </a:t>
            </a:r>
            <a:r>
              <a:rPr lang="ru-RU" b="1" dirty="0" err="1" smtClean="0">
                <a:ln/>
                <a:solidFill>
                  <a:schemeClr val="accent3"/>
                </a:solidFill>
              </a:rPr>
              <a:t>визначено</a:t>
            </a:r>
            <a:r>
              <a:rPr lang="ru-RU" b="1" dirty="0" smtClean="0">
                <a:ln/>
                <a:solidFill>
                  <a:schemeClr val="accent3"/>
                </a:solidFill>
              </a:rPr>
              <a:t> з </a:t>
            </a:r>
            <a:r>
              <a:rPr lang="ru-RU" b="1" dirty="0" err="1" smtClean="0">
                <a:ln/>
                <a:solidFill>
                  <a:schemeClr val="accent3"/>
                </a:solidFill>
              </a:rPr>
              <a:t>аналізу</a:t>
            </a:r>
            <a:r>
              <a:rPr lang="ru-RU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b="1" dirty="0" err="1" smtClean="0">
                <a:ln/>
                <a:solidFill>
                  <a:schemeClr val="accent3"/>
                </a:solidFill>
              </a:rPr>
              <a:t>сонячного</a:t>
            </a:r>
            <a:r>
              <a:rPr lang="ru-RU" b="1" dirty="0" smtClean="0">
                <a:ln/>
                <a:solidFill>
                  <a:schemeClr val="accent3"/>
                </a:solidFill>
              </a:rPr>
              <a:t> спектра.</a:t>
            </a:r>
          </a:p>
          <a:p>
            <a:pPr algn="ctr"/>
            <a:r>
              <a:rPr lang="ru-RU" b="1" dirty="0" err="1" smtClean="0">
                <a:ln/>
                <a:solidFill>
                  <a:schemeClr val="accent3"/>
                </a:solidFill>
              </a:rPr>
              <a:t>Речовина</a:t>
            </a:r>
            <a:r>
              <a:rPr lang="ru-RU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b="1" dirty="0" err="1" smtClean="0">
                <a:ln/>
                <a:solidFill>
                  <a:schemeClr val="accent3"/>
                </a:solidFill>
              </a:rPr>
              <a:t>Сонця</a:t>
            </a:r>
            <a:r>
              <a:rPr lang="ru-RU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b="1" dirty="0" err="1" smtClean="0">
                <a:ln/>
                <a:solidFill>
                  <a:schemeClr val="accent3"/>
                </a:solidFill>
              </a:rPr>
              <a:t>дуже</a:t>
            </a:r>
            <a:r>
              <a:rPr lang="ru-RU" b="1" dirty="0" smtClean="0">
                <a:ln/>
                <a:solidFill>
                  <a:schemeClr val="accent3"/>
                </a:solidFill>
              </a:rPr>
              <a:t> </a:t>
            </a:r>
            <a:r>
              <a:rPr lang="ru-RU" b="1" dirty="0" err="1" smtClean="0">
                <a:ln/>
                <a:solidFill>
                  <a:schemeClr val="accent3"/>
                </a:solidFill>
              </a:rPr>
              <a:t>іонізована</a:t>
            </a:r>
            <a:r>
              <a:rPr lang="ru-RU" b="1" dirty="0" smtClean="0">
                <a:ln/>
                <a:solidFill>
                  <a:schemeClr val="accent3"/>
                </a:solidFill>
              </a:rPr>
              <a:t>, </a:t>
            </a:r>
            <a:r>
              <a:rPr lang="ru-RU" b="1" dirty="0" err="1" smtClean="0">
                <a:ln/>
                <a:solidFill>
                  <a:schemeClr val="accent3"/>
                </a:solidFill>
              </a:rPr>
              <a:t>тобто</a:t>
            </a:r>
            <a:r>
              <a:rPr lang="ru-RU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b="1" dirty="0" err="1" smtClean="0">
                <a:ln/>
                <a:solidFill>
                  <a:schemeClr val="accent3"/>
                </a:solidFill>
              </a:rPr>
              <a:t>атоми</a:t>
            </a:r>
            <a:r>
              <a:rPr lang="ru-RU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b="1" dirty="0" err="1" smtClean="0">
                <a:ln/>
                <a:solidFill>
                  <a:schemeClr val="accent3"/>
                </a:solidFill>
              </a:rPr>
              <a:t>втратили</a:t>
            </a:r>
            <a:r>
              <a:rPr lang="ru-RU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b="1" dirty="0" err="1" smtClean="0">
                <a:ln/>
                <a:solidFill>
                  <a:schemeClr val="accent3"/>
                </a:solidFill>
              </a:rPr>
              <a:t>свої</a:t>
            </a:r>
            <a:r>
              <a:rPr lang="ru-RU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b="1" dirty="0" err="1" smtClean="0">
                <a:ln/>
                <a:solidFill>
                  <a:schemeClr val="accent3"/>
                </a:solidFill>
              </a:rPr>
              <a:t>зовнішні</a:t>
            </a:r>
            <a:r>
              <a:rPr lang="ru-RU" b="1" dirty="0" smtClean="0">
                <a:ln/>
                <a:solidFill>
                  <a:schemeClr val="accent3"/>
                </a:solidFill>
              </a:rPr>
              <a:t> </a:t>
            </a:r>
            <a:r>
              <a:rPr lang="ru-RU" b="1" dirty="0" err="1" smtClean="0">
                <a:ln/>
                <a:solidFill>
                  <a:schemeClr val="accent3"/>
                </a:solidFill>
              </a:rPr>
              <a:t>електрони</a:t>
            </a:r>
            <a:r>
              <a:rPr lang="ru-RU" b="1" dirty="0">
                <a:ln/>
                <a:solidFill>
                  <a:schemeClr val="accent3"/>
                </a:solidFill>
              </a:rPr>
              <a:t> </a:t>
            </a:r>
            <a:r>
              <a:rPr lang="ru-RU" b="1" dirty="0" smtClean="0">
                <a:ln/>
                <a:solidFill>
                  <a:schemeClr val="accent3"/>
                </a:solidFill>
              </a:rPr>
              <a:t>й разом з ними стали </a:t>
            </a:r>
            <a:r>
              <a:rPr lang="ru-RU" b="1" dirty="0" err="1" smtClean="0">
                <a:ln/>
                <a:solidFill>
                  <a:schemeClr val="accent3"/>
                </a:solidFill>
              </a:rPr>
              <a:t>вільними</a:t>
            </a:r>
            <a:r>
              <a:rPr lang="ru-RU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b="1" dirty="0" err="1" smtClean="0">
                <a:ln/>
                <a:solidFill>
                  <a:schemeClr val="accent3"/>
                </a:solidFill>
              </a:rPr>
              <a:t>частинками</a:t>
            </a:r>
            <a:r>
              <a:rPr lang="ru-RU" b="1" dirty="0" smtClean="0">
                <a:ln/>
                <a:solidFill>
                  <a:schemeClr val="accent3"/>
                </a:solidFill>
              </a:rPr>
              <a:t> </a:t>
            </a:r>
            <a:endParaRPr lang="ru-RU" b="1" dirty="0">
              <a:ln/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13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607233"/>
            <a:ext cx="9144000" cy="92333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 err="1"/>
              <a:t>Оскільки</a:t>
            </a:r>
            <a:r>
              <a:rPr lang="ru-RU" dirty="0"/>
              <a:t> </a:t>
            </a:r>
            <a:r>
              <a:rPr lang="ru-RU" dirty="0" err="1"/>
              <a:t>сонячна</a:t>
            </a:r>
            <a:r>
              <a:rPr lang="ru-RU" dirty="0"/>
              <a:t> плазма 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високу</a:t>
            </a:r>
            <a:r>
              <a:rPr lang="ru-RU" dirty="0"/>
              <a:t> </a:t>
            </a:r>
            <a:r>
              <a:rPr lang="ru-RU" dirty="0" err="1" smtClean="0"/>
              <a:t>електропровідність</a:t>
            </a:r>
            <a:r>
              <a:rPr lang="ru-RU" dirty="0"/>
              <a:t>,</a:t>
            </a:r>
            <a:r>
              <a:rPr lang="ru-RU" dirty="0" smtClean="0"/>
              <a:t> </a:t>
            </a:r>
            <a:r>
              <a:rPr lang="ru-RU" dirty="0"/>
              <a:t>у </a:t>
            </a:r>
            <a:r>
              <a:rPr lang="ru-RU" dirty="0" err="1"/>
              <a:t>ній</a:t>
            </a:r>
            <a:r>
              <a:rPr lang="ru-RU" dirty="0"/>
              <a:t>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виникати</a:t>
            </a:r>
            <a:r>
              <a:rPr lang="ru-RU" dirty="0"/>
              <a:t> </a:t>
            </a:r>
            <a:r>
              <a:rPr lang="ru-RU" dirty="0" err="1"/>
              <a:t>електричні</a:t>
            </a:r>
            <a:r>
              <a:rPr lang="ru-RU" dirty="0"/>
              <a:t> </a:t>
            </a:r>
            <a:r>
              <a:rPr lang="ru-RU" dirty="0" err="1"/>
              <a:t>струми</a:t>
            </a:r>
            <a:r>
              <a:rPr lang="ru-RU" dirty="0"/>
              <a:t> і, як </a:t>
            </a:r>
            <a:r>
              <a:rPr lang="ru-RU" dirty="0" err="1"/>
              <a:t>наслідок</a:t>
            </a:r>
            <a:r>
              <a:rPr lang="ru-RU" dirty="0"/>
              <a:t>, </a:t>
            </a:r>
            <a:r>
              <a:rPr lang="ru-RU" dirty="0" err="1"/>
              <a:t>магнітні</a:t>
            </a:r>
            <a:r>
              <a:rPr lang="ru-RU" dirty="0"/>
              <a:t> поля. </a:t>
            </a:r>
            <a:r>
              <a:rPr lang="ru-RU" dirty="0" err="1"/>
              <a:t>Спостережувані</a:t>
            </a:r>
            <a:r>
              <a:rPr lang="ru-RU" dirty="0"/>
              <a:t> в </a:t>
            </a:r>
            <a:r>
              <a:rPr lang="ru-RU" dirty="0" err="1"/>
              <a:t>сонячній</a:t>
            </a:r>
            <a:r>
              <a:rPr lang="ru-RU" dirty="0"/>
              <a:t> </a:t>
            </a:r>
            <a:r>
              <a:rPr lang="ru-RU" dirty="0" err="1"/>
              <a:t>фотосфері</a:t>
            </a:r>
            <a:r>
              <a:rPr lang="ru-RU" dirty="0"/>
              <a:t> </a:t>
            </a:r>
            <a:r>
              <a:rPr lang="ru-RU" dirty="0" err="1"/>
              <a:t>магнітні</a:t>
            </a:r>
            <a:r>
              <a:rPr lang="ru-RU" dirty="0"/>
              <a:t> поля </a:t>
            </a:r>
            <a:r>
              <a:rPr lang="ru-RU" dirty="0" err="1"/>
              <a:t>поділяють</a:t>
            </a:r>
            <a:r>
              <a:rPr lang="ru-RU" dirty="0"/>
              <a:t> на два </a:t>
            </a:r>
            <a:r>
              <a:rPr lang="ru-RU" dirty="0" err="1"/>
              <a:t>типи</a:t>
            </a:r>
            <a:r>
              <a:rPr lang="ru-RU" dirty="0"/>
              <a:t>, </a:t>
            </a:r>
            <a:r>
              <a:rPr lang="ru-RU" dirty="0" err="1"/>
              <a:t>відповідно</a:t>
            </a:r>
            <a:r>
              <a:rPr lang="ru-RU" dirty="0"/>
              <a:t> до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масштабів</a:t>
            </a:r>
            <a:r>
              <a:rPr lang="ru-RU" dirty="0"/>
              <a:t>.</a:t>
            </a:r>
          </a:p>
        </p:txBody>
      </p:sp>
      <p:sp>
        <p:nvSpPr>
          <p:cNvPr id="4" name="Стрелка вниз 3"/>
          <p:cNvSpPr/>
          <p:nvPr/>
        </p:nvSpPr>
        <p:spPr>
          <a:xfrm>
            <a:off x="6300192" y="1530563"/>
            <a:ext cx="1152128" cy="1080120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низ 4"/>
          <p:cNvSpPr/>
          <p:nvPr/>
        </p:nvSpPr>
        <p:spPr>
          <a:xfrm>
            <a:off x="1259632" y="1530563"/>
            <a:ext cx="1152128" cy="1080120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67205" y="2610683"/>
            <a:ext cx="2880320" cy="424731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 err="1"/>
              <a:t>Великомасштабне</a:t>
            </a:r>
            <a:r>
              <a:rPr lang="ru-RU" dirty="0"/>
              <a:t> (</a:t>
            </a:r>
            <a:r>
              <a:rPr lang="ru-RU" i="1" dirty="0" err="1"/>
              <a:t>загальне</a:t>
            </a:r>
            <a:r>
              <a:rPr lang="ru-RU" dirty="0"/>
              <a:t> </a:t>
            </a:r>
            <a:r>
              <a:rPr lang="ru-RU" dirty="0" err="1"/>
              <a:t>або</a:t>
            </a:r>
            <a:r>
              <a:rPr lang="ru-RU" dirty="0"/>
              <a:t> </a:t>
            </a:r>
            <a:r>
              <a:rPr lang="ru-RU" i="1" dirty="0" err="1"/>
              <a:t>глобальне</a:t>
            </a:r>
            <a:r>
              <a:rPr lang="ru-RU" dirty="0"/>
              <a:t>) </a:t>
            </a:r>
            <a:r>
              <a:rPr lang="ru-RU" dirty="0" err="1"/>
              <a:t>магнітне</a:t>
            </a:r>
            <a:r>
              <a:rPr lang="ru-RU" dirty="0"/>
              <a:t> поле з </a:t>
            </a:r>
            <a:r>
              <a:rPr lang="ru-RU" dirty="0" err="1"/>
              <a:t>характерними</a:t>
            </a:r>
            <a:r>
              <a:rPr lang="ru-RU" dirty="0"/>
              <a:t> </a:t>
            </a:r>
            <a:r>
              <a:rPr lang="ru-RU" dirty="0" err="1"/>
              <a:t>розмірами</a:t>
            </a:r>
            <a:r>
              <a:rPr lang="ru-RU" dirty="0"/>
              <a:t>, </a:t>
            </a:r>
            <a:r>
              <a:rPr lang="ru-RU" dirty="0" err="1"/>
              <a:t>порівняними</a:t>
            </a:r>
            <a:r>
              <a:rPr lang="ru-RU" dirty="0"/>
              <a:t> з </a:t>
            </a:r>
            <a:r>
              <a:rPr lang="ru-RU" dirty="0" err="1"/>
              <a:t>розмірами</a:t>
            </a:r>
            <a:r>
              <a:rPr lang="ru-RU" dirty="0"/>
              <a:t> </a:t>
            </a:r>
            <a:r>
              <a:rPr lang="ru-RU" dirty="0" err="1"/>
              <a:t>Сонця</a:t>
            </a:r>
            <a:r>
              <a:rPr lang="ru-RU" dirty="0"/>
              <a:t>,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середню</a:t>
            </a:r>
            <a:r>
              <a:rPr lang="ru-RU" dirty="0"/>
              <a:t> </a:t>
            </a:r>
            <a:r>
              <a:rPr lang="ru-RU" dirty="0" err="1"/>
              <a:t>напруженість</a:t>
            </a:r>
            <a:r>
              <a:rPr lang="ru-RU" dirty="0"/>
              <a:t> на </a:t>
            </a:r>
            <a:r>
              <a:rPr lang="ru-RU" dirty="0" err="1"/>
              <a:t>рівні</a:t>
            </a:r>
            <a:r>
              <a:rPr lang="ru-RU" dirty="0"/>
              <a:t> </a:t>
            </a:r>
            <a:r>
              <a:rPr lang="ru-RU" dirty="0" err="1"/>
              <a:t>фотосфери</a:t>
            </a:r>
            <a:r>
              <a:rPr lang="ru-RU" dirty="0"/>
              <a:t> </a:t>
            </a:r>
            <a:r>
              <a:rPr lang="ru-RU" dirty="0" err="1"/>
              <a:t>близько</a:t>
            </a:r>
            <a:r>
              <a:rPr lang="ru-RU" dirty="0"/>
              <a:t> </a:t>
            </a:r>
            <a:r>
              <a:rPr lang="ru-RU" dirty="0" err="1"/>
              <a:t>декількох</a:t>
            </a:r>
            <a:r>
              <a:rPr lang="ru-RU" dirty="0"/>
              <a:t> </a:t>
            </a:r>
            <a:r>
              <a:rPr lang="ru-RU" dirty="0" err="1"/>
              <a:t>гаус</a:t>
            </a:r>
            <a:r>
              <a:rPr lang="ru-RU" dirty="0"/>
              <a:t>. У </a:t>
            </a:r>
            <a:r>
              <a:rPr lang="ru-RU" dirty="0" err="1"/>
              <a:t>мінімумі</a:t>
            </a:r>
            <a:r>
              <a:rPr lang="ru-RU" dirty="0"/>
              <a:t> циклу </a:t>
            </a:r>
            <a:r>
              <a:rPr lang="ru-RU" dirty="0" err="1"/>
              <a:t>сонячної</a:t>
            </a:r>
            <a:r>
              <a:rPr lang="ru-RU" dirty="0"/>
              <a:t> </a:t>
            </a:r>
            <a:r>
              <a:rPr lang="ru-RU" dirty="0" err="1"/>
              <a:t>активності</a:t>
            </a:r>
            <a:r>
              <a:rPr lang="ru-RU" dirty="0"/>
              <a:t> </a:t>
            </a:r>
            <a:r>
              <a:rPr lang="ru-RU" dirty="0" err="1"/>
              <a:t>воно</a:t>
            </a:r>
            <a:r>
              <a:rPr lang="ru-RU" dirty="0"/>
              <a:t>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 smtClean="0"/>
              <a:t>приблизно</a:t>
            </a:r>
            <a:r>
              <a:rPr lang="ru-RU" dirty="0" smtClean="0"/>
              <a:t> </a:t>
            </a:r>
            <a:r>
              <a:rPr lang="ru-RU" dirty="0" err="1" smtClean="0"/>
              <a:t>дипольні</a:t>
            </a:r>
            <a:r>
              <a:rPr lang="ru-RU" dirty="0"/>
              <a:t> структуру, </a:t>
            </a:r>
            <a:r>
              <a:rPr lang="ru-RU" dirty="0" err="1"/>
              <a:t>напруженість</a:t>
            </a:r>
            <a:r>
              <a:rPr lang="ru-RU" dirty="0"/>
              <a:t> поля на полюсах </a:t>
            </a:r>
            <a:r>
              <a:rPr lang="ru-RU" dirty="0" err="1"/>
              <a:t>Сонця</a:t>
            </a:r>
            <a:r>
              <a:rPr lang="ru-RU" dirty="0"/>
              <a:t> максимальна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457925" y="2610683"/>
            <a:ext cx="2836662" cy="34163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 err="1"/>
              <a:t>Середньо</a:t>
            </a:r>
            <a:r>
              <a:rPr lang="ru-RU" dirty="0"/>
              <a:t>- й </a:t>
            </a:r>
            <a:r>
              <a:rPr lang="ru-RU" dirty="0" err="1"/>
              <a:t>дрібномасштабні</a:t>
            </a:r>
            <a:r>
              <a:rPr lang="ru-RU" dirty="0"/>
              <a:t> (</a:t>
            </a:r>
            <a:r>
              <a:rPr lang="ru-RU" i="1" dirty="0" err="1"/>
              <a:t>локальні</a:t>
            </a:r>
            <a:r>
              <a:rPr lang="ru-RU" dirty="0"/>
              <a:t>) поля </a:t>
            </a:r>
            <a:r>
              <a:rPr lang="ru-RU" dirty="0" err="1"/>
              <a:t>Сонця</a:t>
            </a:r>
            <a:r>
              <a:rPr lang="ru-RU" dirty="0"/>
              <a:t> </a:t>
            </a:r>
            <a:r>
              <a:rPr lang="ru-RU" dirty="0" err="1"/>
              <a:t>відрізняються</a:t>
            </a:r>
            <a:r>
              <a:rPr lang="ru-RU" dirty="0"/>
              <a:t> </a:t>
            </a:r>
            <a:r>
              <a:rPr lang="ru-RU" dirty="0" err="1"/>
              <a:t>значно</a:t>
            </a:r>
            <a:r>
              <a:rPr lang="ru-RU" dirty="0"/>
              <a:t> </a:t>
            </a:r>
            <a:r>
              <a:rPr lang="ru-RU" dirty="0" err="1"/>
              <a:t>більшою</a:t>
            </a:r>
            <a:r>
              <a:rPr lang="ru-RU" dirty="0"/>
              <a:t> </a:t>
            </a:r>
            <a:r>
              <a:rPr lang="ru-RU" dirty="0" err="1"/>
              <a:t>напруженістю</a:t>
            </a:r>
            <a:r>
              <a:rPr lang="ru-RU" dirty="0"/>
              <a:t> та </a:t>
            </a:r>
            <a:r>
              <a:rPr lang="ru-RU" dirty="0" err="1"/>
              <a:t>меншою</a:t>
            </a:r>
            <a:r>
              <a:rPr lang="ru-RU" dirty="0"/>
              <a:t> </a:t>
            </a:r>
            <a:r>
              <a:rPr lang="ru-RU" dirty="0" err="1"/>
              <a:t>регулярністю</a:t>
            </a:r>
            <a:r>
              <a:rPr lang="ru-RU" dirty="0"/>
              <a:t>. </a:t>
            </a:r>
            <a:r>
              <a:rPr lang="ru-RU" dirty="0" err="1"/>
              <a:t>Найпотужніші</a:t>
            </a:r>
            <a:r>
              <a:rPr lang="ru-RU" dirty="0"/>
              <a:t> </a:t>
            </a:r>
            <a:r>
              <a:rPr lang="ru-RU" dirty="0" err="1"/>
              <a:t>магнітні</a:t>
            </a:r>
            <a:r>
              <a:rPr lang="ru-RU" dirty="0"/>
              <a:t> поля (до </a:t>
            </a:r>
            <a:r>
              <a:rPr lang="ru-RU" dirty="0" err="1"/>
              <a:t>декількох</a:t>
            </a:r>
            <a:r>
              <a:rPr lang="ru-RU" dirty="0"/>
              <a:t> </a:t>
            </a:r>
            <a:r>
              <a:rPr lang="ru-RU" dirty="0" err="1"/>
              <a:t>тисяч</a:t>
            </a:r>
            <a:r>
              <a:rPr lang="ru-RU" dirty="0"/>
              <a:t> </a:t>
            </a:r>
            <a:r>
              <a:rPr lang="ru-RU" dirty="0" err="1"/>
              <a:t>гаус</a:t>
            </a:r>
            <a:r>
              <a:rPr lang="ru-RU" dirty="0"/>
              <a:t>) </a:t>
            </a:r>
            <a:r>
              <a:rPr lang="ru-RU" dirty="0" err="1"/>
              <a:t>спостерігаються</a:t>
            </a:r>
            <a:r>
              <a:rPr lang="ru-RU" dirty="0"/>
              <a:t> в </a:t>
            </a:r>
            <a:r>
              <a:rPr lang="ru-RU" dirty="0" err="1"/>
              <a:t>групах</a:t>
            </a:r>
            <a:r>
              <a:rPr lang="ru-RU" dirty="0"/>
              <a:t> </a:t>
            </a:r>
            <a:r>
              <a:rPr lang="ru-RU" dirty="0" err="1"/>
              <a:t>сонячних</a:t>
            </a:r>
            <a:r>
              <a:rPr lang="ru-RU" dirty="0"/>
              <a:t> </a:t>
            </a:r>
            <a:r>
              <a:rPr lang="ru-RU" dirty="0" err="1"/>
              <a:t>плям</a:t>
            </a:r>
            <a:r>
              <a:rPr lang="ru-RU" dirty="0"/>
              <a:t> у </a:t>
            </a:r>
            <a:r>
              <a:rPr lang="ru-RU" dirty="0" err="1"/>
              <a:t>максимумі</a:t>
            </a:r>
            <a:r>
              <a:rPr lang="ru-RU" dirty="0"/>
              <a:t> </a:t>
            </a:r>
            <a:r>
              <a:rPr lang="ru-RU" dirty="0" err="1"/>
              <a:t>сонячного</a:t>
            </a:r>
            <a:r>
              <a:rPr lang="ru-RU" dirty="0"/>
              <a:t> циклу. 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058793" y="14449"/>
            <a:ext cx="474924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Магнітні</a:t>
            </a:r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поля </a:t>
            </a:r>
            <a:r>
              <a:rPr lang="ru-RU" sz="40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Сонця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7914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730</Words>
  <Application>Microsoft Office PowerPoint</Application>
  <PresentationFormat>Экран (4:3)</PresentationFormat>
  <Paragraphs>71</Paragraphs>
  <Slides>14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111</cp:lastModifiedBy>
  <cp:revision>39</cp:revision>
  <dcterms:modified xsi:type="dcterms:W3CDTF">2014-02-10T19:02:35Z</dcterms:modified>
</cp:coreProperties>
</file>