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FB252-B9CF-4548-B875-59086B4F8DA0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E707E-3E63-4985-854D-BC7046963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E707E-3E63-4985-854D-BC70469635F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0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3A2122B-08A7-4325-B880-41C216C83783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85E570E-6457-4C53-9FDF-03E9CC7C5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122B-08A7-4325-B880-41C216C83783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70E-6457-4C53-9FDF-03E9CC7C5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122B-08A7-4325-B880-41C216C83783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70E-6457-4C53-9FDF-03E9CC7C5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122B-08A7-4325-B880-41C216C83783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70E-6457-4C53-9FDF-03E9CC7C5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122B-08A7-4325-B880-41C216C83783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70E-6457-4C53-9FDF-03E9CC7C5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122B-08A7-4325-B880-41C216C83783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70E-6457-4C53-9FDF-03E9CC7C5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A2122B-08A7-4325-B880-41C216C83783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5E570E-6457-4C53-9FDF-03E9CC7C59C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3A2122B-08A7-4325-B880-41C216C83783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85E570E-6457-4C53-9FDF-03E9CC7C5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122B-08A7-4325-B880-41C216C83783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70E-6457-4C53-9FDF-03E9CC7C5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122B-08A7-4325-B880-41C216C83783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70E-6457-4C53-9FDF-03E9CC7C5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122B-08A7-4325-B880-41C216C83783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570E-6457-4C53-9FDF-03E9CC7C5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3A2122B-08A7-4325-B880-41C216C83783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85E570E-6457-4C53-9FDF-03E9CC7C59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olonterydzhandy.com/_nw/2/064868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368"/>
            <a:ext cx="9200815" cy="68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540154"/>
            <a:ext cx="4600408" cy="2328664"/>
          </a:xfrm>
        </p:spPr>
        <p:txBody>
          <a:bodyPr>
            <a:normAutofit lnSpcReduction="10000"/>
          </a:bodyPr>
          <a:lstStyle/>
          <a:p>
            <a:r>
              <a:rPr lang="uk-UA" i="1" dirty="0">
                <a:solidFill>
                  <a:schemeClr val="bg1"/>
                </a:solidFill>
              </a:rPr>
              <a:t>Підготувала учениця</a:t>
            </a:r>
          </a:p>
          <a:p>
            <a:r>
              <a:rPr lang="uk-UA" i="1" dirty="0">
                <a:solidFill>
                  <a:schemeClr val="bg1"/>
                </a:solidFill>
              </a:rPr>
              <a:t>11-Б класу</a:t>
            </a:r>
          </a:p>
          <a:p>
            <a:r>
              <a:rPr lang="uk-UA" i="1" dirty="0">
                <a:solidFill>
                  <a:schemeClr val="bg1"/>
                </a:solidFill>
              </a:rPr>
              <a:t>Нововолинського ліцею-інтернату</a:t>
            </a:r>
          </a:p>
          <a:p>
            <a:r>
              <a:rPr lang="uk-UA" i="1" dirty="0">
                <a:solidFill>
                  <a:schemeClr val="bg1"/>
                </a:solidFill>
              </a:rPr>
              <a:t>Волинської обласної ради</a:t>
            </a:r>
          </a:p>
          <a:p>
            <a:r>
              <a:rPr lang="uk-UA" i="1" dirty="0">
                <a:solidFill>
                  <a:schemeClr val="bg1"/>
                </a:solidFill>
              </a:rPr>
              <a:t>Федина Валентина</a:t>
            </a:r>
          </a:p>
          <a:p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0560" y="620688"/>
            <a:ext cx="41874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Чорні</a:t>
            </a:r>
            <a:r>
              <a:rPr lang="ru-RU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діри</a:t>
            </a:r>
            <a:r>
              <a:rPr lang="ru-RU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5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Антонио Лючио Вивальди - Танго смерт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4292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7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build="p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ubly.ru/wp-content/uploads/2013/03/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61"/>
            <a:ext cx="9156057" cy="68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228" y="1412776"/>
            <a:ext cx="8229600" cy="4325112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</a:t>
            </a:r>
            <a:r>
              <a:rPr lang="ru-RU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Чорна</a:t>
            </a:r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діра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— 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астрофізичний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об'єкт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який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створює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настільки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потужну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силу 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тяжіння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що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жодні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як 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завгодно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швидкі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частинки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не 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можуть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покинути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його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поверхню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в тому </a:t>
            </a:r>
            <a:r>
              <a:rPr lang="ru-RU" i="1" dirty="0" err="1"/>
              <a:t>числі</a:t>
            </a:r>
            <a:r>
              <a:rPr lang="ru-RU" i="1" dirty="0"/>
              <a:t> 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світло</a:t>
            </a:r>
            <a:r>
              <a:rPr lang="ru-RU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</a:t>
            </a:r>
            <a:r>
              <a:rPr lang="ru-RU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Термін</a:t>
            </a:r>
            <a:r>
              <a:rPr lang="ru-RU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запровадив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Джон Арчибальд 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Вілер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наприкінці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1967 року. 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Він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вперше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вжив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його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в 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публічній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лекції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«Наш 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Всесвіт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: 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відоме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й 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невідоме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(англ. </a:t>
            </a:r>
            <a:r>
              <a:rPr lang="en-US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Our Universe: the Known and Unknown)» 29 </a:t>
            </a:r>
            <a:r>
              <a:rPr lang="ru-RU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грудня</a:t>
            </a:r>
            <a:r>
              <a:rPr lang="ru-RU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1967 року</a:t>
            </a:r>
            <a:endParaRPr lang="ru-RU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6800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Чорна діра</a:t>
            </a:r>
            <a:endParaRPr lang="ru-RU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6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.tsn.ua/media/images2/550xX/May2011/3834354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i="1" dirty="0" err="1">
                <a:solidFill>
                  <a:schemeClr val="bg1"/>
                </a:solidFill>
              </a:rPr>
              <a:t>Чорні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діри</a:t>
            </a:r>
            <a:r>
              <a:rPr lang="ru-RU" i="1" dirty="0">
                <a:solidFill>
                  <a:schemeClr val="bg1"/>
                </a:solidFill>
              </a:rPr>
              <a:t> - </a:t>
            </a:r>
            <a:r>
              <a:rPr lang="ru-RU" i="1" dirty="0" err="1">
                <a:solidFill>
                  <a:schemeClr val="bg1"/>
                </a:solidFill>
              </a:rPr>
              <a:t>най</a:t>
            </a:r>
            <a:r>
              <a:rPr lang="ru-RU" i="1" dirty="0" err="1"/>
              <a:t>яскравіші</a:t>
            </a:r>
            <a:r>
              <a:rPr lang="ru-RU" i="1" dirty="0"/>
              <a:t> </a:t>
            </a:r>
            <a:r>
              <a:rPr lang="ru-RU" i="1" dirty="0" err="1"/>
              <a:t>об'єкти</a:t>
            </a:r>
            <a:r>
              <a:rPr lang="ru-RU" i="1" dirty="0"/>
              <a:t> </a:t>
            </a:r>
            <a:r>
              <a:rPr lang="ru-RU" i="1" dirty="0">
                <a:solidFill>
                  <a:schemeClr val="bg1"/>
                </a:solidFill>
              </a:rPr>
              <a:t>на </a:t>
            </a:r>
            <a:r>
              <a:rPr lang="ru-RU" i="1" dirty="0" err="1">
                <a:solidFill>
                  <a:schemeClr val="bg1"/>
                </a:solidFill>
              </a:rPr>
              <a:t>небі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Чорні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діри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можуть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світитися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/>
              <a:t>настільки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яскраво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що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перемагають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власну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гра</a:t>
            </a:r>
            <a:r>
              <a:rPr lang="ru-RU" i="1" dirty="0" err="1"/>
              <a:t>віта</a:t>
            </a:r>
            <a:r>
              <a:rPr lang="ru-RU" i="1" dirty="0" err="1">
                <a:solidFill>
                  <a:schemeClr val="bg1"/>
                </a:solidFill>
              </a:rPr>
              <a:t>цію</a:t>
            </a:r>
            <a:r>
              <a:rPr lang="ru-RU" i="1" dirty="0">
                <a:solidFill>
                  <a:schemeClr val="bg1"/>
                </a:solidFill>
              </a:rPr>
              <a:t>. </a:t>
            </a:r>
            <a:r>
              <a:rPr lang="ru-RU" i="1" dirty="0" err="1">
                <a:solidFill>
                  <a:schemeClr val="bg1"/>
                </a:solidFill>
              </a:rPr>
              <a:t>Надмасивна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чорна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діра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може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досягати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межі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Еддінгтона</a:t>
            </a:r>
            <a:r>
              <a:rPr lang="ru-RU" i="1" dirty="0">
                <a:solidFill>
                  <a:schemeClr val="bg1"/>
                </a:solidFill>
              </a:rPr>
              <a:t>, коли сила </a:t>
            </a:r>
            <a:r>
              <a:rPr lang="ru-RU" i="1" dirty="0" err="1">
                <a:solidFill>
                  <a:schemeClr val="bg1"/>
                </a:solidFill>
              </a:rPr>
              <a:t>безперервного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випромінювання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перемагає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непереборне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тяжіння</a:t>
            </a:r>
            <a:r>
              <a:rPr lang="ru-RU" i="1" dirty="0">
                <a:solidFill>
                  <a:schemeClr val="bg1"/>
                </a:solidFill>
              </a:rPr>
              <a:t>. </a:t>
            </a:r>
            <a:r>
              <a:rPr lang="ru-RU" i="1" dirty="0" err="1">
                <a:solidFill>
                  <a:schemeClr val="bg1"/>
                </a:solidFill>
              </a:rPr>
              <a:t>Випромінювання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стає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настільки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інтенсивним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що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виникає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справжній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зоряний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вітер</a:t>
            </a:r>
            <a:r>
              <a:rPr lang="ru-RU" i="1" dirty="0">
                <a:solidFill>
                  <a:schemeClr val="bg1"/>
                </a:solidFill>
              </a:rPr>
              <a:t>, за </a:t>
            </a:r>
            <a:r>
              <a:rPr lang="ru-RU" i="1" dirty="0" err="1">
                <a:solidFill>
                  <a:schemeClr val="bg1"/>
                </a:solidFill>
              </a:rPr>
              <a:t>рахунок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чого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частина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притягає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матеріалу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відштовхується</a:t>
            </a:r>
            <a:r>
              <a:rPr lang="ru-RU" i="1" dirty="0">
                <a:solidFill>
                  <a:schemeClr val="bg1"/>
                </a:solidFill>
              </a:rPr>
              <a:t>. Так-так: </a:t>
            </a:r>
            <a:r>
              <a:rPr lang="ru-RU" i="1" dirty="0" err="1">
                <a:solidFill>
                  <a:schemeClr val="bg1"/>
                </a:solidFill>
              </a:rPr>
              <a:t>світло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може</a:t>
            </a:r>
            <a:r>
              <a:rPr lang="ru-RU" i="1" dirty="0">
                <a:solidFill>
                  <a:schemeClr val="bg1"/>
                </a:solidFill>
              </a:rPr>
              <a:t> бути </a:t>
            </a:r>
            <a:r>
              <a:rPr lang="ru-RU" i="1" dirty="0" err="1">
                <a:solidFill>
                  <a:schemeClr val="bg1"/>
                </a:solidFill>
              </a:rPr>
              <a:t>настільки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інтенсивним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що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виштовхне</a:t>
            </a:r>
            <a:r>
              <a:rPr lang="ru-RU" i="1" dirty="0">
                <a:solidFill>
                  <a:schemeClr val="bg1"/>
                </a:solidFill>
              </a:rPr>
              <a:t> себе </a:t>
            </a:r>
            <a:r>
              <a:rPr lang="ru-RU" i="1" dirty="0" err="1">
                <a:solidFill>
                  <a:schemeClr val="bg1"/>
                </a:solidFill>
              </a:rPr>
              <a:t>навіть</a:t>
            </a:r>
            <a:r>
              <a:rPr lang="ru-RU" i="1" dirty="0">
                <a:solidFill>
                  <a:schemeClr val="bg1"/>
                </a:solidFill>
              </a:rPr>
              <a:t> з </a:t>
            </a:r>
            <a:r>
              <a:rPr lang="ru-RU" i="1" dirty="0" err="1">
                <a:solidFill>
                  <a:schemeClr val="bg1"/>
                </a:solidFill>
              </a:rPr>
              <a:t>чорної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діри</a:t>
            </a:r>
            <a:r>
              <a:rPr lang="ru-RU" i="1" dirty="0">
                <a:solidFill>
                  <a:schemeClr val="bg1"/>
                </a:solidFill>
              </a:rPr>
              <a:t>.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08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dvokrapka.com/wp-content/uploads/2008/11/black_h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" y="18458"/>
            <a:ext cx="9144678" cy="688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61" y="188640"/>
            <a:ext cx="8229600" cy="1066800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bg1"/>
                </a:solidFill>
              </a:rPr>
              <a:t>Будова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112568"/>
          </a:xfrm>
        </p:spPr>
        <p:txBody>
          <a:bodyPr>
            <a:normAutofit fontScale="77500" lnSpcReduction="20000"/>
          </a:bodyPr>
          <a:lstStyle/>
          <a:p>
            <a:pPr algn="just">
              <a:buClr>
                <a:srgbClr val="FF0000"/>
              </a:buClr>
            </a:pPr>
            <a:r>
              <a:rPr lang="ru-RU" i="1" dirty="0" smtClean="0">
                <a:solidFill>
                  <a:schemeClr val="bg1"/>
                </a:solidFill>
              </a:rPr>
              <a:t>   </a:t>
            </a:r>
            <a:r>
              <a:rPr lang="ru-RU" i="1" dirty="0" err="1" smtClean="0">
                <a:solidFill>
                  <a:schemeClr val="bg1"/>
                </a:solidFill>
              </a:rPr>
              <a:t>Чорна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діра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може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мати</a:t>
            </a:r>
            <a:r>
              <a:rPr lang="ru-RU" i="1" dirty="0">
                <a:solidFill>
                  <a:schemeClr val="bg1"/>
                </a:solidFill>
              </a:rPr>
              <a:t> три </a:t>
            </a:r>
            <a:r>
              <a:rPr lang="ru-RU" i="1" dirty="0" err="1">
                <a:solidFill>
                  <a:schemeClr val="bg1"/>
                </a:solidFill>
              </a:rPr>
              <a:t>фізичні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параметри</a:t>
            </a:r>
            <a:r>
              <a:rPr lang="ru-RU" i="1" dirty="0">
                <a:solidFill>
                  <a:schemeClr val="bg1"/>
                </a:solidFill>
              </a:rPr>
              <a:t>: </a:t>
            </a:r>
            <a:r>
              <a:rPr lang="ru-RU" i="1" dirty="0" err="1">
                <a:solidFill>
                  <a:schemeClr val="bg1"/>
                </a:solidFill>
              </a:rPr>
              <a:t>масу</a:t>
            </a:r>
            <a:r>
              <a:rPr lang="ru-RU" i="1" dirty="0">
                <a:solidFill>
                  <a:schemeClr val="bg1"/>
                </a:solidFill>
              </a:rPr>
              <a:t>, </a:t>
            </a:r>
            <a:r>
              <a:rPr lang="ru-RU" i="1" dirty="0" err="1">
                <a:solidFill>
                  <a:schemeClr val="bg1"/>
                </a:solidFill>
              </a:rPr>
              <a:t>електричний</a:t>
            </a:r>
            <a:r>
              <a:rPr lang="ru-RU" i="1" dirty="0">
                <a:solidFill>
                  <a:schemeClr val="bg1"/>
                </a:solidFill>
              </a:rPr>
              <a:t> заряд і момент </a:t>
            </a:r>
            <a:r>
              <a:rPr lang="ru-RU" i="1" dirty="0" err="1">
                <a:solidFill>
                  <a:schemeClr val="bg1"/>
                </a:solidFill>
              </a:rPr>
              <a:t>імпульсу</a:t>
            </a:r>
            <a:r>
              <a:rPr lang="ru-RU" i="1" dirty="0">
                <a:solidFill>
                  <a:schemeClr val="bg1"/>
                </a:solidFill>
              </a:rPr>
              <a:t>. </a:t>
            </a:r>
            <a:r>
              <a:rPr lang="ru-RU" i="1" dirty="0" err="1">
                <a:solidFill>
                  <a:schemeClr val="bg1"/>
                </a:solidFill>
              </a:rPr>
              <a:t>Навколо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чорної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діри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можна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побудувати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уявну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поверхню</a:t>
            </a:r>
            <a:r>
              <a:rPr lang="ru-RU" i="1" dirty="0">
                <a:solidFill>
                  <a:schemeClr val="bg1"/>
                </a:solidFill>
              </a:rPr>
              <a:t>, з-</a:t>
            </a:r>
            <a:r>
              <a:rPr lang="ru-RU" i="1" dirty="0" err="1">
                <a:solidFill>
                  <a:schemeClr val="bg1"/>
                </a:solidFill>
              </a:rPr>
              <a:t>під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якої</a:t>
            </a:r>
            <a:r>
              <a:rPr lang="ru-RU" i="1" dirty="0">
                <a:solidFill>
                  <a:schemeClr val="bg1"/>
                </a:solidFill>
              </a:rPr>
              <a:t> не </a:t>
            </a:r>
            <a:r>
              <a:rPr lang="ru-RU" i="1" dirty="0" err="1">
                <a:solidFill>
                  <a:schemeClr val="bg1"/>
                </a:solidFill>
              </a:rPr>
              <a:t>може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виходити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випромінювання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така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поверхня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називається</a:t>
            </a:r>
            <a:r>
              <a:rPr lang="ru-RU" i="1" dirty="0">
                <a:solidFill>
                  <a:schemeClr val="bg1"/>
                </a:solidFill>
              </a:rPr>
              <a:t> горизонтом </a:t>
            </a:r>
            <a:r>
              <a:rPr lang="ru-RU" i="1" dirty="0" err="1">
                <a:solidFill>
                  <a:schemeClr val="bg1"/>
                </a:solidFill>
              </a:rPr>
              <a:t>подій</a:t>
            </a:r>
            <a:r>
              <a:rPr lang="ru-RU" i="1" dirty="0">
                <a:solidFill>
                  <a:schemeClr val="bg1"/>
                </a:solidFill>
              </a:rPr>
              <a:t>.</a:t>
            </a:r>
          </a:p>
          <a:p>
            <a:pPr algn="just">
              <a:buClr>
                <a:srgbClr val="FF0000"/>
              </a:buClr>
            </a:pPr>
            <a:r>
              <a:rPr lang="ru-RU" i="1" dirty="0" smtClean="0">
                <a:solidFill>
                  <a:schemeClr val="bg1"/>
                </a:solidFill>
              </a:rPr>
              <a:t>   Область </a:t>
            </a:r>
            <a:r>
              <a:rPr lang="ru-RU" i="1" dirty="0">
                <a:solidFill>
                  <a:schemeClr val="bg1"/>
                </a:solidFill>
              </a:rPr>
              <a:t>простору-часу </a:t>
            </a:r>
            <a:r>
              <a:rPr lang="ru-RU" i="1" dirty="0" err="1">
                <a:solidFill>
                  <a:schemeClr val="bg1"/>
                </a:solidFill>
              </a:rPr>
              <a:t>поблизу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чорної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діри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розташована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між</a:t>
            </a:r>
            <a:r>
              <a:rPr lang="ru-RU" i="1" dirty="0">
                <a:solidFill>
                  <a:schemeClr val="bg1"/>
                </a:solidFill>
              </a:rPr>
              <a:t> горизонтом </a:t>
            </a:r>
            <a:r>
              <a:rPr lang="ru-RU" i="1" dirty="0" err="1">
                <a:solidFill>
                  <a:schemeClr val="bg1"/>
                </a:solidFill>
              </a:rPr>
              <a:t>подій</a:t>
            </a:r>
            <a:r>
              <a:rPr lang="ru-RU" i="1" dirty="0">
                <a:solidFill>
                  <a:schemeClr val="bg1"/>
                </a:solidFill>
              </a:rPr>
              <a:t> і </a:t>
            </a:r>
            <a:r>
              <a:rPr lang="ru-RU" i="1" dirty="0" err="1">
                <a:solidFill>
                  <a:schemeClr val="bg1"/>
                </a:solidFill>
              </a:rPr>
              <a:t>межею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статичності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називається</a:t>
            </a:r>
            <a:r>
              <a:rPr lang="ru-RU" i="1" dirty="0">
                <a:solidFill>
                  <a:schemeClr val="bg1"/>
                </a:solidFill>
              </a:rPr>
              <a:t> </a:t>
            </a:r>
            <a:r>
              <a:rPr lang="ru-RU" i="1" dirty="0" err="1">
                <a:solidFill>
                  <a:schemeClr val="bg1"/>
                </a:solidFill>
              </a:rPr>
              <a:t>ергосферою</a:t>
            </a:r>
            <a:r>
              <a:rPr lang="ru-RU" i="1" dirty="0">
                <a:solidFill>
                  <a:schemeClr val="bg1"/>
                </a:solidFill>
              </a:rPr>
              <a:t>. </a:t>
            </a:r>
            <a:r>
              <a:rPr lang="ru-RU" i="1" dirty="0" err="1">
                <a:solidFill>
                  <a:schemeClr val="bg1"/>
                </a:solidFill>
              </a:rPr>
              <a:t>Об'єкти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що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перебувають</a:t>
            </a:r>
            <a:r>
              <a:rPr lang="ru-RU" i="1" dirty="0">
                <a:solidFill>
                  <a:schemeClr val="bg1"/>
                </a:solidFill>
              </a:rPr>
              <a:t> у межах </a:t>
            </a:r>
            <a:r>
              <a:rPr lang="ru-RU" i="1" dirty="0" err="1">
                <a:solidFill>
                  <a:schemeClr val="bg1"/>
                </a:solidFill>
              </a:rPr>
              <a:t>ергосфери</a:t>
            </a:r>
            <a:r>
              <a:rPr lang="ru-RU" i="1" dirty="0">
                <a:solidFill>
                  <a:schemeClr val="bg1"/>
                </a:solidFill>
              </a:rPr>
              <a:t>, неминуче </a:t>
            </a:r>
            <a:r>
              <a:rPr lang="ru-RU" i="1" dirty="0" err="1">
                <a:solidFill>
                  <a:schemeClr val="bg1"/>
                </a:solidFill>
              </a:rPr>
              <a:t>обертаються</a:t>
            </a:r>
            <a:r>
              <a:rPr lang="ru-RU" i="1" dirty="0">
                <a:solidFill>
                  <a:schemeClr val="bg1"/>
                </a:solidFill>
              </a:rPr>
              <a:t> разом з </a:t>
            </a:r>
            <a:r>
              <a:rPr lang="ru-RU" i="1" dirty="0" err="1">
                <a:solidFill>
                  <a:schemeClr val="bg1"/>
                </a:solidFill>
              </a:rPr>
              <a:t>чорною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дірою</a:t>
            </a:r>
            <a:r>
              <a:rPr lang="ru-RU" i="1" dirty="0">
                <a:solidFill>
                  <a:schemeClr val="bg1"/>
                </a:solidFill>
              </a:rPr>
              <a:t> за </a:t>
            </a:r>
            <a:r>
              <a:rPr lang="ru-RU" i="1" dirty="0" err="1">
                <a:solidFill>
                  <a:schemeClr val="bg1"/>
                </a:solidFill>
              </a:rPr>
              <a:t>рахунок</a:t>
            </a:r>
            <a:r>
              <a:rPr lang="ru-RU" i="1" dirty="0">
                <a:solidFill>
                  <a:schemeClr val="bg1"/>
                </a:solidFill>
              </a:rPr>
              <a:t> </a:t>
            </a:r>
            <a:r>
              <a:rPr lang="ru-RU" i="1" dirty="0" err="1">
                <a:solidFill>
                  <a:schemeClr val="bg1"/>
                </a:solidFill>
              </a:rPr>
              <a:t>ефекту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Ленза</a:t>
            </a:r>
            <a:r>
              <a:rPr lang="ru-RU" i="1" dirty="0">
                <a:solidFill>
                  <a:schemeClr val="bg1"/>
                </a:solidFill>
              </a:rPr>
              <a:t> — </a:t>
            </a:r>
            <a:r>
              <a:rPr lang="ru-RU" i="1" dirty="0" err="1">
                <a:solidFill>
                  <a:schemeClr val="bg1"/>
                </a:solidFill>
              </a:rPr>
              <a:t>Тіррінга</a:t>
            </a:r>
            <a:r>
              <a:rPr lang="ru-RU" i="1" dirty="0">
                <a:solidFill>
                  <a:schemeClr val="bg1"/>
                </a:solidFill>
              </a:rPr>
              <a:t>. </a:t>
            </a:r>
            <a:r>
              <a:rPr lang="ru-RU" i="1" dirty="0" err="1">
                <a:solidFill>
                  <a:schemeClr val="bg1"/>
                </a:solidFill>
              </a:rPr>
              <a:t>Ергосфера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має</a:t>
            </a:r>
            <a:r>
              <a:rPr lang="ru-RU" i="1" dirty="0">
                <a:solidFill>
                  <a:schemeClr val="bg1"/>
                </a:solidFill>
              </a:rPr>
              <a:t> форму </a:t>
            </a:r>
            <a:r>
              <a:rPr lang="ru-RU" i="1" dirty="0" err="1">
                <a:solidFill>
                  <a:schemeClr val="bg1"/>
                </a:solidFill>
              </a:rPr>
              <a:t>сфероїда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менша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піввісь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якого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дорівнює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радіусу</a:t>
            </a:r>
            <a:r>
              <a:rPr lang="ru-RU" i="1" dirty="0">
                <a:solidFill>
                  <a:schemeClr val="bg1"/>
                </a:solidFill>
              </a:rPr>
              <a:t> горизонту </a:t>
            </a:r>
            <a:r>
              <a:rPr lang="ru-RU" i="1" dirty="0" err="1">
                <a:solidFill>
                  <a:schemeClr val="bg1"/>
                </a:solidFill>
              </a:rPr>
              <a:t>подій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більша</a:t>
            </a:r>
            <a:r>
              <a:rPr lang="ru-RU" i="1" dirty="0">
                <a:solidFill>
                  <a:schemeClr val="bg1"/>
                </a:solidFill>
              </a:rPr>
              <a:t> — </a:t>
            </a:r>
            <a:r>
              <a:rPr lang="ru-RU" i="1" dirty="0" err="1">
                <a:solidFill>
                  <a:schemeClr val="bg1"/>
                </a:solidFill>
              </a:rPr>
              <a:t>подвоєному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радіусу</a:t>
            </a:r>
            <a:r>
              <a:rPr lang="ru-RU" i="1" dirty="0">
                <a:solidFill>
                  <a:schemeClr val="bg1"/>
                </a:solidFill>
              </a:rPr>
              <a:t>.</a:t>
            </a:r>
          </a:p>
          <a:p>
            <a:pPr algn="just">
              <a:buClr>
                <a:srgbClr val="FF0000"/>
              </a:buClr>
            </a:pPr>
            <a:r>
              <a:rPr lang="ru-RU" i="1" dirty="0" smtClean="0">
                <a:solidFill>
                  <a:schemeClr val="bg1"/>
                </a:solidFill>
              </a:rPr>
              <a:t>   У </a:t>
            </a:r>
            <a:r>
              <a:rPr lang="ru-RU" i="1" dirty="0" err="1">
                <a:solidFill>
                  <a:schemeClr val="bg1"/>
                </a:solidFill>
              </a:rPr>
              <a:t>надрах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чорної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діри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кривина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сили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гравітації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сягає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нескінченності</a:t>
            </a:r>
            <a:r>
              <a:rPr lang="ru-RU" i="1" dirty="0">
                <a:solidFill>
                  <a:schemeClr val="bg1"/>
                </a:solidFill>
              </a:rPr>
              <a:t> в </a:t>
            </a:r>
            <a:r>
              <a:rPr lang="ru-RU" i="1" dirty="0" err="1">
                <a:solidFill>
                  <a:schemeClr val="bg1"/>
                </a:solidFill>
              </a:rPr>
              <a:t>області</a:t>
            </a:r>
            <a:r>
              <a:rPr lang="ru-RU" i="1" dirty="0">
                <a:solidFill>
                  <a:schemeClr val="bg1"/>
                </a:solidFill>
              </a:rPr>
              <a:t>, яка </a:t>
            </a:r>
            <a:r>
              <a:rPr lang="ru-RU" i="1" dirty="0" err="1">
                <a:solidFill>
                  <a:schemeClr val="bg1"/>
                </a:solidFill>
              </a:rPr>
              <a:t>називається</a:t>
            </a:r>
            <a:r>
              <a:rPr lang="ru-RU" i="1" dirty="0">
                <a:solidFill>
                  <a:schemeClr val="bg1"/>
                </a:solidFill>
              </a:rPr>
              <a:t> </a:t>
            </a:r>
            <a:r>
              <a:rPr lang="ru-RU" i="1" dirty="0" err="1" smtClean="0">
                <a:solidFill>
                  <a:schemeClr val="bg1"/>
                </a:solidFill>
              </a:rPr>
              <a:t>сингулярністю</a:t>
            </a:r>
            <a:r>
              <a:rPr lang="ru-RU" i="1" dirty="0" smtClean="0">
                <a:solidFill>
                  <a:schemeClr val="bg1"/>
                </a:solidFill>
              </a:rPr>
              <a:t>. </a:t>
            </a:r>
            <a:r>
              <a:rPr lang="ru-RU" i="1" dirty="0">
                <a:solidFill>
                  <a:schemeClr val="bg1"/>
                </a:solidFill>
              </a:rPr>
              <a:t>Для </a:t>
            </a:r>
            <a:r>
              <a:rPr lang="ru-RU" i="1" dirty="0" err="1">
                <a:solidFill>
                  <a:schemeClr val="bg1"/>
                </a:solidFill>
              </a:rPr>
              <a:t>чорних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дір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які</a:t>
            </a:r>
            <a:r>
              <a:rPr lang="ru-RU" i="1" dirty="0">
                <a:solidFill>
                  <a:schemeClr val="bg1"/>
                </a:solidFill>
              </a:rPr>
              <a:t> не </a:t>
            </a:r>
            <a:r>
              <a:rPr lang="ru-RU" i="1" dirty="0" err="1">
                <a:solidFill>
                  <a:schemeClr val="bg1"/>
                </a:solidFill>
              </a:rPr>
              <a:t>обертаються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сингулярність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має</a:t>
            </a:r>
            <a:r>
              <a:rPr lang="ru-RU" i="1" dirty="0">
                <a:solidFill>
                  <a:schemeClr val="bg1"/>
                </a:solidFill>
              </a:rPr>
              <a:t> форму точки. </a:t>
            </a:r>
            <a:r>
              <a:rPr lang="ru-RU" i="1" dirty="0" err="1">
                <a:solidFill>
                  <a:schemeClr val="bg1"/>
                </a:solidFill>
              </a:rPr>
              <a:t>Сингулярність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чорної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діри</a:t>
            </a:r>
            <a:r>
              <a:rPr lang="ru-RU" i="1" dirty="0">
                <a:solidFill>
                  <a:schemeClr val="bg1"/>
                </a:solidFill>
              </a:rPr>
              <a:t>, яка </a:t>
            </a:r>
            <a:r>
              <a:rPr lang="ru-RU" i="1" dirty="0" err="1">
                <a:solidFill>
                  <a:schemeClr val="bg1"/>
                </a:solidFill>
              </a:rPr>
              <a:t>обертається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має</a:t>
            </a:r>
            <a:r>
              <a:rPr lang="ru-RU" i="1" dirty="0">
                <a:solidFill>
                  <a:schemeClr val="bg1"/>
                </a:solidFill>
              </a:rPr>
              <a:t> форму </a:t>
            </a:r>
            <a:r>
              <a:rPr lang="ru-RU" i="1" dirty="0" err="1" smtClean="0">
                <a:solidFill>
                  <a:schemeClr val="bg1"/>
                </a:solidFill>
              </a:rPr>
              <a:t>кільця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endParaRPr lang="ru-RU" i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uzir.org.ua/wp-content/uploads/chernaia_dira_v_kosmose-300x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" y="26910"/>
            <a:ext cx="9203779" cy="683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Механізми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утворення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чорних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дір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проміжних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мас</a:t>
            </a:r>
            <a:r>
              <a:rPr lang="ru-RU" b="1" dirty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5085184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sz="4500" dirty="0" smtClean="0">
                <a:solidFill>
                  <a:schemeClr val="bg1"/>
                </a:solidFill>
              </a:rPr>
              <a:t>1)</a:t>
            </a:r>
            <a:r>
              <a:rPr lang="ru-RU" sz="4500" dirty="0" err="1" smtClean="0">
                <a:solidFill>
                  <a:schemeClr val="bg1"/>
                </a:solidFill>
              </a:rPr>
              <a:t>Утворення</a:t>
            </a:r>
            <a:r>
              <a:rPr lang="ru-RU" sz="4500" dirty="0" smtClean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чорної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діри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під</a:t>
            </a:r>
            <a:r>
              <a:rPr lang="ru-RU" sz="4500" dirty="0">
                <a:solidFill>
                  <a:schemeClr val="bg1"/>
                </a:solidFill>
              </a:rPr>
              <a:t> час Великого </a:t>
            </a:r>
            <a:r>
              <a:rPr lang="ru-RU" sz="4500" dirty="0" err="1">
                <a:solidFill>
                  <a:schemeClr val="bg1"/>
                </a:solidFill>
              </a:rPr>
              <a:t>вибуху</a:t>
            </a:r>
            <a:r>
              <a:rPr lang="ru-RU" sz="4500" dirty="0">
                <a:solidFill>
                  <a:schemeClr val="bg1"/>
                </a:solidFill>
              </a:rPr>
              <a:t> в </a:t>
            </a:r>
            <a:r>
              <a:rPr lang="ru-RU" sz="4500" dirty="0" err="1">
                <a:solidFill>
                  <a:schemeClr val="bg1"/>
                </a:solidFill>
              </a:rPr>
              <a:t>ранньому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всесвіті</a:t>
            </a:r>
            <a:r>
              <a:rPr lang="ru-RU" sz="4500" dirty="0">
                <a:solidFill>
                  <a:schemeClr val="bg1"/>
                </a:solidFill>
              </a:rPr>
              <a:t>. </a:t>
            </a:r>
            <a:r>
              <a:rPr lang="ru-RU" sz="4500" dirty="0" err="1">
                <a:solidFill>
                  <a:schemeClr val="bg1"/>
                </a:solidFill>
              </a:rPr>
              <a:t>Під</a:t>
            </a:r>
            <a:r>
              <a:rPr lang="ru-RU" sz="4500" dirty="0">
                <a:solidFill>
                  <a:schemeClr val="bg1"/>
                </a:solidFill>
              </a:rPr>
              <a:t> час Великого </a:t>
            </a:r>
            <a:r>
              <a:rPr lang="ru-RU" sz="4500" dirty="0" err="1">
                <a:solidFill>
                  <a:schemeClr val="bg1"/>
                </a:solidFill>
              </a:rPr>
              <a:t>вибуху</a:t>
            </a:r>
            <a:r>
              <a:rPr lang="ru-RU" sz="4500" dirty="0">
                <a:solidFill>
                  <a:schemeClr val="bg1"/>
                </a:solidFill>
              </a:rPr>
              <a:t> могли </a:t>
            </a:r>
            <a:r>
              <a:rPr lang="ru-RU" sz="4500" dirty="0" err="1">
                <a:solidFill>
                  <a:schemeClr val="bg1"/>
                </a:solidFill>
              </a:rPr>
              <a:t>утворитися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первинні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чорні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діри</a:t>
            </a:r>
            <a:r>
              <a:rPr lang="ru-RU" sz="4500" dirty="0">
                <a:solidFill>
                  <a:schemeClr val="bg1"/>
                </a:solidFill>
              </a:rPr>
              <a:t> будь-</a:t>
            </a:r>
            <a:r>
              <a:rPr lang="ru-RU" sz="4500" dirty="0" err="1">
                <a:solidFill>
                  <a:schemeClr val="bg1"/>
                </a:solidFill>
              </a:rPr>
              <a:t>яких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мас</a:t>
            </a:r>
            <a:r>
              <a:rPr lang="ru-RU" sz="4500" dirty="0">
                <a:solidFill>
                  <a:schemeClr val="bg1"/>
                </a:solidFill>
              </a:rPr>
              <a:t>, </a:t>
            </a:r>
            <a:r>
              <a:rPr lang="ru-RU" sz="4500" dirty="0" err="1">
                <a:solidFill>
                  <a:schemeClr val="bg1"/>
                </a:solidFill>
              </a:rPr>
              <a:t>зокрема</a:t>
            </a:r>
            <a:r>
              <a:rPr lang="ru-RU" sz="4500" dirty="0">
                <a:solidFill>
                  <a:schemeClr val="bg1"/>
                </a:solidFill>
              </a:rPr>
              <a:t> й </a:t>
            </a:r>
            <a:r>
              <a:rPr lang="ru-RU" sz="4500" dirty="0" err="1">
                <a:solidFill>
                  <a:schemeClr val="bg1"/>
                </a:solidFill>
              </a:rPr>
              <a:t>масою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кілька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тисяч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мас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сонця</a:t>
            </a:r>
            <a:r>
              <a:rPr lang="ru-RU" sz="4500" dirty="0">
                <a:solidFill>
                  <a:schemeClr val="bg1"/>
                </a:solidFill>
              </a:rPr>
              <a:t>.</a:t>
            </a:r>
          </a:p>
          <a:p>
            <a:r>
              <a:rPr lang="ru-RU" sz="4500" dirty="0" smtClean="0">
                <a:solidFill>
                  <a:schemeClr val="bg1"/>
                </a:solidFill>
              </a:rPr>
              <a:t>   2)</a:t>
            </a:r>
            <a:r>
              <a:rPr lang="ru-RU" sz="4500" dirty="0" err="1" smtClean="0">
                <a:solidFill>
                  <a:schemeClr val="bg1"/>
                </a:solidFill>
              </a:rPr>
              <a:t>Залишки</a:t>
            </a:r>
            <a:r>
              <a:rPr lang="ru-RU" sz="4500" dirty="0" smtClean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зір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третього</a:t>
            </a:r>
            <a:r>
              <a:rPr lang="ru-RU" sz="4500" dirty="0">
                <a:solidFill>
                  <a:schemeClr val="bg1"/>
                </a:solidFill>
              </a:rPr>
              <a:t> типу </a:t>
            </a:r>
            <a:r>
              <a:rPr lang="ru-RU" sz="4500" dirty="0" err="1">
                <a:solidFill>
                  <a:schemeClr val="bg1"/>
                </a:solidFill>
              </a:rPr>
              <a:t>населення</a:t>
            </a:r>
            <a:r>
              <a:rPr lang="ru-RU" sz="4500" dirty="0">
                <a:solidFill>
                  <a:schemeClr val="bg1"/>
                </a:solidFill>
              </a:rPr>
              <a:t>. </a:t>
            </a:r>
            <a:r>
              <a:rPr lang="ru-RU" sz="4500" dirty="0" err="1"/>
              <a:t>Зорі</a:t>
            </a:r>
            <a:r>
              <a:rPr lang="ru-RU" sz="4500" dirty="0"/>
              <a:t> </a:t>
            </a:r>
            <a:r>
              <a:rPr lang="ru-RU" sz="4500" dirty="0" err="1"/>
              <a:t>третього</a:t>
            </a:r>
            <a:r>
              <a:rPr lang="ru-RU" sz="4500" dirty="0"/>
              <a:t> </a:t>
            </a:r>
            <a:r>
              <a:rPr lang="ru-RU" sz="4500" dirty="0">
                <a:solidFill>
                  <a:schemeClr val="bg1"/>
                </a:solidFill>
              </a:rPr>
              <a:t>типу </a:t>
            </a:r>
            <a:r>
              <a:rPr lang="ru-RU" sz="4500" dirty="0" err="1">
                <a:solidFill>
                  <a:schemeClr val="bg1"/>
                </a:solidFill>
              </a:rPr>
              <a:t>населення</a:t>
            </a:r>
            <a:r>
              <a:rPr lang="ru-RU" sz="4500" dirty="0">
                <a:solidFill>
                  <a:schemeClr val="bg1"/>
                </a:solidFill>
              </a:rPr>
              <a:t> — це </a:t>
            </a:r>
            <a:r>
              <a:rPr lang="ru-RU" sz="4500" dirty="0" err="1">
                <a:solidFill>
                  <a:schemeClr val="bg1"/>
                </a:solidFill>
              </a:rPr>
              <a:t>перші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зорі</a:t>
            </a:r>
            <a:r>
              <a:rPr lang="ru-RU" sz="4500" dirty="0">
                <a:solidFill>
                  <a:schemeClr val="bg1"/>
                </a:solidFill>
              </a:rPr>
              <a:t> у </a:t>
            </a:r>
            <a:r>
              <a:rPr lang="ru-RU" sz="4500" dirty="0" err="1">
                <a:solidFill>
                  <a:schemeClr val="bg1"/>
                </a:solidFill>
              </a:rPr>
              <a:t>всесвіті</a:t>
            </a:r>
            <a:r>
              <a:rPr lang="ru-RU" sz="4500" dirty="0">
                <a:solidFill>
                  <a:schemeClr val="bg1"/>
                </a:solidFill>
              </a:rPr>
              <a:t>, </a:t>
            </a:r>
            <a:r>
              <a:rPr lang="ru-RU" sz="4500" dirty="0" err="1">
                <a:solidFill>
                  <a:schemeClr val="bg1"/>
                </a:solidFill>
              </a:rPr>
              <a:t>які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виникли</a:t>
            </a:r>
            <a:r>
              <a:rPr lang="ru-RU" sz="4500" dirty="0">
                <a:solidFill>
                  <a:schemeClr val="bg1"/>
                </a:solidFill>
              </a:rPr>
              <a:t> у </a:t>
            </a:r>
            <a:r>
              <a:rPr lang="ru-RU" sz="4500" dirty="0" err="1">
                <a:solidFill>
                  <a:schemeClr val="bg1"/>
                </a:solidFill>
              </a:rPr>
              <a:t>перші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сотні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мільйонів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років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його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існування</a:t>
            </a:r>
            <a:r>
              <a:rPr lang="ru-RU" sz="4500" dirty="0">
                <a:solidFill>
                  <a:schemeClr val="bg1"/>
                </a:solidFill>
              </a:rPr>
              <a:t>. Вони </a:t>
            </a:r>
            <a:r>
              <a:rPr lang="ru-RU" sz="4500" dirty="0" err="1">
                <a:solidFill>
                  <a:schemeClr val="bg1"/>
                </a:solidFill>
              </a:rPr>
              <a:t>мали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великі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маси</a:t>
            </a:r>
            <a:r>
              <a:rPr lang="ru-RU" sz="4500" dirty="0">
                <a:solidFill>
                  <a:schemeClr val="bg1"/>
                </a:solidFill>
              </a:rPr>
              <a:t>, </a:t>
            </a:r>
            <a:r>
              <a:rPr lang="ru-RU" sz="4500" dirty="0" err="1">
                <a:solidFill>
                  <a:schemeClr val="bg1"/>
                </a:solidFill>
              </a:rPr>
              <a:t>що</a:t>
            </a:r>
            <a:r>
              <a:rPr lang="ru-RU" sz="4500" dirty="0">
                <a:solidFill>
                  <a:schemeClr val="bg1"/>
                </a:solidFill>
              </a:rPr>
              <a:t> могло </a:t>
            </a:r>
            <a:r>
              <a:rPr lang="ru-RU" sz="4500" dirty="0" err="1"/>
              <a:t>при</a:t>
            </a:r>
            <a:r>
              <a:rPr lang="ru-RU" sz="4500" dirty="0" err="1">
                <a:solidFill>
                  <a:schemeClr val="bg1"/>
                </a:solidFill>
              </a:rPr>
              <a:t>звести</a:t>
            </a:r>
            <a:r>
              <a:rPr lang="ru-RU" sz="4500" dirty="0">
                <a:solidFill>
                  <a:schemeClr val="bg1"/>
                </a:solidFill>
              </a:rPr>
              <a:t> до </a:t>
            </a:r>
            <a:r>
              <a:rPr lang="ru-RU" sz="4500" dirty="0" err="1">
                <a:solidFill>
                  <a:schemeClr val="bg1"/>
                </a:solidFill>
              </a:rPr>
              <a:t>утворення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досить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масивних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чорних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дір</a:t>
            </a:r>
            <a:r>
              <a:rPr lang="ru-RU" sz="4500" dirty="0">
                <a:solidFill>
                  <a:schemeClr val="bg1"/>
                </a:solidFill>
              </a:rPr>
              <a:t>.</a:t>
            </a:r>
          </a:p>
          <a:p>
            <a:r>
              <a:rPr lang="ru-RU" sz="4500" dirty="0" smtClean="0">
                <a:solidFill>
                  <a:schemeClr val="bg1"/>
                </a:solidFill>
              </a:rPr>
              <a:t>   3)</a:t>
            </a:r>
            <a:r>
              <a:rPr lang="ru-RU" sz="4500" dirty="0" err="1" smtClean="0">
                <a:solidFill>
                  <a:schemeClr val="bg1"/>
                </a:solidFill>
              </a:rPr>
              <a:t>Зіткнення</a:t>
            </a:r>
            <a:r>
              <a:rPr lang="ru-RU" sz="4500" dirty="0" smtClean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зір</a:t>
            </a:r>
            <a:r>
              <a:rPr lang="ru-RU" sz="4500" dirty="0">
                <a:solidFill>
                  <a:schemeClr val="bg1"/>
                </a:solidFill>
              </a:rPr>
              <a:t> і </a:t>
            </a:r>
            <a:r>
              <a:rPr lang="ru-RU" sz="4500" dirty="0" err="1"/>
              <a:t>чорних</a:t>
            </a:r>
            <a:r>
              <a:rPr lang="ru-RU" sz="4500" dirty="0"/>
              <a:t> </a:t>
            </a:r>
            <a:r>
              <a:rPr lang="ru-RU" sz="4500" dirty="0" err="1"/>
              <a:t>дір</a:t>
            </a:r>
            <a:r>
              <a:rPr lang="ru-RU" sz="4500" dirty="0"/>
              <a:t> у </a:t>
            </a:r>
            <a:r>
              <a:rPr lang="ru-RU" sz="4500" dirty="0" err="1">
                <a:solidFill>
                  <a:schemeClr val="bg1"/>
                </a:solidFill>
              </a:rPr>
              <a:t>кулястих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зоряних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скупченях</a:t>
            </a:r>
            <a:r>
              <a:rPr lang="ru-RU" sz="4500" dirty="0">
                <a:solidFill>
                  <a:schemeClr val="bg1"/>
                </a:solidFill>
              </a:rPr>
              <a:t>. </a:t>
            </a:r>
            <a:r>
              <a:rPr lang="ru-RU" sz="4500" dirty="0" err="1">
                <a:solidFill>
                  <a:schemeClr val="bg1"/>
                </a:solidFill>
              </a:rPr>
              <a:t>Також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чорні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діри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проміжних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мас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/>
              <a:t>можуть</a:t>
            </a:r>
            <a:r>
              <a:rPr lang="ru-RU" sz="4500" dirty="0"/>
              <a:t> </a:t>
            </a:r>
            <a:r>
              <a:rPr lang="ru-RU" sz="4500" dirty="0" err="1"/>
              <a:t>існу</a:t>
            </a:r>
            <a:r>
              <a:rPr lang="ru-RU" sz="4500" dirty="0" err="1">
                <a:solidFill>
                  <a:schemeClr val="bg1"/>
                </a:solidFill>
              </a:rPr>
              <a:t>вати</a:t>
            </a:r>
            <a:r>
              <a:rPr lang="ru-RU" sz="4500" dirty="0">
                <a:solidFill>
                  <a:schemeClr val="bg1"/>
                </a:solidFill>
              </a:rPr>
              <a:t> в ядрах галактик. </a:t>
            </a:r>
            <a:r>
              <a:rPr lang="ru-RU" sz="4500" dirty="0" err="1">
                <a:solidFill>
                  <a:schemeClr val="bg1"/>
                </a:solidFill>
              </a:rPr>
              <a:t>Під</a:t>
            </a:r>
            <a:r>
              <a:rPr lang="ru-RU" sz="4500" dirty="0">
                <a:solidFill>
                  <a:schemeClr val="bg1"/>
                </a:solidFill>
              </a:rPr>
              <a:t> час </a:t>
            </a:r>
            <a:r>
              <a:rPr lang="ru-RU" sz="4500" dirty="0" err="1">
                <a:solidFill>
                  <a:schemeClr val="bg1"/>
                </a:solidFill>
              </a:rPr>
              <a:t>утворення</a:t>
            </a:r>
            <a:r>
              <a:rPr lang="ru-RU" sz="4500" dirty="0">
                <a:solidFill>
                  <a:schemeClr val="bg1"/>
                </a:solidFill>
              </a:rPr>
              <a:t> галактики </a:t>
            </a:r>
            <a:r>
              <a:rPr lang="ru-RU" sz="4500" dirty="0" err="1">
                <a:solidFill>
                  <a:schemeClr val="bg1"/>
                </a:solidFill>
              </a:rPr>
              <a:t>речовина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/>
              <a:t>колапсує</a:t>
            </a:r>
            <a:r>
              <a:rPr lang="ru-RU" sz="4500" dirty="0"/>
              <a:t>, і </a:t>
            </a:r>
            <a:r>
              <a:rPr lang="ru-RU" sz="4500" dirty="0">
                <a:solidFill>
                  <a:schemeClr val="bg1"/>
                </a:solidFill>
              </a:rPr>
              <a:t>в </a:t>
            </a:r>
            <a:r>
              <a:rPr lang="ru-RU" sz="4500" dirty="0" err="1">
                <a:solidFill>
                  <a:schemeClr val="bg1"/>
                </a:solidFill>
              </a:rPr>
              <a:t>центрі</a:t>
            </a:r>
            <a:r>
              <a:rPr lang="ru-RU" sz="4500" dirty="0">
                <a:solidFill>
                  <a:schemeClr val="bg1"/>
                </a:solidFill>
              </a:rPr>
              <a:t> галактики </a:t>
            </a:r>
            <a:r>
              <a:rPr lang="ru-RU" sz="4500" dirty="0" err="1">
                <a:solidFill>
                  <a:schemeClr val="bg1"/>
                </a:solidFill>
              </a:rPr>
              <a:t>можуть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утворюватися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чорні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діри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проміжних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мас</a:t>
            </a:r>
            <a:r>
              <a:rPr lang="ru-RU" sz="4500" dirty="0">
                <a:solidFill>
                  <a:schemeClr val="bg1"/>
                </a:solidFill>
              </a:rPr>
              <a:t>, </a:t>
            </a:r>
            <a:r>
              <a:rPr lang="ru-RU" sz="4500" dirty="0"/>
              <a:t>з </a:t>
            </a:r>
            <a:r>
              <a:rPr lang="ru-RU" sz="4500" dirty="0" err="1"/>
              <a:t>яких</a:t>
            </a:r>
            <a:r>
              <a:rPr lang="ru-RU" sz="4500" dirty="0"/>
              <a:t> </a:t>
            </a:r>
            <a:r>
              <a:rPr lang="ru-RU" sz="4500" dirty="0" err="1"/>
              <a:t>із</a:t>
            </a:r>
            <a:r>
              <a:rPr lang="ru-RU" sz="4500" dirty="0"/>
              <a:t> </a:t>
            </a:r>
            <a:r>
              <a:rPr lang="ru-RU" sz="4500" dirty="0">
                <a:solidFill>
                  <a:schemeClr val="bg1"/>
                </a:solidFill>
              </a:rPr>
              <a:t>часом </a:t>
            </a:r>
            <a:r>
              <a:rPr lang="ru-RU" sz="4500" dirty="0" err="1">
                <a:solidFill>
                  <a:schemeClr val="bg1"/>
                </a:solidFill>
              </a:rPr>
              <a:t>утворюється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надмасивна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чорна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діра</a:t>
            </a:r>
            <a:r>
              <a:rPr lang="ru-RU" sz="4500" dirty="0">
                <a:solidFill>
                  <a:schemeClr val="bg1"/>
                </a:solidFill>
              </a:rPr>
              <a:t>.</a:t>
            </a:r>
          </a:p>
          <a:p>
            <a:r>
              <a:rPr lang="ru-RU" sz="4500" dirty="0" smtClean="0">
                <a:solidFill>
                  <a:schemeClr val="bg1"/>
                </a:solidFill>
              </a:rPr>
              <a:t>   </a:t>
            </a:r>
            <a:r>
              <a:rPr lang="ru-RU" sz="4500" dirty="0" err="1" smtClean="0">
                <a:solidFill>
                  <a:schemeClr val="bg1"/>
                </a:solidFill>
              </a:rPr>
              <a:t>Альтернативні</a:t>
            </a:r>
            <a:r>
              <a:rPr lang="ru-RU" sz="4500" dirty="0" smtClean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пояснення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ультраяскравих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рентгенівських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джерел</a:t>
            </a:r>
            <a:r>
              <a:rPr lang="ru-RU" sz="4500" dirty="0">
                <a:solidFill>
                  <a:schemeClr val="bg1"/>
                </a:solidFill>
              </a:rPr>
              <a:t>. </a:t>
            </a:r>
            <a:r>
              <a:rPr lang="ru-RU" sz="4500" dirty="0" err="1">
                <a:solidFill>
                  <a:schemeClr val="bg1"/>
                </a:solidFill>
              </a:rPr>
              <a:t>Замість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чорних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дір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проміжних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мас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ультраяскраві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рентгенівські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джерела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можуть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пояснюватись</a:t>
            </a:r>
            <a:r>
              <a:rPr lang="ru-RU" sz="4500" dirty="0">
                <a:solidFill>
                  <a:schemeClr val="bg1"/>
                </a:solidFill>
              </a:rPr>
              <a:t> за </a:t>
            </a:r>
            <a:r>
              <a:rPr lang="ru-RU" sz="4500" dirty="0" err="1">
                <a:solidFill>
                  <a:schemeClr val="bg1"/>
                </a:solidFill>
              </a:rPr>
              <a:t>допомогою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явища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мікроблазара</a:t>
            </a:r>
            <a:r>
              <a:rPr lang="ru-RU" sz="4500" dirty="0">
                <a:solidFill>
                  <a:schemeClr val="bg1"/>
                </a:solidFill>
              </a:rPr>
              <a:t>. </a:t>
            </a:r>
            <a:r>
              <a:rPr lang="ru-RU" sz="4500" dirty="0" err="1">
                <a:solidFill>
                  <a:schemeClr val="bg1"/>
                </a:solidFill>
              </a:rPr>
              <a:t>Мікроблазар</a:t>
            </a:r>
            <a:r>
              <a:rPr lang="ru-RU" sz="4500" dirty="0">
                <a:solidFill>
                  <a:schemeClr val="bg1"/>
                </a:solidFill>
              </a:rPr>
              <a:t> — це </a:t>
            </a:r>
            <a:r>
              <a:rPr lang="ru-RU" sz="4500" dirty="0" err="1">
                <a:solidFill>
                  <a:schemeClr val="bg1"/>
                </a:solidFill>
              </a:rPr>
              <a:t>подвійна</a:t>
            </a:r>
            <a:r>
              <a:rPr lang="ru-RU" sz="4500" dirty="0">
                <a:solidFill>
                  <a:schemeClr val="bg1"/>
                </a:solidFill>
              </a:rPr>
              <a:t> система з </a:t>
            </a:r>
            <a:r>
              <a:rPr lang="ru-RU" sz="4500" dirty="0" err="1">
                <a:solidFill>
                  <a:schemeClr val="bg1"/>
                </a:solidFill>
              </a:rPr>
              <a:t>чорною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дірою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зоряної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маси</a:t>
            </a:r>
            <a:r>
              <a:rPr lang="ru-RU" sz="4500" dirty="0">
                <a:solidFill>
                  <a:schemeClr val="bg1"/>
                </a:solidFill>
              </a:rPr>
              <a:t>, в </a:t>
            </a:r>
            <a:r>
              <a:rPr lang="ru-RU" sz="4500" dirty="0" err="1">
                <a:solidFill>
                  <a:schemeClr val="bg1"/>
                </a:solidFill>
              </a:rPr>
              <a:t>якій</a:t>
            </a:r>
            <a:r>
              <a:rPr lang="ru-RU" sz="4500" dirty="0">
                <a:solidFill>
                  <a:schemeClr val="bg1"/>
                </a:solidFill>
              </a:rPr>
              <a:t> є </a:t>
            </a:r>
            <a:r>
              <a:rPr lang="ru-RU" sz="4500" dirty="0" err="1">
                <a:solidFill>
                  <a:schemeClr val="bg1"/>
                </a:solidFill>
              </a:rPr>
              <a:t>акреаційний</a:t>
            </a:r>
            <a:r>
              <a:rPr lang="ru-RU" sz="4500" dirty="0">
                <a:solidFill>
                  <a:schemeClr val="bg1"/>
                </a:solidFill>
              </a:rPr>
              <a:t> диск і </a:t>
            </a:r>
            <a:r>
              <a:rPr lang="ru-RU" sz="4500" dirty="0" err="1">
                <a:solidFill>
                  <a:schemeClr val="bg1"/>
                </a:solidFill>
              </a:rPr>
              <a:t>джет</a:t>
            </a:r>
            <a:r>
              <a:rPr lang="ru-RU" sz="4500" dirty="0">
                <a:solidFill>
                  <a:schemeClr val="bg1"/>
                </a:solidFill>
              </a:rPr>
              <a:t> (</a:t>
            </a:r>
            <a:r>
              <a:rPr lang="ru-RU" sz="4500" dirty="0" err="1">
                <a:solidFill>
                  <a:schemeClr val="bg1"/>
                </a:solidFill>
              </a:rPr>
              <a:t>струмінь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речовини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вздовж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осі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обертання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чорної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діри</a:t>
            </a:r>
            <a:r>
              <a:rPr lang="ru-RU" sz="4500" dirty="0">
                <a:solidFill>
                  <a:schemeClr val="bg1"/>
                </a:solidFill>
              </a:rPr>
              <a:t>), </a:t>
            </a:r>
            <a:r>
              <a:rPr lang="ru-RU" sz="4500" dirty="0" err="1">
                <a:solidFill>
                  <a:schemeClr val="bg1"/>
                </a:solidFill>
              </a:rPr>
              <a:t>причому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цей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джет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err="1">
                <a:solidFill>
                  <a:schemeClr val="bg1"/>
                </a:solidFill>
              </a:rPr>
              <a:t>спрямований</a:t>
            </a:r>
            <a:r>
              <a:rPr lang="ru-RU" sz="4500" dirty="0">
                <a:solidFill>
                  <a:schemeClr val="bg1"/>
                </a:solidFill>
              </a:rPr>
              <a:t> на </a:t>
            </a:r>
            <a:r>
              <a:rPr lang="ru-RU" sz="4500" dirty="0" err="1">
                <a:solidFill>
                  <a:schemeClr val="bg1"/>
                </a:solidFill>
              </a:rPr>
              <a:t>спостерігача</a:t>
            </a:r>
            <a:r>
              <a:rPr lang="ru-RU" sz="4500" dirty="0">
                <a:solidFill>
                  <a:schemeClr val="bg1"/>
                </a:solidFill>
              </a:rPr>
              <a:t> (на нашу галактику, на </a:t>
            </a:r>
            <a:r>
              <a:rPr lang="ru-RU" sz="4500" dirty="0" err="1">
                <a:solidFill>
                  <a:schemeClr val="bg1"/>
                </a:solidFill>
              </a:rPr>
              <a:t>сонячну</a:t>
            </a:r>
            <a:r>
              <a:rPr lang="ru-RU" sz="4500" dirty="0">
                <a:solidFill>
                  <a:schemeClr val="bg1"/>
                </a:solidFill>
              </a:rPr>
              <a:t> систему).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82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exty.org.ua/mod/file/thumbnail.php?file_guid=38209&amp;size=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336" y="1700808"/>
            <a:ext cx="8363272" cy="4801720"/>
          </a:xfrm>
        </p:spPr>
        <p:txBody>
          <a:bodyPr/>
          <a:lstStyle/>
          <a:p>
            <a:pPr algn="just"/>
            <a:r>
              <a:rPr lang="ru-RU" i="1" dirty="0" err="1">
                <a:solidFill>
                  <a:schemeClr val="bg1"/>
                </a:solidFill>
              </a:rPr>
              <a:t>Чорні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діри</a:t>
            </a:r>
            <a:r>
              <a:rPr lang="ru-RU" i="1" dirty="0">
                <a:solidFill>
                  <a:schemeClr val="bg1"/>
                </a:solidFill>
              </a:rPr>
              <a:t> породили </a:t>
            </a:r>
            <a:r>
              <a:rPr lang="ru-RU" i="1" dirty="0" err="1">
                <a:solidFill>
                  <a:schemeClr val="bg1"/>
                </a:solidFill>
              </a:rPr>
              <a:t>галактичні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вибухи</a:t>
            </a:r>
            <a:r>
              <a:rPr lang="ru-RU" i="1" dirty="0">
                <a:solidFill>
                  <a:schemeClr val="bg1"/>
                </a:solidFill>
              </a:rPr>
              <a:t> в </a:t>
            </a:r>
            <a:r>
              <a:rPr lang="ru-RU" i="1" dirty="0" err="1">
                <a:solidFill>
                  <a:schemeClr val="bg1"/>
                </a:solidFill>
              </a:rPr>
              <a:t>нашій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галактиці</a:t>
            </a:r>
            <a:endParaRPr lang="ru-RU" i="1" dirty="0" smtClean="0">
              <a:solidFill>
                <a:schemeClr val="bg1"/>
              </a:solidFill>
            </a:endParaRPr>
          </a:p>
          <a:p>
            <a:pPr algn="just"/>
            <a:r>
              <a:rPr lang="ru-RU" i="1" dirty="0" smtClean="0">
                <a:solidFill>
                  <a:schemeClr val="bg1"/>
                </a:solidFill>
              </a:rPr>
              <a:t>У </a:t>
            </a:r>
            <a:r>
              <a:rPr lang="ru-RU" i="1" dirty="0" err="1">
                <a:solidFill>
                  <a:schemeClr val="bg1"/>
                </a:solidFill>
              </a:rPr>
              <a:t>Всесвіті</a:t>
            </a:r>
            <a:r>
              <a:rPr lang="ru-RU" i="1" dirty="0">
                <a:solidFill>
                  <a:schemeClr val="bg1"/>
                </a:solidFill>
              </a:rPr>
              <a:t> є </a:t>
            </a:r>
            <a:r>
              <a:rPr lang="ru-RU" i="1" dirty="0" err="1">
                <a:solidFill>
                  <a:schemeClr val="bg1"/>
                </a:solidFill>
              </a:rPr>
              <a:t>мільйони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чорних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дір</a:t>
            </a:r>
            <a:r>
              <a:rPr lang="ru-RU" i="1" dirty="0">
                <a:solidFill>
                  <a:schemeClr val="bg1"/>
                </a:solidFill>
              </a:rPr>
              <a:t> На </a:t>
            </a:r>
            <a:r>
              <a:rPr lang="ru-RU" i="1" dirty="0" err="1">
                <a:solidFill>
                  <a:schemeClr val="bg1"/>
                </a:solidFill>
              </a:rPr>
              <a:t>сьогоднішній</a:t>
            </a:r>
            <a:r>
              <a:rPr lang="ru-RU" i="1" dirty="0">
                <a:solidFill>
                  <a:schemeClr val="bg1"/>
                </a:solidFill>
              </a:rPr>
              <a:t> день нам </a:t>
            </a:r>
            <a:r>
              <a:rPr lang="ru-RU" i="1" dirty="0" err="1">
                <a:solidFill>
                  <a:schemeClr val="bg1"/>
                </a:solidFill>
              </a:rPr>
              <a:t>відомо</a:t>
            </a:r>
            <a:r>
              <a:rPr lang="ru-RU" i="1" dirty="0">
                <a:solidFill>
                  <a:schemeClr val="bg1"/>
                </a:solidFill>
              </a:rPr>
              <a:t> 25 млн </a:t>
            </a:r>
            <a:r>
              <a:rPr lang="ru-RU" i="1" dirty="0" err="1">
                <a:solidFill>
                  <a:schemeClr val="bg1"/>
                </a:solidFill>
              </a:rPr>
              <a:t>чорних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дір</a:t>
            </a:r>
            <a:r>
              <a:rPr lang="ru-RU" i="1" dirty="0">
                <a:solidFill>
                  <a:schemeClr val="bg1"/>
                </a:solidFill>
              </a:rPr>
              <a:t>.</a:t>
            </a:r>
            <a:endParaRPr lang="ru-RU" i="1" dirty="0" smtClean="0">
              <a:solidFill>
                <a:schemeClr val="bg1"/>
              </a:solidFill>
            </a:endParaRPr>
          </a:p>
          <a:p>
            <a:pPr algn="just"/>
            <a:r>
              <a:rPr lang="ru-RU" i="1" dirty="0" err="1" smtClean="0">
                <a:solidFill>
                  <a:schemeClr val="bg1"/>
                </a:solidFill>
              </a:rPr>
              <a:t>Чорні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діри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можуть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вибухати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Якщо</a:t>
            </a:r>
            <a:r>
              <a:rPr lang="ru-RU" i="1" dirty="0">
                <a:solidFill>
                  <a:schemeClr val="bg1"/>
                </a:solidFill>
              </a:rPr>
              <a:t> ж </a:t>
            </a:r>
            <a:r>
              <a:rPr lang="ru-RU" i="1" dirty="0" err="1">
                <a:solidFill>
                  <a:schemeClr val="bg1"/>
                </a:solidFill>
              </a:rPr>
              <a:t>чорна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діра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споживає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менше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матерії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ніж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випускає</a:t>
            </a:r>
            <a:r>
              <a:rPr lang="ru-RU" i="1" dirty="0">
                <a:solidFill>
                  <a:schemeClr val="bg1"/>
                </a:solidFill>
              </a:rPr>
              <a:t>, це в </a:t>
            </a:r>
            <a:r>
              <a:rPr lang="ru-RU" i="1" dirty="0" err="1">
                <a:solidFill>
                  <a:schemeClr val="bg1"/>
                </a:solidFill>
              </a:rPr>
              <a:t>кінцевому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рахунку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може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означати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її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загибель</a:t>
            </a:r>
            <a:r>
              <a:rPr lang="ru-RU" i="1" dirty="0">
                <a:solidFill>
                  <a:schemeClr val="bg1"/>
                </a:solidFill>
              </a:rPr>
              <a:t>: у </a:t>
            </a:r>
            <a:r>
              <a:rPr lang="ru-RU" i="1" dirty="0" err="1">
                <a:solidFill>
                  <a:schemeClr val="bg1"/>
                </a:solidFill>
              </a:rPr>
              <a:t>підсумку</a:t>
            </a:r>
            <a:r>
              <a:rPr lang="ru-RU" i="1" dirty="0">
                <a:solidFill>
                  <a:schemeClr val="bg1"/>
                </a:solidFill>
              </a:rPr>
              <a:t> вона просто </a:t>
            </a:r>
            <a:r>
              <a:rPr lang="ru-RU" i="1" dirty="0" err="1">
                <a:solidFill>
                  <a:schemeClr val="bg1"/>
                </a:solidFill>
              </a:rPr>
              <a:t>вибухне</a:t>
            </a:r>
            <a:r>
              <a:rPr lang="ru-RU" i="1" dirty="0">
                <a:solidFill>
                  <a:schemeClr val="bg1"/>
                </a:solidFill>
              </a:rPr>
              <a:t>.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incekrafter.moy.su/_pu/0/714669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" y="0"/>
            <a:ext cx="9137916" cy="691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242" y="5013176"/>
            <a:ext cx="8229600" cy="10668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i="1" dirty="0" err="1" smtClean="0">
                <a:solidFill>
                  <a:schemeClr val="bg1"/>
                </a:solidFill>
              </a:rPr>
              <a:t>Біла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діра</a:t>
            </a:r>
            <a:r>
              <a:rPr lang="ru-RU" i="1" dirty="0">
                <a:solidFill>
                  <a:schemeClr val="bg1"/>
                </a:solidFill>
              </a:rPr>
              <a:t> - </a:t>
            </a:r>
            <a:r>
              <a:rPr lang="ru-RU" i="1" dirty="0" err="1">
                <a:solidFill>
                  <a:schemeClr val="bg1"/>
                </a:solidFill>
              </a:rPr>
              <a:t>фізичний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об'єкт</a:t>
            </a:r>
            <a:r>
              <a:rPr lang="ru-RU" i="1" dirty="0">
                <a:solidFill>
                  <a:schemeClr val="bg1"/>
                </a:solidFill>
              </a:rPr>
              <a:t> у </a:t>
            </a:r>
            <a:r>
              <a:rPr lang="ru-RU" i="1" dirty="0" err="1">
                <a:solidFill>
                  <a:schemeClr val="bg1"/>
                </a:solidFill>
              </a:rPr>
              <a:t>Всесвіті</a:t>
            </a:r>
            <a:r>
              <a:rPr lang="ru-RU" i="1" dirty="0">
                <a:solidFill>
                  <a:schemeClr val="bg1"/>
                </a:solidFill>
              </a:rPr>
              <a:t>, в область </a:t>
            </a:r>
            <a:r>
              <a:rPr lang="ru-RU" i="1" dirty="0" err="1">
                <a:solidFill>
                  <a:schemeClr val="bg1"/>
                </a:solidFill>
              </a:rPr>
              <a:t>якого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ніщо</a:t>
            </a:r>
            <a:r>
              <a:rPr lang="ru-RU" i="1" dirty="0">
                <a:solidFill>
                  <a:schemeClr val="bg1"/>
                </a:solidFill>
              </a:rPr>
              <a:t> не </a:t>
            </a:r>
            <a:r>
              <a:rPr lang="ru-RU" i="1" dirty="0" err="1">
                <a:solidFill>
                  <a:schemeClr val="bg1"/>
                </a:solidFill>
              </a:rPr>
              <a:t>може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увійти</a:t>
            </a:r>
            <a:r>
              <a:rPr lang="ru-RU" i="1" dirty="0">
                <a:solidFill>
                  <a:schemeClr val="bg1"/>
                </a:solidFill>
              </a:rPr>
              <a:t>. </a:t>
            </a:r>
            <a:r>
              <a:rPr lang="ru-RU" i="1" dirty="0" err="1">
                <a:solidFill>
                  <a:schemeClr val="bg1"/>
                </a:solidFill>
              </a:rPr>
              <a:t>Біла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діра</a:t>
            </a:r>
            <a:r>
              <a:rPr lang="ru-RU" i="1" dirty="0">
                <a:solidFill>
                  <a:schemeClr val="bg1"/>
                </a:solidFill>
              </a:rPr>
              <a:t> є </a:t>
            </a:r>
            <a:r>
              <a:rPr lang="ru-RU" i="1" dirty="0" err="1">
                <a:solidFill>
                  <a:schemeClr val="bg1"/>
                </a:solidFill>
              </a:rPr>
              <a:t>протилежністю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чорної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діри</a:t>
            </a:r>
            <a:r>
              <a:rPr lang="ru-RU" i="1" dirty="0">
                <a:solidFill>
                  <a:schemeClr val="bg1"/>
                </a:solidFill>
              </a:rPr>
              <a:t>.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680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extrasenstop.ru/uploads/posts/2011-06/1308773091_64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5184" y="548680"/>
            <a:ext cx="88136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Дякую за увагу</a:t>
            </a:r>
            <a:endParaRPr lang="ru-RU" sz="80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977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72</TotalTime>
  <Words>230</Words>
  <Application>Microsoft Office PowerPoint</Application>
  <PresentationFormat>Экран (4:3)</PresentationFormat>
  <Paragraphs>25</Paragraphs>
  <Slides>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Презентация PowerPoint</vt:lpstr>
      <vt:lpstr>Чорна діра</vt:lpstr>
      <vt:lpstr>Презентация PowerPoint</vt:lpstr>
      <vt:lpstr>Будова </vt:lpstr>
      <vt:lpstr>Механізми утворення чорних дір проміжних мас:</vt:lpstr>
      <vt:lpstr>Презентация PowerPoint</vt:lpstr>
      <vt:lpstr>   Біла діра - фізичний об'єкт у Всесвіті, в область якого ніщо не може увійти. Біла діра є протилежністю чорної діри.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2014-12-16T16:28:34Z</dcterms:created>
  <dcterms:modified xsi:type="dcterms:W3CDTF">2014-12-16T17:40:39Z</dcterms:modified>
</cp:coreProperties>
</file>