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ata60.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diagrams/quickStyle17.xml" ContentType="application/vnd.openxmlformats-officedocument.drawingml.diagramStyle+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quickStyle31.xml" ContentType="application/vnd.openxmlformats-officedocument.drawingml.diagramStyle+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colors52.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diagrams/data54.xml" ContentType="application/vnd.openxmlformats-officedocument.drawingml.diagramData+xml"/>
  <Override PartName="/ppt/slides/slide55.xml" ContentType="application/vnd.openxmlformats-officedocument.presentationml.slid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diagrams/quickStyle58.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layout58.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layout47.xml" ContentType="application/vnd.openxmlformats-officedocument.drawingml.diagramLayout+xml"/>
  <Override PartName="/ppt/diagrams/quickStyle61.xml" ContentType="application/vnd.openxmlformats-officedocument.drawingml.diagramStyle+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quickStyle50.xml" ContentType="application/vnd.openxmlformats-officedocument.drawingml.diagramStyle+xml"/>
  <Override PartName="/ppt/diagrams/colors57.xml" ContentType="application/vnd.openxmlformats-officedocument.drawingml.diagramColors+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colors46.xml" ContentType="application/vnd.openxmlformats-officedocument.drawingml.diagramColors+xml"/>
  <Override PartName="/ppt/diagrams/data48.xml" ContentType="application/vnd.openxmlformats-officedocument.drawingml.diagramData+xml"/>
  <Override PartName="/ppt/diagrams/data59.xml" ContentType="application/vnd.openxmlformats-officedocument.drawingml.diagramData+xml"/>
  <Override PartName="/ppt/diagrams/layout61.xml" ContentType="application/vnd.openxmlformats-officedocument.drawingml.diagramLayout+xml"/>
  <Override PartName="/ppt/slides/slide49.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diagrams/layout50.xml" ContentType="application/vnd.openxmlformats-officedocument.drawingml.diagramLayout+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diagrams/data62.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diagrams/quickStyle55.xml" ContentType="application/vnd.openxmlformats-officedocument.drawingml.diagramStyl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diagrams/layout5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54.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diagrams/colors61.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52.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ata41.xml" ContentType="application/vnd.openxmlformats-officedocument.drawingml.diagramData+xml"/>
  <Override PartName="/ppt/diagrams/quickStyle56.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quickStyle45.xml" ContentType="application/vnd.openxmlformats-officedocument.drawingml.diagramStyle+xml"/>
  <Override PartName="/ppt/diagrams/layout49.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quickStyle52.xml" ContentType="application/vnd.openxmlformats-officedocument.drawingml.diagramStyle+xml"/>
  <Override PartName="/ppt/diagrams/layout56.xml" ContentType="application/vnd.openxmlformats-officedocument.drawingml.diagramLayout+xml"/>
  <Override PartName="/ppt/diagrams/colors59.xml" ContentType="application/vnd.openxmlformats-officedocument.drawingml.diagramColors+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layout45.xml" ContentType="application/vnd.openxmlformats-officedocument.drawingml.diagramLayout+xml"/>
  <Override PartName="/ppt/diagrams/colors48.xml" ContentType="application/vnd.openxmlformats-officedocument.drawingml.diagramColors+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diagrams/colors62.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diagrams/layout57.xml" ContentType="application/vnd.openxmlformats-officedocument.drawingml.diagramLayout+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layout54.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quickStyle48.xml" ContentType="application/vnd.openxmlformats-officedocument.drawingml.diagramStyle+xml"/>
  <Override PartName="/ppt/diagrams/layout59.xml" ContentType="application/vnd.openxmlformats-officedocument.drawingml.diagramLayout+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7.xml" ContentType="application/vnd.openxmlformats-officedocument.drawingml.diagramLayout+xml"/>
  <Override PartName="/ppt/diagrams/colors58.xml" ContentType="application/vnd.openxmlformats-officedocument.drawingml.diagramColors+xml"/>
  <Override PartName="/ppt/diagrams/quickStyle62.xml" ContentType="application/vnd.openxmlformats-officedocument.drawingml.diagramStyle+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layout62.xml" ContentType="application/vnd.openxmlformats-officedocument.drawingml.diagramLayout+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1" r:id="rId7"/>
    <p:sldId id="272" r:id="rId8"/>
    <p:sldId id="273" r:id="rId9"/>
    <p:sldId id="261" r:id="rId10"/>
    <p:sldId id="262" r:id="rId11"/>
    <p:sldId id="263" r:id="rId12"/>
    <p:sldId id="264" r:id="rId13"/>
    <p:sldId id="265" r:id="rId14"/>
    <p:sldId id="266" r:id="rId15"/>
    <p:sldId id="267" r:id="rId16"/>
    <p:sldId id="268" r:id="rId17"/>
    <p:sldId id="269" r:id="rId18"/>
    <p:sldId id="270"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2" r:id="rId56"/>
    <p:sldId id="310" r:id="rId57"/>
    <p:sldId id="311" r:id="rId58"/>
    <p:sldId id="313"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2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2BAC8-D206-4D86-A0C9-83858896ED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BF75C64-EC39-48A6-86BE-0AAE43CE537A}">
      <dgm:prSet/>
      <dgm:spPr/>
      <dgm:t>
        <a:bodyPr/>
        <a:lstStyle/>
        <a:p>
          <a:pPr rtl="0"/>
          <a:r>
            <a:rPr lang="ru-RU" b="1" dirty="0" smtClean="0"/>
            <a:t>Дмитрий Иванович Менделеев родился 8 февраля 1834 года в Тобольске, в семье директора гимназии Ивана Павловича Менделеева и был последним, семнадцатым ребёнком.</a:t>
          </a:r>
          <a:r>
            <a:rPr lang="ru-RU" dirty="0" smtClean="0"/>
            <a:t> </a:t>
          </a:r>
          <a:endParaRPr lang="ru-RU" b="1" dirty="0"/>
        </a:p>
      </dgm:t>
    </dgm:pt>
    <dgm:pt modelId="{B93E7198-9660-4C36-A1F5-94C469A8E6B2}" type="parTrans" cxnId="{D0856D8D-E81F-48B4-B4F3-DC25FF55EE53}">
      <dgm:prSet/>
      <dgm:spPr/>
      <dgm:t>
        <a:bodyPr/>
        <a:lstStyle/>
        <a:p>
          <a:endParaRPr lang="ru-RU"/>
        </a:p>
      </dgm:t>
    </dgm:pt>
    <dgm:pt modelId="{69F37C76-009A-4086-BD94-DE925828F9DA}" type="sibTrans" cxnId="{D0856D8D-E81F-48B4-B4F3-DC25FF55EE53}">
      <dgm:prSet/>
      <dgm:spPr/>
      <dgm:t>
        <a:bodyPr/>
        <a:lstStyle/>
        <a:p>
          <a:endParaRPr lang="ru-RU"/>
        </a:p>
      </dgm:t>
    </dgm:pt>
    <dgm:pt modelId="{ADEDCD84-8C4F-490E-B6B7-420B0D1EF8B5}">
      <dgm:prSet/>
      <dgm:spPr/>
      <dgm:t>
        <a:bodyPr/>
        <a:lstStyle/>
        <a:p>
          <a:pPr rtl="0"/>
          <a:r>
            <a:rPr lang="ru-RU" b="1" dirty="0" smtClean="0"/>
            <a:t>Д. И. Менделеев - автор более чем 500 научных трудов по химии, физике, метрологии, воздухоплаванию, экономике, народному просвещению, народонаселению и др.</a:t>
          </a:r>
          <a:endParaRPr lang="ru-RU" dirty="0"/>
        </a:p>
      </dgm:t>
    </dgm:pt>
    <dgm:pt modelId="{91BC6DF5-9A6F-4A67-AA3D-48CE815E1BDC}" type="parTrans" cxnId="{646DE457-90D1-47EC-951F-23FD7F490BDE}">
      <dgm:prSet/>
      <dgm:spPr/>
      <dgm:t>
        <a:bodyPr/>
        <a:lstStyle/>
        <a:p>
          <a:endParaRPr lang="ru-RU"/>
        </a:p>
      </dgm:t>
    </dgm:pt>
    <dgm:pt modelId="{F8A7C6B0-E1A7-4AD4-87EA-5EC603ABA4ED}" type="sibTrans" cxnId="{646DE457-90D1-47EC-951F-23FD7F490BDE}">
      <dgm:prSet/>
      <dgm:spPr/>
      <dgm:t>
        <a:bodyPr/>
        <a:lstStyle/>
        <a:p>
          <a:endParaRPr lang="ru-RU"/>
        </a:p>
      </dgm:t>
    </dgm:pt>
    <dgm:pt modelId="{7A902551-11D0-4679-8C1D-5ABEA77EAC2B}" type="pres">
      <dgm:prSet presAssocID="{7722BAC8-D206-4D86-A0C9-83858896ED13}" presName="linear" presStyleCnt="0">
        <dgm:presLayoutVars>
          <dgm:animLvl val="lvl"/>
          <dgm:resizeHandles val="exact"/>
        </dgm:presLayoutVars>
      </dgm:prSet>
      <dgm:spPr/>
      <dgm:t>
        <a:bodyPr/>
        <a:lstStyle/>
        <a:p>
          <a:endParaRPr lang="ru-RU"/>
        </a:p>
      </dgm:t>
    </dgm:pt>
    <dgm:pt modelId="{6C5FE6D8-F248-45EF-AF05-8DE4E55C3048}" type="pres">
      <dgm:prSet presAssocID="{7BF75C64-EC39-48A6-86BE-0AAE43CE537A}" presName="parentText" presStyleLbl="node1" presStyleIdx="0" presStyleCnt="2" custLinFactY="-11665" custLinFactNeighborX="-3499" custLinFactNeighborY="-100000">
        <dgm:presLayoutVars>
          <dgm:chMax val="0"/>
          <dgm:bulletEnabled val="1"/>
        </dgm:presLayoutVars>
      </dgm:prSet>
      <dgm:spPr/>
      <dgm:t>
        <a:bodyPr/>
        <a:lstStyle/>
        <a:p>
          <a:endParaRPr lang="ru-RU"/>
        </a:p>
      </dgm:t>
    </dgm:pt>
    <dgm:pt modelId="{7D87470A-36B7-453F-A907-1A68E5BF90E5}" type="pres">
      <dgm:prSet presAssocID="{69F37C76-009A-4086-BD94-DE925828F9DA}" presName="spacer" presStyleCnt="0"/>
      <dgm:spPr/>
    </dgm:pt>
    <dgm:pt modelId="{DA0C0CF3-FB29-4CE8-83F6-B096A2FFA5D1}" type="pres">
      <dgm:prSet presAssocID="{ADEDCD84-8C4F-490E-B6B7-420B0D1EF8B5}" presName="parentText" presStyleLbl="node1" presStyleIdx="1" presStyleCnt="2" custLinFactNeighborX="-584" custLinFactNeighborY="26376">
        <dgm:presLayoutVars>
          <dgm:chMax val="0"/>
          <dgm:bulletEnabled val="1"/>
        </dgm:presLayoutVars>
      </dgm:prSet>
      <dgm:spPr/>
      <dgm:t>
        <a:bodyPr/>
        <a:lstStyle/>
        <a:p>
          <a:endParaRPr lang="ru-RU"/>
        </a:p>
      </dgm:t>
    </dgm:pt>
  </dgm:ptLst>
  <dgm:cxnLst>
    <dgm:cxn modelId="{D0856D8D-E81F-48B4-B4F3-DC25FF55EE53}" srcId="{7722BAC8-D206-4D86-A0C9-83858896ED13}" destId="{7BF75C64-EC39-48A6-86BE-0AAE43CE537A}" srcOrd="0" destOrd="0" parTransId="{B93E7198-9660-4C36-A1F5-94C469A8E6B2}" sibTransId="{69F37C76-009A-4086-BD94-DE925828F9DA}"/>
    <dgm:cxn modelId="{646DE457-90D1-47EC-951F-23FD7F490BDE}" srcId="{7722BAC8-D206-4D86-A0C9-83858896ED13}" destId="{ADEDCD84-8C4F-490E-B6B7-420B0D1EF8B5}" srcOrd="1" destOrd="0" parTransId="{91BC6DF5-9A6F-4A67-AA3D-48CE815E1BDC}" sibTransId="{F8A7C6B0-E1A7-4AD4-87EA-5EC603ABA4ED}"/>
    <dgm:cxn modelId="{BDF07CC5-57D7-45EB-BBC1-1F0638789C4E}" type="presOf" srcId="{7BF75C64-EC39-48A6-86BE-0AAE43CE537A}" destId="{6C5FE6D8-F248-45EF-AF05-8DE4E55C3048}" srcOrd="0" destOrd="0" presId="urn:microsoft.com/office/officeart/2005/8/layout/vList2"/>
    <dgm:cxn modelId="{21E3D6D8-CECF-4DA6-95CE-77ED3E54E7D8}" type="presOf" srcId="{ADEDCD84-8C4F-490E-B6B7-420B0D1EF8B5}" destId="{DA0C0CF3-FB29-4CE8-83F6-B096A2FFA5D1}" srcOrd="0" destOrd="0" presId="urn:microsoft.com/office/officeart/2005/8/layout/vList2"/>
    <dgm:cxn modelId="{5263E14F-282F-4BB0-818B-53062317244A}" type="presOf" srcId="{7722BAC8-D206-4D86-A0C9-83858896ED13}" destId="{7A902551-11D0-4679-8C1D-5ABEA77EAC2B}" srcOrd="0" destOrd="0" presId="urn:microsoft.com/office/officeart/2005/8/layout/vList2"/>
    <dgm:cxn modelId="{348867E8-AE35-4760-A7F4-751374087620}" type="presParOf" srcId="{7A902551-11D0-4679-8C1D-5ABEA77EAC2B}" destId="{6C5FE6D8-F248-45EF-AF05-8DE4E55C3048}" srcOrd="0" destOrd="0" presId="urn:microsoft.com/office/officeart/2005/8/layout/vList2"/>
    <dgm:cxn modelId="{3DF03418-9875-4FCB-8C10-F4F683235CF1}" type="presParOf" srcId="{7A902551-11D0-4679-8C1D-5ABEA77EAC2B}" destId="{7D87470A-36B7-453F-A907-1A68E5BF90E5}" srcOrd="1" destOrd="0" presId="urn:microsoft.com/office/officeart/2005/8/layout/vList2"/>
    <dgm:cxn modelId="{8F135912-C6FC-428C-BE73-D61FC5C4FBB6}" type="presParOf" srcId="{7A902551-11D0-4679-8C1D-5ABEA77EAC2B}" destId="{DA0C0CF3-FB29-4CE8-83F6-B096A2FFA5D1}" srcOrd="2"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D6908DAA-D9C1-4BBA-AD9B-696A8DC289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7DFB971-6AB7-4800-A8E6-9A06A65F6623}">
      <dgm:prSet/>
      <dgm:spPr/>
      <dgm:t>
        <a:bodyPr/>
        <a:lstStyle/>
        <a:p>
          <a:pPr rtl="0"/>
          <a:r>
            <a:rPr lang="ru-RU" b="1" dirty="0" smtClean="0"/>
            <a:t>Д. И. Менделеев не смог поступить в Московский университет, так как по правилам тех времён выпускник гимназии мог поступить в университет только своего округа, а </a:t>
          </a:r>
          <a:r>
            <a:rPr lang="ru-RU" b="1" dirty="0" err="1" smtClean="0"/>
            <a:t>Тобольская</a:t>
          </a:r>
          <a:r>
            <a:rPr lang="ru-RU" b="1" dirty="0" smtClean="0"/>
            <a:t> гимназия относилась к Казанскому округу.</a:t>
          </a:r>
          <a:endParaRPr lang="ru-RU" dirty="0"/>
        </a:p>
      </dgm:t>
    </dgm:pt>
    <dgm:pt modelId="{CEA127E9-851C-49E3-9F1A-F7FB0E96148E}" type="parTrans" cxnId="{E83E700F-0BB4-4EFB-AAE5-89051B466A81}">
      <dgm:prSet/>
      <dgm:spPr/>
      <dgm:t>
        <a:bodyPr/>
        <a:lstStyle/>
        <a:p>
          <a:endParaRPr lang="ru-RU"/>
        </a:p>
      </dgm:t>
    </dgm:pt>
    <dgm:pt modelId="{23A4741C-1F0E-474D-96AD-4896747BB497}" type="sibTrans" cxnId="{E83E700F-0BB4-4EFB-AAE5-89051B466A81}">
      <dgm:prSet/>
      <dgm:spPr/>
      <dgm:t>
        <a:bodyPr/>
        <a:lstStyle/>
        <a:p>
          <a:endParaRPr lang="ru-RU"/>
        </a:p>
      </dgm:t>
    </dgm:pt>
    <dgm:pt modelId="{27834202-F4A8-4F5E-8F7A-B956E15DDC9A}">
      <dgm:prSet/>
      <dgm:spPr/>
      <dgm:t>
        <a:bodyPr/>
        <a:lstStyle/>
        <a:p>
          <a:pPr rtl="0"/>
          <a:r>
            <a:rPr lang="ru-RU" b="1" dirty="0" smtClean="0"/>
            <a:t>После трёхлетних хлопот Менделеев поступает в Петербурге (1850 г.) в Главный педагогический институт на физико-математический факультет</a:t>
          </a:r>
          <a:endParaRPr lang="ru-RU" dirty="0"/>
        </a:p>
      </dgm:t>
    </dgm:pt>
    <dgm:pt modelId="{AF6FFD8B-1B8F-4C22-AF72-DFEB80A6645E}" type="parTrans" cxnId="{D9183C97-2978-4CBB-8A1C-4C6CABD26C6B}">
      <dgm:prSet/>
      <dgm:spPr/>
      <dgm:t>
        <a:bodyPr/>
        <a:lstStyle/>
        <a:p>
          <a:endParaRPr lang="ru-RU"/>
        </a:p>
      </dgm:t>
    </dgm:pt>
    <dgm:pt modelId="{2AAD7671-7C1D-4E55-A907-6CEC2E41A9C0}" type="sibTrans" cxnId="{D9183C97-2978-4CBB-8A1C-4C6CABD26C6B}">
      <dgm:prSet/>
      <dgm:spPr/>
      <dgm:t>
        <a:bodyPr/>
        <a:lstStyle/>
        <a:p>
          <a:endParaRPr lang="ru-RU"/>
        </a:p>
      </dgm:t>
    </dgm:pt>
    <dgm:pt modelId="{F4CB1796-B83F-4708-8345-03BCDF926D4F}" type="pres">
      <dgm:prSet presAssocID="{D6908DAA-D9C1-4BBA-AD9B-696A8DC28917}" presName="linear" presStyleCnt="0">
        <dgm:presLayoutVars>
          <dgm:animLvl val="lvl"/>
          <dgm:resizeHandles val="exact"/>
        </dgm:presLayoutVars>
      </dgm:prSet>
      <dgm:spPr/>
      <dgm:t>
        <a:bodyPr/>
        <a:lstStyle/>
        <a:p>
          <a:endParaRPr lang="ru-RU"/>
        </a:p>
      </dgm:t>
    </dgm:pt>
    <dgm:pt modelId="{4008FA7F-4071-4F5E-B0A7-51ED5CBA6DE8}" type="pres">
      <dgm:prSet presAssocID="{47DFB971-6AB7-4800-A8E6-9A06A65F6623}" presName="parentText" presStyleLbl="node1" presStyleIdx="0" presStyleCnt="2">
        <dgm:presLayoutVars>
          <dgm:chMax val="0"/>
          <dgm:bulletEnabled val="1"/>
        </dgm:presLayoutVars>
      </dgm:prSet>
      <dgm:spPr/>
      <dgm:t>
        <a:bodyPr/>
        <a:lstStyle/>
        <a:p>
          <a:endParaRPr lang="ru-RU"/>
        </a:p>
      </dgm:t>
    </dgm:pt>
    <dgm:pt modelId="{34DB2643-FF39-4E81-AB44-1A949B51F2F5}" type="pres">
      <dgm:prSet presAssocID="{23A4741C-1F0E-474D-96AD-4896747BB497}" presName="spacer" presStyleCnt="0"/>
      <dgm:spPr/>
    </dgm:pt>
    <dgm:pt modelId="{896FDC93-89E7-4265-B68E-01D308478D86}" type="pres">
      <dgm:prSet presAssocID="{27834202-F4A8-4F5E-8F7A-B956E15DDC9A}" presName="parentText" presStyleLbl="node1" presStyleIdx="1" presStyleCnt="2">
        <dgm:presLayoutVars>
          <dgm:chMax val="0"/>
          <dgm:bulletEnabled val="1"/>
        </dgm:presLayoutVars>
      </dgm:prSet>
      <dgm:spPr/>
      <dgm:t>
        <a:bodyPr/>
        <a:lstStyle/>
        <a:p>
          <a:endParaRPr lang="ru-RU"/>
        </a:p>
      </dgm:t>
    </dgm:pt>
  </dgm:ptLst>
  <dgm:cxnLst>
    <dgm:cxn modelId="{E83E700F-0BB4-4EFB-AAE5-89051B466A81}" srcId="{D6908DAA-D9C1-4BBA-AD9B-696A8DC28917}" destId="{47DFB971-6AB7-4800-A8E6-9A06A65F6623}" srcOrd="0" destOrd="0" parTransId="{CEA127E9-851C-49E3-9F1A-F7FB0E96148E}" sibTransId="{23A4741C-1F0E-474D-96AD-4896747BB497}"/>
    <dgm:cxn modelId="{035E22DB-4E85-4F43-8F8A-0A734DF85865}" type="presOf" srcId="{D6908DAA-D9C1-4BBA-AD9B-696A8DC28917}" destId="{F4CB1796-B83F-4708-8345-03BCDF926D4F}" srcOrd="0" destOrd="0" presId="urn:microsoft.com/office/officeart/2005/8/layout/vList2"/>
    <dgm:cxn modelId="{1C00080D-8F36-4C23-9EEE-401E4232F04B}" type="presOf" srcId="{47DFB971-6AB7-4800-A8E6-9A06A65F6623}" destId="{4008FA7F-4071-4F5E-B0A7-51ED5CBA6DE8}" srcOrd="0" destOrd="0" presId="urn:microsoft.com/office/officeart/2005/8/layout/vList2"/>
    <dgm:cxn modelId="{B23E09DB-D5ED-41C2-AF18-265C4B908546}" type="presOf" srcId="{27834202-F4A8-4F5E-8F7A-B956E15DDC9A}" destId="{896FDC93-89E7-4265-B68E-01D308478D86}" srcOrd="0" destOrd="0" presId="urn:microsoft.com/office/officeart/2005/8/layout/vList2"/>
    <dgm:cxn modelId="{D9183C97-2978-4CBB-8A1C-4C6CABD26C6B}" srcId="{D6908DAA-D9C1-4BBA-AD9B-696A8DC28917}" destId="{27834202-F4A8-4F5E-8F7A-B956E15DDC9A}" srcOrd="1" destOrd="0" parTransId="{AF6FFD8B-1B8F-4C22-AF72-DFEB80A6645E}" sibTransId="{2AAD7671-7C1D-4E55-A907-6CEC2E41A9C0}"/>
    <dgm:cxn modelId="{2B357A1F-9AD2-4F4D-8BBB-6685C2748845}" type="presParOf" srcId="{F4CB1796-B83F-4708-8345-03BCDF926D4F}" destId="{4008FA7F-4071-4F5E-B0A7-51ED5CBA6DE8}" srcOrd="0" destOrd="0" presId="urn:microsoft.com/office/officeart/2005/8/layout/vList2"/>
    <dgm:cxn modelId="{C945134D-0E6E-436A-858D-F75C74FDDE3B}" type="presParOf" srcId="{F4CB1796-B83F-4708-8345-03BCDF926D4F}" destId="{34DB2643-FF39-4E81-AB44-1A949B51F2F5}" srcOrd="1" destOrd="0" presId="urn:microsoft.com/office/officeart/2005/8/layout/vList2"/>
    <dgm:cxn modelId="{221BEEA1-895D-4A28-A329-F15D018C4FEE}" type="presParOf" srcId="{F4CB1796-B83F-4708-8345-03BCDF926D4F}" destId="{896FDC93-89E7-4265-B68E-01D308478D86}" srcOrd="2"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B1626424-026C-43B2-847C-F414D64A38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BBB2EC5-0EB6-4A81-B725-CCAD684732D5}">
      <dgm:prSet/>
      <dgm:spPr/>
      <dgm:t>
        <a:bodyPr/>
        <a:lstStyle/>
        <a:p>
          <a:pPr rtl="0"/>
          <a:r>
            <a:rPr lang="ru-RU" b="1" dirty="0" smtClean="0"/>
            <a:t>В 1859 году по рекомендации своего учителя - «дедушки русской химии» А. А. Воскресенского – </a:t>
          </a:r>
          <a:endParaRPr lang="ru-RU" dirty="0"/>
        </a:p>
      </dgm:t>
    </dgm:pt>
    <dgm:pt modelId="{31F9784F-AA3E-48DE-B040-2DA302BE21F1}" type="parTrans" cxnId="{575F7368-B701-45DF-9FA3-13BAAC4EAF0E}">
      <dgm:prSet/>
      <dgm:spPr/>
      <dgm:t>
        <a:bodyPr/>
        <a:lstStyle/>
        <a:p>
          <a:endParaRPr lang="ru-RU"/>
        </a:p>
      </dgm:t>
    </dgm:pt>
    <dgm:pt modelId="{5CAD932B-84A9-45E3-A881-CFAA6556B398}" type="sibTrans" cxnId="{575F7368-B701-45DF-9FA3-13BAAC4EAF0E}">
      <dgm:prSet/>
      <dgm:spPr/>
      <dgm:t>
        <a:bodyPr/>
        <a:lstStyle/>
        <a:p>
          <a:endParaRPr lang="ru-RU"/>
        </a:p>
      </dgm:t>
    </dgm:pt>
    <dgm:pt modelId="{EFE8843B-0873-4703-8B92-87B90DA91B03}">
      <dgm:prSet/>
      <dgm:spPr/>
      <dgm:t>
        <a:bodyPr/>
        <a:lstStyle/>
        <a:p>
          <a:pPr rtl="0"/>
          <a:r>
            <a:rPr lang="ru-RU" b="1" dirty="0" smtClean="0"/>
            <a:t>Д. И. Менделеев едет в заграничную командировку в Германию, Францию и Италию. После первых месяцев поездки Д. И. Менделеев решает остаться в Гейдельберге (Германия), где работали известные химики и существовала многочисленная русская колония</a:t>
          </a:r>
          <a:endParaRPr lang="ru-RU" dirty="0"/>
        </a:p>
      </dgm:t>
    </dgm:pt>
    <dgm:pt modelId="{CCD5C78E-A947-4DAF-9553-829F7F303AB6}" type="parTrans" cxnId="{DCCE3903-97BE-42FB-A74F-EC2872D2259F}">
      <dgm:prSet/>
      <dgm:spPr/>
      <dgm:t>
        <a:bodyPr/>
        <a:lstStyle/>
        <a:p>
          <a:endParaRPr lang="ru-RU"/>
        </a:p>
      </dgm:t>
    </dgm:pt>
    <dgm:pt modelId="{B7E1AF1F-C9FA-4CAC-BAFC-632BA2B7A149}" type="sibTrans" cxnId="{DCCE3903-97BE-42FB-A74F-EC2872D2259F}">
      <dgm:prSet/>
      <dgm:spPr/>
      <dgm:t>
        <a:bodyPr/>
        <a:lstStyle/>
        <a:p>
          <a:endParaRPr lang="ru-RU"/>
        </a:p>
      </dgm:t>
    </dgm:pt>
    <dgm:pt modelId="{8E1519D8-435F-49BD-9823-DA0252434137}" type="pres">
      <dgm:prSet presAssocID="{B1626424-026C-43B2-847C-F414D64A38F8}" presName="linear" presStyleCnt="0">
        <dgm:presLayoutVars>
          <dgm:animLvl val="lvl"/>
          <dgm:resizeHandles val="exact"/>
        </dgm:presLayoutVars>
      </dgm:prSet>
      <dgm:spPr/>
      <dgm:t>
        <a:bodyPr/>
        <a:lstStyle/>
        <a:p>
          <a:endParaRPr lang="ru-RU"/>
        </a:p>
      </dgm:t>
    </dgm:pt>
    <dgm:pt modelId="{FD6C551A-00A3-4CBC-A252-C7D45685D69C}" type="pres">
      <dgm:prSet presAssocID="{2BBB2EC5-0EB6-4A81-B725-CCAD684732D5}" presName="parentText" presStyleLbl="node1" presStyleIdx="0" presStyleCnt="2" custScaleY="68075" custLinFactY="2297" custLinFactNeighborX="7407" custLinFactNeighborY="100000">
        <dgm:presLayoutVars>
          <dgm:chMax val="0"/>
          <dgm:bulletEnabled val="1"/>
        </dgm:presLayoutVars>
      </dgm:prSet>
      <dgm:spPr/>
      <dgm:t>
        <a:bodyPr/>
        <a:lstStyle/>
        <a:p>
          <a:endParaRPr lang="ru-RU"/>
        </a:p>
      </dgm:t>
    </dgm:pt>
    <dgm:pt modelId="{94F6DB5D-748F-436A-B0D1-271656452FC6}" type="pres">
      <dgm:prSet presAssocID="{5CAD932B-84A9-45E3-A881-CFAA6556B398}" presName="spacer" presStyleCnt="0"/>
      <dgm:spPr/>
    </dgm:pt>
    <dgm:pt modelId="{A4AF04BF-F098-461C-8C92-7BF2CB50D907}" type="pres">
      <dgm:prSet presAssocID="{EFE8843B-0873-4703-8B92-87B90DA91B03}" presName="parentText" presStyleLbl="node1" presStyleIdx="1" presStyleCnt="2" custLinFactY="17848" custLinFactNeighborX="65608" custLinFactNeighborY="100000">
        <dgm:presLayoutVars>
          <dgm:chMax val="0"/>
          <dgm:bulletEnabled val="1"/>
        </dgm:presLayoutVars>
      </dgm:prSet>
      <dgm:spPr/>
      <dgm:t>
        <a:bodyPr/>
        <a:lstStyle/>
        <a:p>
          <a:endParaRPr lang="ru-RU"/>
        </a:p>
      </dgm:t>
    </dgm:pt>
  </dgm:ptLst>
  <dgm:cxnLst>
    <dgm:cxn modelId="{575F7368-B701-45DF-9FA3-13BAAC4EAF0E}" srcId="{B1626424-026C-43B2-847C-F414D64A38F8}" destId="{2BBB2EC5-0EB6-4A81-B725-CCAD684732D5}" srcOrd="0" destOrd="0" parTransId="{31F9784F-AA3E-48DE-B040-2DA302BE21F1}" sibTransId="{5CAD932B-84A9-45E3-A881-CFAA6556B398}"/>
    <dgm:cxn modelId="{CDF8246D-52FD-471A-8BD7-664E7A6785BE}" type="presOf" srcId="{EFE8843B-0873-4703-8B92-87B90DA91B03}" destId="{A4AF04BF-F098-461C-8C92-7BF2CB50D907}" srcOrd="0" destOrd="0" presId="urn:microsoft.com/office/officeart/2005/8/layout/vList2"/>
    <dgm:cxn modelId="{DCCE3903-97BE-42FB-A74F-EC2872D2259F}" srcId="{B1626424-026C-43B2-847C-F414D64A38F8}" destId="{EFE8843B-0873-4703-8B92-87B90DA91B03}" srcOrd="1" destOrd="0" parTransId="{CCD5C78E-A947-4DAF-9553-829F7F303AB6}" sibTransId="{B7E1AF1F-C9FA-4CAC-BAFC-632BA2B7A149}"/>
    <dgm:cxn modelId="{EE4BB535-AE18-4551-B57A-2691F7C216F5}" type="presOf" srcId="{2BBB2EC5-0EB6-4A81-B725-CCAD684732D5}" destId="{FD6C551A-00A3-4CBC-A252-C7D45685D69C}" srcOrd="0" destOrd="0" presId="urn:microsoft.com/office/officeart/2005/8/layout/vList2"/>
    <dgm:cxn modelId="{34F4274F-E428-497E-88F0-FD518B73363D}" type="presOf" srcId="{B1626424-026C-43B2-847C-F414D64A38F8}" destId="{8E1519D8-435F-49BD-9823-DA0252434137}" srcOrd="0" destOrd="0" presId="urn:microsoft.com/office/officeart/2005/8/layout/vList2"/>
    <dgm:cxn modelId="{CC3E99AF-FCEC-4ABD-BCA8-05703903170E}" type="presParOf" srcId="{8E1519D8-435F-49BD-9823-DA0252434137}" destId="{FD6C551A-00A3-4CBC-A252-C7D45685D69C}" srcOrd="0" destOrd="0" presId="urn:microsoft.com/office/officeart/2005/8/layout/vList2"/>
    <dgm:cxn modelId="{DA43BB18-6EBE-443D-901F-02F50A0BF4D4}" type="presParOf" srcId="{8E1519D8-435F-49BD-9823-DA0252434137}" destId="{94F6DB5D-748F-436A-B0D1-271656452FC6}" srcOrd="1" destOrd="0" presId="urn:microsoft.com/office/officeart/2005/8/layout/vList2"/>
    <dgm:cxn modelId="{CB3D3736-40BD-44A6-A020-5F11AC52FE76}" type="presParOf" srcId="{8E1519D8-435F-49BD-9823-DA0252434137}" destId="{A4AF04BF-F098-461C-8C92-7BF2CB50D907}" srcOrd="2"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36901B99-5882-4C13-9313-81C458947C0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661A42F-F4B9-43BA-A0F0-5EDB3E1AA2F5}">
      <dgm:prSet/>
      <dgm:spPr/>
      <dgm:t>
        <a:bodyPr/>
        <a:lstStyle/>
        <a:p>
          <a:pPr rtl="0"/>
          <a:r>
            <a:rPr lang="ru-RU" b="1" dirty="0" smtClean="0"/>
            <a:t>А. А. Воскресенский</a:t>
          </a:r>
          <a:endParaRPr lang="ru-RU" dirty="0"/>
        </a:p>
      </dgm:t>
    </dgm:pt>
    <dgm:pt modelId="{9FE8D4F3-6E92-4FC1-9BE3-C27A76909784}" type="parTrans" cxnId="{3E951D07-2080-44A9-8A13-C46A36750E13}">
      <dgm:prSet/>
      <dgm:spPr/>
      <dgm:t>
        <a:bodyPr/>
        <a:lstStyle/>
        <a:p>
          <a:endParaRPr lang="ru-RU"/>
        </a:p>
      </dgm:t>
    </dgm:pt>
    <dgm:pt modelId="{D14D7791-F592-4C97-846C-F0BA7342E093}" type="sibTrans" cxnId="{3E951D07-2080-44A9-8A13-C46A36750E13}">
      <dgm:prSet/>
      <dgm:spPr/>
      <dgm:t>
        <a:bodyPr/>
        <a:lstStyle/>
        <a:p>
          <a:endParaRPr lang="ru-RU"/>
        </a:p>
      </dgm:t>
    </dgm:pt>
    <dgm:pt modelId="{9D002B78-CEFF-4467-A033-CC20BC7E20F3}" type="pres">
      <dgm:prSet presAssocID="{36901B99-5882-4C13-9313-81C458947C0C}" presName="linear" presStyleCnt="0">
        <dgm:presLayoutVars>
          <dgm:animLvl val="lvl"/>
          <dgm:resizeHandles val="exact"/>
        </dgm:presLayoutVars>
      </dgm:prSet>
      <dgm:spPr/>
      <dgm:t>
        <a:bodyPr/>
        <a:lstStyle/>
        <a:p>
          <a:endParaRPr lang="ru-RU"/>
        </a:p>
      </dgm:t>
    </dgm:pt>
    <dgm:pt modelId="{288F2BF6-AFD0-48E7-B28C-9636793A41B7}" type="pres">
      <dgm:prSet presAssocID="{3661A42F-F4B9-43BA-A0F0-5EDB3E1AA2F5}" presName="parentText" presStyleLbl="node1" presStyleIdx="0" presStyleCnt="1" custLinFactY="-31719" custLinFactNeighborX="6897" custLinFactNeighborY="-100000">
        <dgm:presLayoutVars>
          <dgm:chMax val="0"/>
          <dgm:bulletEnabled val="1"/>
        </dgm:presLayoutVars>
      </dgm:prSet>
      <dgm:spPr/>
      <dgm:t>
        <a:bodyPr/>
        <a:lstStyle/>
        <a:p>
          <a:endParaRPr lang="ru-RU"/>
        </a:p>
      </dgm:t>
    </dgm:pt>
  </dgm:ptLst>
  <dgm:cxnLst>
    <dgm:cxn modelId="{3E951D07-2080-44A9-8A13-C46A36750E13}" srcId="{36901B99-5882-4C13-9313-81C458947C0C}" destId="{3661A42F-F4B9-43BA-A0F0-5EDB3E1AA2F5}" srcOrd="0" destOrd="0" parTransId="{9FE8D4F3-6E92-4FC1-9BE3-C27A76909784}" sibTransId="{D14D7791-F592-4C97-846C-F0BA7342E093}"/>
    <dgm:cxn modelId="{A73263A1-5BC5-40EE-AA1A-EB7824D13AF2}" type="presOf" srcId="{36901B99-5882-4C13-9313-81C458947C0C}" destId="{9D002B78-CEFF-4467-A033-CC20BC7E20F3}" srcOrd="0" destOrd="0" presId="urn:microsoft.com/office/officeart/2005/8/layout/vList2"/>
    <dgm:cxn modelId="{F7F96A60-06BC-4976-83E5-DF9790B4E272}" type="presOf" srcId="{3661A42F-F4B9-43BA-A0F0-5EDB3E1AA2F5}" destId="{288F2BF6-AFD0-48E7-B28C-9636793A41B7}" srcOrd="0" destOrd="0" presId="urn:microsoft.com/office/officeart/2005/8/layout/vList2"/>
    <dgm:cxn modelId="{C030A0BE-E910-4BD6-A398-655BC8AFBE86}" type="presParOf" srcId="{9D002B78-CEFF-4467-A033-CC20BC7E20F3}" destId="{288F2BF6-AFD0-48E7-B28C-9636793A41B7}" srcOrd="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2D1C0C79-F8B3-466C-B855-814FA2C66EA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99FEE4B3-DB3D-48F1-8C42-E5872699F621}">
      <dgm:prSet/>
      <dgm:spPr/>
      <dgm:t>
        <a:bodyPr/>
        <a:lstStyle/>
        <a:p>
          <a:pPr rtl="0"/>
          <a:r>
            <a:rPr lang="ru-RU" b="1" dirty="0" smtClean="0"/>
            <a:t>В Гейдельберге Д. И. Менделеев открыл температуру абсолютного кипения (через 10 лет получившую в работах </a:t>
          </a:r>
          <a:r>
            <a:rPr lang="ru-RU" b="1" dirty="0" err="1" smtClean="0"/>
            <a:t>Эндрюса</a:t>
          </a:r>
          <a:r>
            <a:rPr lang="ru-RU" b="1" dirty="0" smtClean="0"/>
            <a:t> название критической температуры), исследовал капиллярность — процесс, в котором проявляется действие сил сцепления, по которым, как считал Менделеев, можно судить о свойствах атомов, об их сходствах и различиях. Менделеев показал, что пар, нагретый до температуры абсолютного кипения, никаким повышением давления невозможно</a:t>
          </a:r>
          <a:endParaRPr lang="ru-RU" dirty="0"/>
        </a:p>
      </dgm:t>
    </dgm:pt>
    <dgm:pt modelId="{5F3C1878-A266-4101-9F9F-1AF48174A925}" type="parTrans" cxnId="{FC25D109-50B5-4D34-B14D-0D8D571202B1}">
      <dgm:prSet/>
      <dgm:spPr/>
      <dgm:t>
        <a:bodyPr/>
        <a:lstStyle/>
        <a:p>
          <a:endParaRPr lang="ru-RU"/>
        </a:p>
      </dgm:t>
    </dgm:pt>
    <dgm:pt modelId="{E0949D93-2C0B-4126-AB28-DBD7F5C37448}" type="sibTrans" cxnId="{FC25D109-50B5-4D34-B14D-0D8D571202B1}">
      <dgm:prSet/>
      <dgm:spPr/>
      <dgm:t>
        <a:bodyPr/>
        <a:lstStyle/>
        <a:p>
          <a:endParaRPr lang="ru-RU"/>
        </a:p>
      </dgm:t>
    </dgm:pt>
    <dgm:pt modelId="{885CC9D5-545D-4E6C-9751-B89395B1CDFD}" type="pres">
      <dgm:prSet presAssocID="{2D1C0C79-F8B3-466C-B855-814FA2C66EA6}" presName="linear" presStyleCnt="0">
        <dgm:presLayoutVars>
          <dgm:animLvl val="lvl"/>
          <dgm:resizeHandles val="exact"/>
        </dgm:presLayoutVars>
      </dgm:prSet>
      <dgm:spPr/>
      <dgm:t>
        <a:bodyPr/>
        <a:lstStyle/>
        <a:p>
          <a:endParaRPr lang="ru-RU"/>
        </a:p>
      </dgm:t>
    </dgm:pt>
    <dgm:pt modelId="{0DF324B2-1FE6-4844-B24D-A4D8D98A35DB}" type="pres">
      <dgm:prSet presAssocID="{99FEE4B3-DB3D-48F1-8C42-E5872699F621}" presName="parentText" presStyleLbl="node1" presStyleIdx="0" presStyleCnt="1" custLinFactNeighborX="-7843" custLinFactNeighborY="-6557">
        <dgm:presLayoutVars>
          <dgm:chMax val="0"/>
          <dgm:bulletEnabled val="1"/>
        </dgm:presLayoutVars>
      </dgm:prSet>
      <dgm:spPr/>
      <dgm:t>
        <a:bodyPr/>
        <a:lstStyle/>
        <a:p>
          <a:endParaRPr lang="ru-RU"/>
        </a:p>
      </dgm:t>
    </dgm:pt>
  </dgm:ptLst>
  <dgm:cxnLst>
    <dgm:cxn modelId="{4ACD87D0-09BF-448A-B937-691559AEAE6A}" type="presOf" srcId="{2D1C0C79-F8B3-466C-B855-814FA2C66EA6}" destId="{885CC9D5-545D-4E6C-9751-B89395B1CDFD}" srcOrd="0" destOrd="0" presId="urn:microsoft.com/office/officeart/2005/8/layout/vList2"/>
    <dgm:cxn modelId="{E2F4ABC7-4A4D-441A-A873-FF469FE21CE6}" type="presOf" srcId="{99FEE4B3-DB3D-48F1-8C42-E5872699F621}" destId="{0DF324B2-1FE6-4844-B24D-A4D8D98A35DB}" srcOrd="0" destOrd="0" presId="urn:microsoft.com/office/officeart/2005/8/layout/vList2"/>
    <dgm:cxn modelId="{FC25D109-50B5-4D34-B14D-0D8D571202B1}" srcId="{2D1C0C79-F8B3-466C-B855-814FA2C66EA6}" destId="{99FEE4B3-DB3D-48F1-8C42-E5872699F621}" srcOrd="0" destOrd="0" parTransId="{5F3C1878-A266-4101-9F9F-1AF48174A925}" sibTransId="{E0949D93-2C0B-4126-AB28-DBD7F5C37448}"/>
    <dgm:cxn modelId="{C6843540-070F-4B17-BE21-83AC4D42F325}" type="presParOf" srcId="{885CC9D5-545D-4E6C-9751-B89395B1CDFD}" destId="{0DF324B2-1FE6-4844-B24D-A4D8D98A35DB}" srcOrd="0"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4818AA52-8254-471D-B85B-A73180B822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C6ADDBE-77A9-4F4B-9E8A-EFB5BB65241A}">
      <dgm:prSet/>
      <dgm:spPr/>
      <dgm:t>
        <a:bodyPr/>
        <a:lstStyle/>
        <a:p>
          <a:pPr rtl="0"/>
          <a:r>
            <a:rPr lang="ru-RU" b="1" dirty="0" smtClean="0"/>
            <a:t>В 1861 году Д. И. Менделеев возвращается в Петербургский университет на кафедру органической химии, где пишет знаменитый учебник «Органическая химия», преподаёт во 2-м кадетском корпусе, Военно-инженерном училище и в Военно-инженерной академии и в институте инженеров путей сообщения</a:t>
          </a:r>
          <a:endParaRPr lang="ru-RU" dirty="0"/>
        </a:p>
      </dgm:t>
    </dgm:pt>
    <dgm:pt modelId="{91BCCED8-D995-4E03-A4A0-7245FDCB4A34}" type="parTrans" cxnId="{E6E5589B-F2E9-4C36-AC2D-991D1D8DC964}">
      <dgm:prSet/>
      <dgm:spPr/>
      <dgm:t>
        <a:bodyPr/>
        <a:lstStyle/>
        <a:p>
          <a:endParaRPr lang="ru-RU"/>
        </a:p>
      </dgm:t>
    </dgm:pt>
    <dgm:pt modelId="{01803646-610F-4E0A-BD16-237F1DC32F7F}" type="sibTrans" cxnId="{E6E5589B-F2E9-4C36-AC2D-991D1D8DC964}">
      <dgm:prSet/>
      <dgm:spPr/>
      <dgm:t>
        <a:bodyPr/>
        <a:lstStyle/>
        <a:p>
          <a:endParaRPr lang="ru-RU"/>
        </a:p>
      </dgm:t>
    </dgm:pt>
    <dgm:pt modelId="{E6A12C2D-9F14-44E4-B772-AA7F98941D47}" type="pres">
      <dgm:prSet presAssocID="{4818AA52-8254-471D-B85B-A73180B82221}" presName="linear" presStyleCnt="0">
        <dgm:presLayoutVars>
          <dgm:animLvl val="lvl"/>
          <dgm:resizeHandles val="exact"/>
        </dgm:presLayoutVars>
      </dgm:prSet>
      <dgm:spPr/>
      <dgm:t>
        <a:bodyPr/>
        <a:lstStyle/>
        <a:p>
          <a:endParaRPr lang="ru-RU"/>
        </a:p>
      </dgm:t>
    </dgm:pt>
    <dgm:pt modelId="{2BAE6A13-904C-4ACF-B551-E463137693F5}" type="pres">
      <dgm:prSet presAssocID="{0C6ADDBE-77A9-4F4B-9E8A-EFB5BB65241A}" presName="parentText" presStyleLbl="node1" presStyleIdx="0" presStyleCnt="1" custLinFactNeighborX="-3509" custLinFactNeighborY="6751">
        <dgm:presLayoutVars>
          <dgm:chMax val="0"/>
          <dgm:bulletEnabled val="1"/>
        </dgm:presLayoutVars>
      </dgm:prSet>
      <dgm:spPr/>
      <dgm:t>
        <a:bodyPr/>
        <a:lstStyle/>
        <a:p>
          <a:endParaRPr lang="ru-RU"/>
        </a:p>
      </dgm:t>
    </dgm:pt>
  </dgm:ptLst>
  <dgm:cxnLst>
    <dgm:cxn modelId="{862B456A-86D5-4207-8A70-314427BBF504}" type="presOf" srcId="{0C6ADDBE-77A9-4F4B-9E8A-EFB5BB65241A}" destId="{2BAE6A13-904C-4ACF-B551-E463137693F5}" srcOrd="0" destOrd="0" presId="urn:microsoft.com/office/officeart/2005/8/layout/vList2"/>
    <dgm:cxn modelId="{D74DC90F-C959-4EA4-A2E3-CE5114A679FF}" type="presOf" srcId="{4818AA52-8254-471D-B85B-A73180B82221}" destId="{E6A12C2D-9F14-44E4-B772-AA7F98941D47}" srcOrd="0" destOrd="0" presId="urn:microsoft.com/office/officeart/2005/8/layout/vList2"/>
    <dgm:cxn modelId="{E6E5589B-F2E9-4C36-AC2D-991D1D8DC964}" srcId="{4818AA52-8254-471D-B85B-A73180B82221}" destId="{0C6ADDBE-77A9-4F4B-9E8A-EFB5BB65241A}" srcOrd="0" destOrd="0" parTransId="{91BCCED8-D995-4E03-A4A0-7245FDCB4A34}" sibTransId="{01803646-610F-4E0A-BD16-237F1DC32F7F}"/>
    <dgm:cxn modelId="{88D99984-558E-46CD-AA51-CF5EE471C182}" type="presParOf" srcId="{E6A12C2D-9F14-44E4-B772-AA7F98941D47}" destId="{2BAE6A13-904C-4ACF-B551-E463137693F5}" srcOrd="0"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84C1568A-EC0A-4A47-8444-C90C263315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B06A90E-B5C8-4596-8670-F2234F7E7518}">
      <dgm:prSet/>
      <dgm:spPr/>
      <dgm:t>
        <a:bodyPr/>
        <a:lstStyle/>
        <a:p>
          <a:pPr rtl="0"/>
          <a:r>
            <a:rPr lang="ru-RU" b="1" dirty="0" smtClean="0"/>
            <a:t>Д. И. Менделеев начал работу в институте путей сообщения 23 августа 1861 года. Он переоборудовал лабораторию, т.к. считал, что она предназначена не только для учебных целей, но и для научной работы. В 1864 году он покинул институт. Химическая лаборатория </a:t>
          </a:r>
          <a:r>
            <a:rPr lang="ru-RU" b="1" dirty="0" err="1" smtClean="0"/>
            <a:t>ПГУПСа</a:t>
          </a:r>
          <a:r>
            <a:rPr lang="ru-RU" b="1" dirty="0" smtClean="0"/>
            <a:t> с тех пор носит имя великого русского ученого Д. И. Менделеева.</a:t>
          </a:r>
          <a:endParaRPr lang="ru-RU" dirty="0"/>
        </a:p>
      </dgm:t>
    </dgm:pt>
    <dgm:pt modelId="{F0A5DC4E-E67B-432A-ABAB-0A7ED337E7F5}" type="parTrans" cxnId="{9D01F266-1F4C-4BFB-8B1C-75FDF7A77946}">
      <dgm:prSet/>
      <dgm:spPr/>
      <dgm:t>
        <a:bodyPr/>
        <a:lstStyle/>
        <a:p>
          <a:endParaRPr lang="ru-RU"/>
        </a:p>
      </dgm:t>
    </dgm:pt>
    <dgm:pt modelId="{30FB8D8F-378A-4687-8148-82E6BCB8107D}" type="sibTrans" cxnId="{9D01F266-1F4C-4BFB-8B1C-75FDF7A77946}">
      <dgm:prSet/>
      <dgm:spPr/>
      <dgm:t>
        <a:bodyPr/>
        <a:lstStyle/>
        <a:p>
          <a:endParaRPr lang="ru-RU"/>
        </a:p>
      </dgm:t>
    </dgm:pt>
    <dgm:pt modelId="{B2AFADAE-FF40-4C45-8CFB-870D083EDF06}" type="pres">
      <dgm:prSet presAssocID="{84C1568A-EC0A-4A47-8444-C90C263315BB}" presName="linear" presStyleCnt="0">
        <dgm:presLayoutVars>
          <dgm:animLvl val="lvl"/>
          <dgm:resizeHandles val="exact"/>
        </dgm:presLayoutVars>
      </dgm:prSet>
      <dgm:spPr/>
      <dgm:t>
        <a:bodyPr/>
        <a:lstStyle/>
        <a:p>
          <a:endParaRPr lang="ru-RU"/>
        </a:p>
      </dgm:t>
    </dgm:pt>
    <dgm:pt modelId="{F8BE137D-3B56-4E3F-B788-39122C494C1B}" type="pres">
      <dgm:prSet presAssocID="{EB06A90E-B5C8-4596-8670-F2234F7E7518}" presName="parentText" presStyleLbl="node1" presStyleIdx="0" presStyleCnt="1">
        <dgm:presLayoutVars>
          <dgm:chMax val="0"/>
          <dgm:bulletEnabled val="1"/>
        </dgm:presLayoutVars>
      </dgm:prSet>
      <dgm:spPr/>
      <dgm:t>
        <a:bodyPr/>
        <a:lstStyle/>
        <a:p>
          <a:endParaRPr lang="ru-RU"/>
        </a:p>
      </dgm:t>
    </dgm:pt>
  </dgm:ptLst>
  <dgm:cxnLst>
    <dgm:cxn modelId="{C5F15987-2135-47C5-A214-04C19100EBAC}" type="presOf" srcId="{EB06A90E-B5C8-4596-8670-F2234F7E7518}" destId="{F8BE137D-3B56-4E3F-B788-39122C494C1B}" srcOrd="0" destOrd="0" presId="urn:microsoft.com/office/officeart/2005/8/layout/vList2"/>
    <dgm:cxn modelId="{B2C9A74E-5377-475D-ADF9-CA02E0963AF1}" type="presOf" srcId="{84C1568A-EC0A-4A47-8444-C90C263315BB}" destId="{B2AFADAE-FF40-4C45-8CFB-870D083EDF06}" srcOrd="0" destOrd="0" presId="urn:microsoft.com/office/officeart/2005/8/layout/vList2"/>
    <dgm:cxn modelId="{9D01F266-1F4C-4BFB-8B1C-75FDF7A77946}" srcId="{84C1568A-EC0A-4A47-8444-C90C263315BB}" destId="{EB06A90E-B5C8-4596-8670-F2234F7E7518}" srcOrd="0" destOrd="0" parTransId="{F0A5DC4E-E67B-432A-ABAB-0A7ED337E7F5}" sibTransId="{30FB8D8F-378A-4687-8148-82E6BCB8107D}"/>
    <dgm:cxn modelId="{83E904DD-0692-46C8-AAA5-399DC1A025AE}" type="presParOf" srcId="{B2AFADAE-FF40-4C45-8CFB-870D083EDF06}" destId="{F8BE137D-3B56-4E3F-B788-39122C494C1B}" srcOrd="0"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77D3FD0D-6EBA-4A8B-9F7F-65F7571BD3D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42A2CB1-1380-49AE-8489-A90CDFCD4816}">
      <dgm:prSet/>
      <dgm:spPr/>
      <dgm:t>
        <a:bodyPr/>
        <a:lstStyle/>
        <a:p>
          <a:pPr rtl="0"/>
          <a:r>
            <a:rPr lang="ru-RU" dirty="0" smtClean="0"/>
            <a:t>В 1863 г. физико-математический факультет Петербургского университета избирает его профессором на кафедру технологии (утверждение состоялось, однако, в 1865 г.).</a:t>
          </a:r>
          <a:endParaRPr lang="ru-RU" dirty="0"/>
        </a:p>
      </dgm:t>
    </dgm:pt>
    <dgm:pt modelId="{27F17CE7-2676-4674-8A3C-E6A63DC11047}" type="parTrans" cxnId="{9DD5950A-C0EB-4582-8911-E15B0B033F78}">
      <dgm:prSet/>
      <dgm:spPr/>
      <dgm:t>
        <a:bodyPr/>
        <a:lstStyle/>
        <a:p>
          <a:endParaRPr lang="ru-RU"/>
        </a:p>
      </dgm:t>
    </dgm:pt>
    <dgm:pt modelId="{DACECBDA-DC57-4F89-9667-8A62B94D4C5A}" type="sibTrans" cxnId="{9DD5950A-C0EB-4582-8911-E15B0B033F78}">
      <dgm:prSet/>
      <dgm:spPr/>
      <dgm:t>
        <a:bodyPr/>
        <a:lstStyle/>
        <a:p>
          <a:endParaRPr lang="ru-RU"/>
        </a:p>
      </dgm:t>
    </dgm:pt>
    <dgm:pt modelId="{4AE8366F-CD24-42D9-9CF7-CECB59E2CF5B}">
      <dgm:prSet/>
      <dgm:spPr/>
      <dgm:t>
        <a:bodyPr/>
        <a:lstStyle/>
        <a:p>
          <a:pPr rtl="0"/>
          <a:r>
            <a:rPr lang="ru-RU" dirty="0" smtClean="0"/>
            <a:t>В 1864 г. Менделеев был избран профессором Петербургского технологического института. </a:t>
          </a:r>
          <a:endParaRPr lang="ru-RU" dirty="0"/>
        </a:p>
      </dgm:t>
    </dgm:pt>
    <dgm:pt modelId="{2123536C-0E24-4A97-B757-63E31F01F627}" type="parTrans" cxnId="{CC9EF969-EC10-454E-A8E5-8A4D75F46234}">
      <dgm:prSet/>
      <dgm:spPr/>
      <dgm:t>
        <a:bodyPr/>
        <a:lstStyle/>
        <a:p>
          <a:endParaRPr lang="ru-RU"/>
        </a:p>
      </dgm:t>
    </dgm:pt>
    <dgm:pt modelId="{D0AF2010-25D2-49BA-BDEE-B88325F955DA}" type="sibTrans" cxnId="{CC9EF969-EC10-454E-A8E5-8A4D75F46234}">
      <dgm:prSet/>
      <dgm:spPr/>
      <dgm:t>
        <a:bodyPr/>
        <a:lstStyle/>
        <a:p>
          <a:endParaRPr lang="ru-RU"/>
        </a:p>
      </dgm:t>
    </dgm:pt>
    <dgm:pt modelId="{791A84E8-470A-41CB-AB9D-1CC645665C0C}" type="pres">
      <dgm:prSet presAssocID="{77D3FD0D-6EBA-4A8B-9F7F-65F7571BD3DB}" presName="linear" presStyleCnt="0">
        <dgm:presLayoutVars>
          <dgm:animLvl val="lvl"/>
          <dgm:resizeHandles val="exact"/>
        </dgm:presLayoutVars>
      </dgm:prSet>
      <dgm:spPr/>
      <dgm:t>
        <a:bodyPr/>
        <a:lstStyle/>
        <a:p>
          <a:endParaRPr lang="ru-RU"/>
        </a:p>
      </dgm:t>
    </dgm:pt>
    <dgm:pt modelId="{896CCFF8-6368-4B9D-BA77-DFC31704E2D0}" type="pres">
      <dgm:prSet presAssocID="{D42A2CB1-1380-49AE-8489-A90CDFCD4816}" presName="parentText" presStyleLbl="node1" presStyleIdx="0" presStyleCnt="2">
        <dgm:presLayoutVars>
          <dgm:chMax val="0"/>
          <dgm:bulletEnabled val="1"/>
        </dgm:presLayoutVars>
      </dgm:prSet>
      <dgm:spPr/>
      <dgm:t>
        <a:bodyPr/>
        <a:lstStyle/>
        <a:p>
          <a:endParaRPr lang="ru-RU"/>
        </a:p>
      </dgm:t>
    </dgm:pt>
    <dgm:pt modelId="{121064CC-8841-44EF-B3A9-78432012A3C0}" type="pres">
      <dgm:prSet presAssocID="{DACECBDA-DC57-4F89-9667-8A62B94D4C5A}" presName="spacer" presStyleCnt="0"/>
      <dgm:spPr/>
    </dgm:pt>
    <dgm:pt modelId="{40F18DDA-514F-48E7-A72D-CFCAE0BC52D2}" type="pres">
      <dgm:prSet presAssocID="{4AE8366F-CD24-42D9-9CF7-CECB59E2CF5B}" presName="parentText" presStyleLbl="node1" presStyleIdx="1" presStyleCnt="2">
        <dgm:presLayoutVars>
          <dgm:chMax val="0"/>
          <dgm:bulletEnabled val="1"/>
        </dgm:presLayoutVars>
      </dgm:prSet>
      <dgm:spPr/>
      <dgm:t>
        <a:bodyPr/>
        <a:lstStyle/>
        <a:p>
          <a:endParaRPr lang="ru-RU"/>
        </a:p>
      </dgm:t>
    </dgm:pt>
  </dgm:ptLst>
  <dgm:cxnLst>
    <dgm:cxn modelId="{3A70DBE6-09A3-4E90-8362-939BB6D2B717}" type="presOf" srcId="{D42A2CB1-1380-49AE-8489-A90CDFCD4816}" destId="{896CCFF8-6368-4B9D-BA77-DFC31704E2D0}" srcOrd="0" destOrd="0" presId="urn:microsoft.com/office/officeart/2005/8/layout/vList2"/>
    <dgm:cxn modelId="{0633E71C-1C45-411A-8D09-F378D0322AA1}" type="presOf" srcId="{4AE8366F-CD24-42D9-9CF7-CECB59E2CF5B}" destId="{40F18DDA-514F-48E7-A72D-CFCAE0BC52D2}" srcOrd="0" destOrd="0" presId="urn:microsoft.com/office/officeart/2005/8/layout/vList2"/>
    <dgm:cxn modelId="{CC9EF969-EC10-454E-A8E5-8A4D75F46234}" srcId="{77D3FD0D-6EBA-4A8B-9F7F-65F7571BD3DB}" destId="{4AE8366F-CD24-42D9-9CF7-CECB59E2CF5B}" srcOrd="1" destOrd="0" parTransId="{2123536C-0E24-4A97-B757-63E31F01F627}" sibTransId="{D0AF2010-25D2-49BA-BDEE-B88325F955DA}"/>
    <dgm:cxn modelId="{312914D0-5130-4A1B-868A-B06389EF7CFE}" type="presOf" srcId="{77D3FD0D-6EBA-4A8B-9F7F-65F7571BD3DB}" destId="{791A84E8-470A-41CB-AB9D-1CC645665C0C}" srcOrd="0" destOrd="0" presId="urn:microsoft.com/office/officeart/2005/8/layout/vList2"/>
    <dgm:cxn modelId="{9DD5950A-C0EB-4582-8911-E15B0B033F78}" srcId="{77D3FD0D-6EBA-4A8B-9F7F-65F7571BD3DB}" destId="{D42A2CB1-1380-49AE-8489-A90CDFCD4816}" srcOrd="0" destOrd="0" parTransId="{27F17CE7-2676-4674-8A3C-E6A63DC11047}" sibTransId="{DACECBDA-DC57-4F89-9667-8A62B94D4C5A}"/>
    <dgm:cxn modelId="{B1B1D77A-7D1E-4FC9-878C-60E46DC0B51C}" type="presParOf" srcId="{791A84E8-470A-41CB-AB9D-1CC645665C0C}" destId="{896CCFF8-6368-4B9D-BA77-DFC31704E2D0}" srcOrd="0" destOrd="0" presId="urn:microsoft.com/office/officeart/2005/8/layout/vList2"/>
    <dgm:cxn modelId="{6FBF67F9-7D7B-4F0C-82B3-41EAAFC3BF26}" type="presParOf" srcId="{791A84E8-470A-41CB-AB9D-1CC645665C0C}" destId="{121064CC-8841-44EF-B3A9-78432012A3C0}" srcOrd="1" destOrd="0" presId="urn:microsoft.com/office/officeart/2005/8/layout/vList2"/>
    <dgm:cxn modelId="{DC6199E2-8BCD-430D-B0F5-522C8B937777}" type="presParOf" srcId="{791A84E8-470A-41CB-AB9D-1CC645665C0C}" destId="{40F18DDA-514F-48E7-A72D-CFCAE0BC52D2}" srcOrd="2"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A4D08FAA-1AA9-4CC1-973D-62506E85E8E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0536E1A-6BC5-40A7-81AB-65A0D82129DD}">
      <dgm:prSet/>
      <dgm:spPr/>
      <dgm:t>
        <a:bodyPr/>
        <a:lstStyle/>
        <a:p>
          <a:pPr rtl="0"/>
          <a:r>
            <a:rPr lang="ru-RU" b="1" dirty="0" smtClean="0"/>
            <a:t>В 1865 году Д. И. Менделеев защищает докторскую диссертацию «О соединении спирта с водой», в которой он изложил свою теорию растворов, в результате чего возникли слухи, что он нашёл секрет приготовления русской водки и что Менделеев якобы заработал огромные деньги, изготовляя поддельные французские вина для магазинов Елисеева.</a:t>
          </a:r>
          <a:endParaRPr lang="ru-RU" dirty="0"/>
        </a:p>
      </dgm:t>
    </dgm:pt>
    <dgm:pt modelId="{EF6EBC7B-8ECE-4AF2-A243-D22DEA5F8153}" type="parTrans" cxnId="{E4E6547A-70D4-4F45-851E-6A4B181C651E}">
      <dgm:prSet/>
      <dgm:spPr/>
      <dgm:t>
        <a:bodyPr/>
        <a:lstStyle/>
        <a:p>
          <a:endParaRPr lang="ru-RU"/>
        </a:p>
      </dgm:t>
    </dgm:pt>
    <dgm:pt modelId="{2A385A2E-DA80-4798-9A74-2212851320F9}" type="sibTrans" cxnId="{E4E6547A-70D4-4F45-851E-6A4B181C651E}">
      <dgm:prSet/>
      <dgm:spPr/>
      <dgm:t>
        <a:bodyPr/>
        <a:lstStyle/>
        <a:p>
          <a:endParaRPr lang="ru-RU"/>
        </a:p>
      </dgm:t>
    </dgm:pt>
    <dgm:pt modelId="{002E9175-273F-4385-8ABB-6EF16C911D08}" type="pres">
      <dgm:prSet presAssocID="{A4D08FAA-1AA9-4CC1-973D-62506E85E8E9}" presName="linear" presStyleCnt="0">
        <dgm:presLayoutVars>
          <dgm:animLvl val="lvl"/>
          <dgm:resizeHandles val="exact"/>
        </dgm:presLayoutVars>
      </dgm:prSet>
      <dgm:spPr/>
      <dgm:t>
        <a:bodyPr/>
        <a:lstStyle/>
        <a:p>
          <a:endParaRPr lang="ru-RU"/>
        </a:p>
      </dgm:t>
    </dgm:pt>
    <dgm:pt modelId="{FE1A4CD6-64B5-4112-9CAC-AA6E55650631}" type="pres">
      <dgm:prSet presAssocID="{40536E1A-6BC5-40A7-81AB-65A0D82129DD}" presName="parentText" presStyleLbl="node1" presStyleIdx="0" presStyleCnt="1">
        <dgm:presLayoutVars>
          <dgm:chMax val="0"/>
          <dgm:bulletEnabled val="1"/>
        </dgm:presLayoutVars>
      </dgm:prSet>
      <dgm:spPr/>
      <dgm:t>
        <a:bodyPr/>
        <a:lstStyle/>
        <a:p>
          <a:endParaRPr lang="ru-RU"/>
        </a:p>
      </dgm:t>
    </dgm:pt>
  </dgm:ptLst>
  <dgm:cxnLst>
    <dgm:cxn modelId="{A5DDF702-FB03-4BB7-A2FC-44BDD87E1A02}" type="presOf" srcId="{A4D08FAA-1AA9-4CC1-973D-62506E85E8E9}" destId="{002E9175-273F-4385-8ABB-6EF16C911D08}" srcOrd="0" destOrd="0" presId="urn:microsoft.com/office/officeart/2005/8/layout/vList2"/>
    <dgm:cxn modelId="{E4E6547A-70D4-4F45-851E-6A4B181C651E}" srcId="{A4D08FAA-1AA9-4CC1-973D-62506E85E8E9}" destId="{40536E1A-6BC5-40A7-81AB-65A0D82129DD}" srcOrd="0" destOrd="0" parTransId="{EF6EBC7B-8ECE-4AF2-A243-D22DEA5F8153}" sibTransId="{2A385A2E-DA80-4798-9A74-2212851320F9}"/>
    <dgm:cxn modelId="{7B490615-25AA-4ECA-B3DD-10D0B75EB7D8}" type="presOf" srcId="{40536E1A-6BC5-40A7-81AB-65A0D82129DD}" destId="{FE1A4CD6-64B5-4112-9CAC-AA6E55650631}" srcOrd="0" destOrd="0" presId="urn:microsoft.com/office/officeart/2005/8/layout/vList2"/>
    <dgm:cxn modelId="{B3A54385-245B-463A-B55F-9EBA9A7BF86C}" type="presParOf" srcId="{002E9175-273F-4385-8ABB-6EF16C911D08}" destId="{FE1A4CD6-64B5-4112-9CAC-AA6E55650631}" srcOrd="0"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69C99865-E885-46D6-9C09-5A0DA351A5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8552390-E6CC-4A41-A326-9945CFF90C52}">
      <dgm:prSet custT="1"/>
      <dgm:spPr/>
      <dgm:t>
        <a:bodyPr/>
        <a:lstStyle/>
        <a:p>
          <a:pPr rtl="0"/>
          <a:r>
            <a:rPr lang="ru-RU" sz="2000" b="1" dirty="0" smtClean="0"/>
            <a:t>На самом деле это только исторический анекдот. Водку изобрело русское правительство в то время, когда Менделееву было 9 лет от роду. В те времена акциз брали с градуса, его надо было измерять, а шкала измерений была не точной. Кроме того, оказывалось, что на пути от производителя к потребителям водка имело свойство снижать градусы. Тогда правительство издало указ, по которому водка должна была поступать к потребителю исключительно 40-градусной, минимум — 38-градусной. В противном случае участникам процесса грозила уголовная ответственность.</a:t>
          </a:r>
          <a:endParaRPr lang="ru-RU" sz="2000" dirty="0"/>
        </a:p>
      </dgm:t>
    </dgm:pt>
    <dgm:pt modelId="{E1CC43CD-4CAF-439A-81F9-FEFA125E6593}" type="parTrans" cxnId="{EF7F64A8-13DE-4C4A-ABB6-44AA4D7BC181}">
      <dgm:prSet/>
      <dgm:spPr/>
      <dgm:t>
        <a:bodyPr/>
        <a:lstStyle/>
        <a:p>
          <a:endParaRPr lang="ru-RU"/>
        </a:p>
      </dgm:t>
    </dgm:pt>
    <dgm:pt modelId="{F2B2B5F3-2A2A-4F5B-AD5F-B964E4528221}" type="sibTrans" cxnId="{EF7F64A8-13DE-4C4A-ABB6-44AA4D7BC181}">
      <dgm:prSet/>
      <dgm:spPr/>
      <dgm:t>
        <a:bodyPr/>
        <a:lstStyle/>
        <a:p>
          <a:endParaRPr lang="ru-RU"/>
        </a:p>
      </dgm:t>
    </dgm:pt>
    <dgm:pt modelId="{0206B10C-9074-4700-AA6E-2A33A9B277C9}">
      <dgm:prSet custT="1"/>
      <dgm:spPr/>
      <dgm:t>
        <a:bodyPr/>
        <a:lstStyle/>
        <a:p>
          <a:pPr rtl="0"/>
          <a:r>
            <a:rPr lang="ru-RU" sz="2000" b="1" dirty="0" smtClean="0"/>
            <a:t>Но что является бесспорным фактом, так это то, что его измерения были положены в основу алкоголиметрии в Голландии, Германии, Австрии, России.</a:t>
          </a:r>
          <a:endParaRPr lang="ru-RU" sz="2000" dirty="0"/>
        </a:p>
      </dgm:t>
    </dgm:pt>
    <dgm:pt modelId="{F68B2066-3AC9-4567-8486-743397735F43}" type="parTrans" cxnId="{254389CF-535D-454C-9663-08840121A414}">
      <dgm:prSet/>
      <dgm:spPr/>
      <dgm:t>
        <a:bodyPr/>
        <a:lstStyle/>
        <a:p>
          <a:endParaRPr lang="ru-RU"/>
        </a:p>
      </dgm:t>
    </dgm:pt>
    <dgm:pt modelId="{108279C2-DF82-43D6-87C8-6AD106793FFD}" type="sibTrans" cxnId="{254389CF-535D-454C-9663-08840121A414}">
      <dgm:prSet/>
      <dgm:spPr/>
      <dgm:t>
        <a:bodyPr/>
        <a:lstStyle/>
        <a:p>
          <a:endParaRPr lang="ru-RU"/>
        </a:p>
      </dgm:t>
    </dgm:pt>
    <dgm:pt modelId="{5A77FE0B-A3E5-45C6-865D-D7380D1283D0}" type="pres">
      <dgm:prSet presAssocID="{69C99865-E885-46D6-9C09-5A0DA351A51B}" presName="linear" presStyleCnt="0">
        <dgm:presLayoutVars>
          <dgm:animLvl val="lvl"/>
          <dgm:resizeHandles val="exact"/>
        </dgm:presLayoutVars>
      </dgm:prSet>
      <dgm:spPr/>
      <dgm:t>
        <a:bodyPr/>
        <a:lstStyle/>
        <a:p>
          <a:endParaRPr lang="ru-RU"/>
        </a:p>
      </dgm:t>
    </dgm:pt>
    <dgm:pt modelId="{D9DEFB92-859C-4C02-B29A-3D4A903B6E77}" type="pres">
      <dgm:prSet presAssocID="{38552390-E6CC-4A41-A326-9945CFF90C52}" presName="parentText" presStyleLbl="node1" presStyleIdx="0" presStyleCnt="2" custScaleY="116598">
        <dgm:presLayoutVars>
          <dgm:chMax val="0"/>
          <dgm:bulletEnabled val="1"/>
        </dgm:presLayoutVars>
      </dgm:prSet>
      <dgm:spPr/>
      <dgm:t>
        <a:bodyPr/>
        <a:lstStyle/>
        <a:p>
          <a:endParaRPr lang="ru-RU"/>
        </a:p>
      </dgm:t>
    </dgm:pt>
    <dgm:pt modelId="{8AD091FE-E826-4C9D-BA53-A3B32068CCAC}" type="pres">
      <dgm:prSet presAssocID="{F2B2B5F3-2A2A-4F5B-AD5F-B964E4528221}" presName="spacer" presStyleCnt="0"/>
      <dgm:spPr/>
    </dgm:pt>
    <dgm:pt modelId="{E61E78D7-BBC3-4E81-9658-A501D4B350EA}" type="pres">
      <dgm:prSet presAssocID="{0206B10C-9074-4700-AA6E-2A33A9B277C9}" presName="parentText" presStyleLbl="node1" presStyleIdx="1" presStyleCnt="2" custLinFactY="4166" custLinFactNeighborY="100000">
        <dgm:presLayoutVars>
          <dgm:chMax val="0"/>
          <dgm:bulletEnabled val="1"/>
        </dgm:presLayoutVars>
      </dgm:prSet>
      <dgm:spPr/>
      <dgm:t>
        <a:bodyPr/>
        <a:lstStyle/>
        <a:p>
          <a:endParaRPr lang="ru-RU"/>
        </a:p>
      </dgm:t>
    </dgm:pt>
  </dgm:ptLst>
  <dgm:cxnLst>
    <dgm:cxn modelId="{FF0542E8-3CEF-4390-9009-0BD9A177A369}" type="presOf" srcId="{69C99865-E885-46D6-9C09-5A0DA351A51B}" destId="{5A77FE0B-A3E5-45C6-865D-D7380D1283D0}" srcOrd="0" destOrd="0" presId="urn:microsoft.com/office/officeart/2005/8/layout/vList2"/>
    <dgm:cxn modelId="{254389CF-535D-454C-9663-08840121A414}" srcId="{69C99865-E885-46D6-9C09-5A0DA351A51B}" destId="{0206B10C-9074-4700-AA6E-2A33A9B277C9}" srcOrd="1" destOrd="0" parTransId="{F68B2066-3AC9-4567-8486-743397735F43}" sibTransId="{108279C2-DF82-43D6-87C8-6AD106793FFD}"/>
    <dgm:cxn modelId="{9DBB189F-1ACE-44E4-9707-A32E93598250}" type="presOf" srcId="{0206B10C-9074-4700-AA6E-2A33A9B277C9}" destId="{E61E78D7-BBC3-4E81-9658-A501D4B350EA}" srcOrd="0" destOrd="0" presId="urn:microsoft.com/office/officeart/2005/8/layout/vList2"/>
    <dgm:cxn modelId="{EF7F64A8-13DE-4C4A-ABB6-44AA4D7BC181}" srcId="{69C99865-E885-46D6-9C09-5A0DA351A51B}" destId="{38552390-E6CC-4A41-A326-9945CFF90C52}" srcOrd="0" destOrd="0" parTransId="{E1CC43CD-4CAF-439A-81F9-FEFA125E6593}" sibTransId="{F2B2B5F3-2A2A-4F5B-AD5F-B964E4528221}"/>
    <dgm:cxn modelId="{9680284C-A5E3-4644-8592-3CD2D0B2F7D8}" type="presOf" srcId="{38552390-E6CC-4A41-A326-9945CFF90C52}" destId="{D9DEFB92-859C-4C02-B29A-3D4A903B6E77}" srcOrd="0" destOrd="0" presId="urn:microsoft.com/office/officeart/2005/8/layout/vList2"/>
    <dgm:cxn modelId="{11B62164-6FD6-4A61-A3CF-22CBA954504A}" type="presParOf" srcId="{5A77FE0B-A3E5-45C6-865D-D7380D1283D0}" destId="{D9DEFB92-859C-4C02-B29A-3D4A903B6E77}" srcOrd="0" destOrd="0" presId="urn:microsoft.com/office/officeart/2005/8/layout/vList2"/>
    <dgm:cxn modelId="{EFCD6453-F031-4F18-A6F2-1992F130C065}" type="presParOf" srcId="{5A77FE0B-A3E5-45C6-865D-D7380D1283D0}" destId="{8AD091FE-E826-4C9D-BA53-A3B32068CCAC}" srcOrd="1" destOrd="0" presId="urn:microsoft.com/office/officeart/2005/8/layout/vList2"/>
    <dgm:cxn modelId="{EB05BF96-77A0-47B8-B211-9F9E1D530846}" type="presParOf" srcId="{5A77FE0B-A3E5-45C6-865D-D7380D1283D0}" destId="{E61E78D7-BBC3-4E81-9658-A501D4B350EA}" srcOrd="2" destOrd="0" presId="urn:microsoft.com/office/officeart/2005/8/layout/vList2"/>
  </dgm:cxnLst>
  <dgm:bg/>
  <dgm:whole/>
</dgm:dataModel>
</file>

<file path=ppt/diagrams/data19.xml><?xml version="1.0" encoding="utf-8"?>
<dgm:dataModel xmlns:dgm="http://schemas.openxmlformats.org/drawingml/2006/diagram" xmlns:a="http://schemas.openxmlformats.org/drawingml/2006/main">
  <dgm:ptLst>
    <dgm:pt modelId="{912260DE-0097-4BCE-897A-54E4BA93533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63073F0C-834A-4CF9-B771-5600251707E7}">
      <dgm:prSet/>
      <dgm:spPr/>
      <dgm:t>
        <a:bodyPr/>
        <a:lstStyle/>
        <a:p>
          <a:pPr rtl="0"/>
          <a:r>
            <a:rPr lang="ru-RU" b="1" dirty="0" smtClean="0"/>
            <a:t>В 1869 году Д. И. Менделеев знакомит химиков со статьёй «Опыт системы элементов, основанной на их атомном весе и химическом сходстве» и докладывает эту работу на заседании только что созданного Русского химического общества. После дальнейшей доработки в 1871 году появилась его знаменитая статья «Периодический закон для химических элементов» </a:t>
          </a:r>
          <a:endParaRPr lang="ru-RU" dirty="0"/>
        </a:p>
      </dgm:t>
    </dgm:pt>
    <dgm:pt modelId="{847BC05C-D1D4-4097-B244-0D5CFAE14256}" type="parTrans" cxnId="{CFF0828C-4AC4-463E-BC9D-B2E3D0F97A6B}">
      <dgm:prSet/>
      <dgm:spPr/>
      <dgm:t>
        <a:bodyPr/>
        <a:lstStyle/>
        <a:p>
          <a:endParaRPr lang="ru-RU"/>
        </a:p>
      </dgm:t>
    </dgm:pt>
    <dgm:pt modelId="{E6A31369-B95B-4F78-B2D9-273FB39B49BD}" type="sibTrans" cxnId="{CFF0828C-4AC4-463E-BC9D-B2E3D0F97A6B}">
      <dgm:prSet/>
      <dgm:spPr/>
      <dgm:t>
        <a:bodyPr/>
        <a:lstStyle/>
        <a:p>
          <a:endParaRPr lang="ru-RU"/>
        </a:p>
      </dgm:t>
    </dgm:pt>
    <dgm:pt modelId="{5608872E-2D05-49E6-9099-57261DF0E423}" type="pres">
      <dgm:prSet presAssocID="{912260DE-0097-4BCE-897A-54E4BA93533E}" presName="linear" presStyleCnt="0">
        <dgm:presLayoutVars>
          <dgm:animLvl val="lvl"/>
          <dgm:resizeHandles val="exact"/>
        </dgm:presLayoutVars>
      </dgm:prSet>
      <dgm:spPr/>
      <dgm:t>
        <a:bodyPr/>
        <a:lstStyle/>
        <a:p>
          <a:endParaRPr lang="ru-RU"/>
        </a:p>
      </dgm:t>
    </dgm:pt>
    <dgm:pt modelId="{1E57FD59-CFB0-4941-97D1-C950AA50D9C4}" type="pres">
      <dgm:prSet presAssocID="{63073F0C-834A-4CF9-B771-5600251707E7}" presName="parentText" presStyleLbl="node1" presStyleIdx="0" presStyleCnt="1">
        <dgm:presLayoutVars>
          <dgm:chMax val="0"/>
          <dgm:bulletEnabled val="1"/>
        </dgm:presLayoutVars>
      </dgm:prSet>
      <dgm:spPr/>
      <dgm:t>
        <a:bodyPr/>
        <a:lstStyle/>
        <a:p>
          <a:endParaRPr lang="ru-RU"/>
        </a:p>
      </dgm:t>
    </dgm:pt>
  </dgm:ptLst>
  <dgm:cxnLst>
    <dgm:cxn modelId="{C3553943-AE82-4F10-9447-1CDB439D51CD}" type="presOf" srcId="{912260DE-0097-4BCE-897A-54E4BA93533E}" destId="{5608872E-2D05-49E6-9099-57261DF0E423}" srcOrd="0" destOrd="0" presId="urn:microsoft.com/office/officeart/2005/8/layout/vList2"/>
    <dgm:cxn modelId="{CFF0828C-4AC4-463E-BC9D-B2E3D0F97A6B}" srcId="{912260DE-0097-4BCE-897A-54E4BA93533E}" destId="{63073F0C-834A-4CF9-B771-5600251707E7}" srcOrd="0" destOrd="0" parTransId="{847BC05C-D1D4-4097-B244-0D5CFAE14256}" sibTransId="{E6A31369-B95B-4F78-B2D9-273FB39B49BD}"/>
    <dgm:cxn modelId="{3DA9A2AF-03F3-4F36-9C12-E952B86284D5}" type="presOf" srcId="{63073F0C-834A-4CF9-B771-5600251707E7}" destId="{1E57FD59-CFB0-4941-97D1-C950AA50D9C4}" srcOrd="0" destOrd="0" presId="urn:microsoft.com/office/officeart/2005/8/layout/vList2"/>
    <dgm:cxn modelId="{A92C69B8-38E3-4D01-A438-DF3F2A052C46}" type="presParOf" srcId="{5608872E-2D05-49E6-9099-57261DF0E423}" destId="{1E57FD59-CFB0-4941-97D1-C950AA50D9C4}"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16244E3B-5201-4E3D-AE82-343AB26351F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9D11D82-DC22-441F-8D8A-1D752A076556}">
      <dgm:prSet/>
      <dgm:spPr/>
      <dgm:t>
        <a:bodyPr/>
        <a:lstStyle/>
        <a:p>
          <a:pPr rtl="0"/>
          <a:r>
            <a:rPr lang="ru-RU" b="1" dirty="0" smtClean="0"/>
            <a:t>Иван Павлович Менделеев — отец Д. И. Менделеева, окончив в 1804 году духовное училище, поступил на филологическое отделение  в Санкт-Петербурге Главного педагогического института. Окончив его в числе лучших студентов в 1807 году, Иван Павлович был определён «учителем философии, изящных искусств и политической экономии» в Тобольск</a:t>
          </a:r>
          <a:endParaRPr lang="ru-RU" dirty="0"/>
        </a:p>
      </dgm:t>
    </dgm:pt>
    <dgm:pt modelId="{0EDCA7BC-8C24-44B0-81C0-AE8A129A4D1B}" type="parTrans" cxnId="{E51E05D5-E04D-4DD2-95B4-43024DAFE57E}">
      <dgm:prSet/>
      <dgm:spPr/>
      <dgm:t>
        <a:bodyPr/>
        <a:lstStyle/>
        <a:p>
          <a:endParaRPr lang="ru-RU"/>
        </a:p>
      </dgm:t>
    </dgm:pt>
    <dgm:pt modelId="{4181AC80-64A1-4DAA-A94D-79A4B060E208}" type="sibTrans" cxnId="{E51E05D5-E04D-4DD2-95B4-43024DAFE57E}">
      <dgm:prSet/>
      <dgm:spPr/>
      <dgm:t>
        <a:bodyPr/>
        <a:lstStyle/>
        <a:p>
          <a:endParaRPr lang="ru-RU"/>
        </a:p>
      </dgm:t>
    </dgm:pt>
    <dgm:pt modelId="{5D0A33B8-5767-4DD8-979C-52C587BE00E7}" type="pres">
      <dgm:prSet presAssocID="{16244E3B-5201-4E3D-AE82-343AB26351F5}" presName="linear" presStyleCnt="0">
        <dgm:presLayoutVars>
          <dgm:animLvl val="lvl"/>
          <dgm:resizeHandles val="exact"/>
        </dgm:presLayoutVars>
      </dgm:prSet>
      <dgm:spPr/>
      <dgm:t>
        <a:bodyPr/>
        <a:lstStyle/>
        <a:p>
          <a:endParaRPr lang="ru-RU"/>
        </a:p>
      </dgm:t>
    </dgm:pt>
    <dgm:pt modelId="{BE45844B-DB56-4CA9-973C-8835829DB5BD}" type="pres">
      <dgm:prSet presAssocID="{89D11D82-DC22-441F-8D8A-1D752A076556}" presName="parentText" presStyleLbl="node1" presStyleIdx="0" presStyleCnt="1" custLinFactNeighborX="-1736" custLinFactNeighborY="8441">
        <dgm:presLayoutVars>
          <dgm:chMax val="0"/>
          <dgm:bulletEnabled val="1"/>
        </dgm:presLayoutVars>
      </dgm:prSet>
      <dgm:spPr/>
      <dgm:t>
        <a:bodyPr/>
        <a:lstStyle/>
        <a:p>
          <a:endParaRPr lang="ru-RU"/>
        </a:p>
      </dgm:t>
    </dgm:pt>
  </dgm:ptLst>
  <dgm:cxnLst>
    <dgm:cxn modelId="{E51E05D5-E04D-4DD2-95B4-43024DAFE57E}" srcId="{16244E3B-5201-4E3D-AE82-343AB26351F5}" destId="{89D11D82-DC22-441F-8D8A-1D752A076556}" srcOrd="0" destOrd="0" parTransId="{0EDCA7BC-8C24-44B0-81C0-AE8A129A4D1B}" sibTransId="{4181AC80-64A1-4DAA-A94D-79A4B060E208}"/>
    <dgm:cxn modelId="{683AE414-0193-41B0-A246-45334C765BB6}" type="presOf" srcId="{16244E3B-5201-4E3D-AE82-343AB26351F5}" destId="{5D0A33B8-5767-4DD8-979C-52C587BE00E7}" srcOrd="0" destOrd="0" presId="urn:microsoft.com/office/officeart/2005/8/layout/vList2"/>
    <dgm:cxn modelId="{BC9E93D1-F556-4D1D-A53C-B44B1943CD7E}" type="presOf" srcId="{89D11D82-DC22-441F-8D8A-1D752A076556}" destId="{BE45844B-DB56-4CA9-973C-8835829DB5BD}" srcOrd="0" destOrd="0" presId="urn:microsoft.com/office/officeart/2005/8/layout/vList2"/>
    <dgm:cxn modelId="{D4D7A1E1-EB59-49EF-97B5-09B8BA0F7D61}" type="presParOf" srcId="{5D0A33B8-5767-4DD8-979C-52C587BE00E7}" destId="{BE45844B-DB56-4CA9-973C-8835829DB5BD}" srcOrd="0" destOrd="0" presId="urn:microsoft.com/office/officeart/2005/8/layout/vList2"/>
  </dgm:cxnLst>
  <dgm:bg/>
  <dgm:whole/>
</dgm:dataModel>
</file>

<file path=ppt/diagrams/data20.xml><?xml version="1.0" encoding="utf-8"?>
<dgm:dataModel xmlns:dgm="http://schemas.openxmlformats.org/drawingml/2006/diagram" xmlns:a="http://schemas.openxmlformats.org/drawingml/2006/main">
  <dgm:ptLst>
    <dgm:pt modelId="{A7404D8A-B136-4784-8C11-BC4DF3037F2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EF6F78C-F441-461E-8E4A-0BC9D1E39957}">
      <dgm:prSet/>
      <dgm:spPr/>
      <dgm:t>
        <a:bodyPr/>
        <a:lstStyle/>
        <a:p>
          <a:pPr rtl="0"/>
          <a:r>
            <a:rPr lang="ru-RU" b="1" dirty="0" smtClean="0"/>
            <a:t>Существует предположение, что Д. И. Менделеев открыл свой Периодический закон во сне. Будто бы ему приснилась эта стройная система. Но каждый учёный, занимающийся каким-то исследованием, знает, что решение проблемы, над которой постоянно думаешь, может прийти в самый неожиданный момент и  дневные раздумья не оставляют даже во сне.</a:t>
          </a:r>
          <a:endParaRPr lang="ru-RU" dirty="0"/>
        </a:p>
      </dgm:t>
    </dgm:pt>
    <dgm:pt modelId="{819149C7-2635-4C2F-BD99-B5489FE3C93D}" type="parTrans" cxnId="{9E0A7080-C494-4BBF-87A6-7E8A20D1913C}">
      <dgm:prSet/>
      <dgm:spPr/>
      <dgm:t>
        <a:bodyPr/>
        <a:lstStyle/>
        <a:p>
          <a:endParaRPr lang="ru-RU"/>
        </a:p>
      </dgm:t>
    </dgm:pt>
    <dgm:pt modelId="{C0ABD421-F298-46CA-B16F-7198F7643CB5}" type="sibTrans" cxnId="{9E0A7080-C494-4BBF-87A6-7E8A20D1913C}">
      <dgm:prSet/>
      <dgm:spPr/>
      <dgm:t>
        <a:bodyPr/>
        <a:lstStyle/>
        <a:p>
          <a:endParaRPr lang="ru-RU"/>
        </a:p>
      </dgm:t>
    </dgm:pt>
    <dgm:pt modelId="{037F6DD5-83C8-4082-AA6B-620CFC391304}" type="pres">
      <dgm:prSet presAssocID="{A7404D8A-B136-4784-8C11-BC4DF3037F21}" presName="linear" presStyleCnt="0">
        <dgm:presLayoutVars>
          <dgm:animLvl val="lvl"/>
          <dgm:resizeHandles val="exact"/>
        </dgm:presLayoutVars>
      </dgm:prSet>
      <dgm:spPr/>
      <dgm:t>
        <a:bodyPr/>
        <a:lstStyle/>
        <a:p>
          <a:endParaRPr lang="ru-RU"/>
        </a:p>
      </dgm:t>
    </dgm:pt>
    <dgm:pt modelId="{8A204D2B-96D9-4D37-A76B-9A510E8766E3}" type="pres">
      <dgm:prSet presAssocID="{DEF6F78C-F441-461E-8E4A-0BC9D1E39957}" presName="parentText" presStyleLbl="node1" presStyleIdx="0" presStyleCnt="1">
        <dgm:presLayoutVars>
          <dgm:chMax val="0"/>
          <dgm:bulletEnabled val="1"/>
        </dgm:presLayoutVars>
      </dgm:prSet>
      <dgm:spPr/>
      <dgm:t>
        <a:bodyPr/>
        <a:lstStyle/>
        <a:p>
          <a:endParaRPr lang="ru-RU"/>
        </a:p>
      </dgm:t>
    </dgm:pt>
  </dgm:ptLst>
  <dgm:cxnLst>
    <dgm:cxn modelId="{BDA21A45-83B9-4D75-8E1F-A88B6AD4F027}" type="presOf" srcId="{A7404D8A-B136-4784-8C11-BC4DF3037F21}" destId="{037F6DD5-83C8-4082-AA6B-620CFC391304}" srcOrd="0" destOrd="0" presId="urn:microsoft.com/office/officeart/2005/8/layout/vList2"/>
    <dgm:cxn modelId="{9E0A7080-C494-4BBF-87A6-7E8A20D1913C}" srcId="{A7404D8A-B136-4784-8C11-BC4DF3037F21}" destId="{DEF6F78C-F441-461E-8E4A-0BC9D1E39957}" srcOrd="0" destOrd="0" parTransId="{819149C7-2635-4C2F-BD99-B5489FE3C93D}" sibTransId="{C0ABD421-F298-46CA-B16F-7198F7643CB5}"/>
    <dgm:cxn modelId="{B59377B6-B63B-4AAB-A7C8-EB47ED7367DE}" type="presOf" srcId="{DEF6F78C-F441-461E-8E4A-0BC9D1E39957}" destId="{8A204D2B-96D9-4D37-A76B-9A510E8766E3}" srcOrd="0" destOrd="0" presId="urn:microsoft.com/office/officeart/2005/8/layout/vList2"/>
    <dgm:cxn modelId="{A3651FF1-DC0F-49DF-957D-03B90A7F49F9}" type="presParOf" srcId="{037F6DD5-83C8-4082-AA6B-620CFC391304}" destId="{8A204D2B-96D9-4D37-A76B-9A510E8766E3}" srcOrd="0" destOrd="0" presId="urn:microsoft.com/office/officeart/2005/8/layout/vList2"/>
  </dgm:cxnLst>
  <dgm:bg/>
  <dgm:whole/>
</dgm:dataModel>
</file>

<file path=ppt/diagrams/data21.xml><?xml version="1.0" encoding="utf-8"?>
<dgm:dataModel xmlns:dgm="http://schemas.openxmlformats.org/drawingml/2006/diagram" xmlns:a="http://schemas.openxmlformats.org/drawingml/2006/main">
  <dgm:ptLst>
    <dgm:pt modelId="{F8A265E2-6214-455D-9145-2D257FCDFA5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FBF4B510-B910-48E8-8FC8-0923EA1F0CC8}">
      <dgm:prSet/>
      <dgm:spPr/>
      <dgm:t>
        <a:bodyPr/>
        <a:lstStyle/>
        <a:p>
          <a:pPr rtl="0"/>
          <a:r>
            <a:rPr lang="ru-RU" b="1" dirty="0" smtClean="0"/>
            <a:t>С 1892 года Д. И. Менделеев возглавляет Депо образцовых мер и весов (впоследствии - Главную палату мер и весов), став основоположником отечественной научной метрологии, без которой невозможна любая научная работа. Но начинать эту работу надо было с создания русской системы эталонов, осуществление этого проекта заняло у Д. И. Менделеева целых семь лет его жизни</a:t>
          </a:r>
          <a:endParaRPr lang="ru-RU" dirty="0"/>
        </a:p>
      </dgm:t>
    </dgm:pt>
    <dgm:pt modelId="{27DE1CF3-DD8A-4947-91FC-CD9EFDD7CC50}" type="parTrans" cxnId="{557A2B7E-33AA-42C5-BCE8-2C2B5AB911B3}">
      <dgm:prSet/>
      <dgm:spPr/>
      <dgm:t>
        <a:bodyPr/>
        <a:lstStyle/>
        <a:p>
          <a:endParaRPr lang="ru-RU"/>
        </a:p>
      </dgm:t>
    </dgm:pt>
    <dgm:pt modelId="{3EDD5270-5530-457F-82AD-956168F2D084}" type="sibTrans" cxnId="{557A2B7E-33AA-42C5-BCE8-2C2B5AB911B3}">
      <dgm:prSet/>
      <dgm:spPr/>
      <dgm:t>
        <a:bodyPr/>
        <a:lstStyle/>
        <a:p>
          <a:endParaRPr lang="ru-RU"/>
        </a:p>
      </dgm:t>
    </dgm:pt>
    <dgm:pt modelId="{70D64101-755B-4EF3-8DF0-42A4677A823A}" type="pres">
      <dgm:prSet presAssocID="{F8A265E2-6214-455D-9145-2D257FCDFA50}" presName="linear" presStyleCnt="0">
        <dgm:presLayoutVars>
          <dgm:animLvl val="lvl"/>
          <dgm:resizeHandles val="exact"/>
        </dgm:presLayoutVars>
      </dgm:prSet>
      <dgm:spPr/>
      <dgm:t>
        <a:bodyPr/>
        <a:lstStyle/>
        <a:p>
          <a:endParaRPr lang="ru-RU"/>
        </a:p>
      </dgm:t>
    </dgm:pt>
    <dgm:pt modelId="{008D862C-9247-4F52-AD80-E0352395D516}" type="pres">
      <dgm:prSet presAssocID="{FBF4B510-B910-48E8-8FC8-0923EA1F0CC8}" presName="parentText" presStyleLbl="node1" presStyleIdx="0" presStyleCnt="1">
        <dgm:presLayoutVars>
          <dgm:chMax val="0"/>
          <dgm:bulletEnabled val="1"/>
        </dgm:presLayoutVars>
      </dgm:prSet>
      <dgm:spPr/>
      <dgm:t>
        <a:bodyPr/>
        <a:lstStyle/>
        <a:p>
          <a:endParaRPr lang="ru-RU"/>
        </a:p>
      </dgm:t>
    </dgm:pt>
  </dgm:ptLst>
  <dgm:cxnLst>
    <dgm:cxn modelId="{557A2B7E-33AA-42C5-BCE8-2C2B5AB911B3}" srcId="{F8A265E2-6214-455D-9145-2D257FCDFA50}" destId="{FBF4B510-B910-48E8-8FC8-0923EA1F0CC8}" srcOrd="0" destOrd="0" parTransId="{27DE1CF3-DD8A-4947-91FC-CD9EFDD7CC50}" sibTransId="{3EDD5270-5530-457F-82AD-956168F2D084}"/>
    <dgm:cxn modelId="{B11684E5-AA6D-46E0-95AC-43B5EA9EA839}" type="presOf" srcId="{FBF4B510-B910-48E8-8FC8-0923EA1F0CC8}" destId="{008D862C-9247-4F52-AD80-E0352395D516}" srcOrd="0" destOrd="0" presId="urn:microsoft.com/office/officeart/2005/8/layout/vList2"/>
    <dgm:cxn modelId="{EF556718-7139-447B-8355-BD59540FFEB2}" type="presOf" srcId="{F8A265E2-6214-455D-9145-2D257FCDFA50}" destId="{70D64101-755B-4EF3-8DF0-42A4677A823A}" srcOrd="0" destOrd="0" presId="urn:microsoft.com/office/officeart/2005/8/layout/vList2"/>
    <dgm:cxn modelId="{9BD69F72-ED2A-46BC-96A6-C0091FD8705C}" type="presParOf" srcId="{70D64101-755B-4EF3-8DF0-42A4677A823A}" destId="{008D862C-9247-4F52-AD80-E0352395D516}" srcOrd="0" destOrd="0" presId="urn:microsoft.com/office/officeart/2005/8/layout/vList2"/>
  </dgm:cxnLst>
  <dgm:bg/>
  <dgm:whole/>
</dgm:dataModel>
</file>

<file path=ppt/diagrams/data22.xml><?xml version="1.0" encoding="utf-8"?>
<dgm:dataModel xmlns:dgm="http://schemas.openxmlformats.org/drawingml/2006/diagram" xmlns:a="http://schemas.openxmlformats.org/drawingml/2006/main">
  <dgm:ptLst>
    <dgm:pt modelId="{7E2ADC5A-C5F0-4C02-A57F-2B8E67E44F4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81717A2-A93B-442A-A595-DEF4C0942DEB}">
      <dgm:prSet/>
      <dgm:spPr/>
      <dgm:t>
        <a:bodyPr/>
        <a:lstStyle/>
        <a:p>
          <a:pPr rtl="0"/>
          <a:r>
            <a:rPr lang="ru-RU" b="1" dirty="0" smtClean="0"/>
            <a:t>Музей метрологии им. Д. И. Менделеева в Петербурге</a:t>
          </a:r>
          <a:endParaRPr lang="ru-RU" dirty="0"/>
        </a:p>
      </dgm:t>
    </dgm:pt>
    <dgm:pt modelId="{D04EA0D7-3CF9-4D55-BE23-9474C0FA2A03}" type="parTrans" cxnId="{9392811B-8A3F-4C68-9528-777FD72CC818}">
      <dgm:prSet/>
      <dgm:spPr/>
      <dgm:t>
        <a:bodyPr/>
        <a:lstStyle/>
        <a:p>
          <a:endParaRPr lang="ru-RU"/>
        </a:p>
      </dgm:t>
    </dgm:pt>
    <dgm:pt modelId="{ADEC756A-E46F-44F9-B995-FBF952CE39CD}" type="sibTrans" cxnId="{9392811B-8A3F-4C68-9528-777FD72CC818}">
      <dgm:prSet/>
      <dgm:spPr/>
      <dgm:t>
        <a:bodyPr/>
        <a:lstStyle/>
        <a:p>
          <a:endParaRPr lang="ru-RU"/>
        </a:p>
      </dgm:t>
    </dgm:pt>
    <dgm:pt modelId="{B79D92D7-36AC-46A0-B311-BFD6C17B304D}" type="pres">
      <dgm:prSet presAssocID="{7E2ADC5A-C5F0-4C02-A57F-2B8E67E44F40}" presName="linear" presStyleCnt="0">
        <dgm:presLayoutVars>
          <dgm:animLvl val="lvl"/>
          <dgm:resizeHandles val="exact"/>
        </dgm:presLayoutVars>
      </dgm:prSet>
      <dgm:spPr/>
      <dgm:t>
        <a:bodyPr/>
        <a:lstStyle/>
        <a:p>
          <a:endParaRPr lang="ru-RU"/>
        </a:p>
      </dgm:t>
    </dgm:pt>
    <dgm:pt modelId="{98405DC9-CD09-4CE6-9430-85A844D77D5D}" type="pres">
      <dgm:prSet presAssocID="{281717A2-A93B-442A-A595-DEF4C0942DEB}" presName="parentText" presStyleLbl="node1" presStyleIdx="0" presStyleCnt="1">
        <dgm:presLayoutVars>
          <dgm:chMax val="0"/>
          <dgm:bulletEnabled val="1"/>
        </dgm:presLayoutVars>
      </dgm:prSet>
      <dgm:spPr/>
      <dgm:t>
        <a:bodyPr/>
        <a:lstStyle/>
        <a:p>
          <a:endParaRPr lang="ru-RU"/>
        </a:p>
      </dgm:t>
    </dgm:pt>
  </dgm:ptLst>
  <dgm:cxnLst>
    <dgm:cxn modelId="{71561DAD-378D-42B8-BF57-B29415ED271B}" type="presOf" srcId="{281717A2-A93B-442A-A595-DEF4C0942DEB}" destId="{98405DC9-CD09-4CE6-9430-85A844D77D5D}" srcOrd="0" destOrd="0" presId="urn:microsoft.com/office/officeart/2005/8/layout/vList2"/>
    <dgm:cxn modelId="{9392811B-8A3F-4C68-9528-777FD72CC818}" srcId="{7E2ADC5A-C5F0-4C02-A57F-2B8E67E44F40}" destId="{281717A2-A93B-442A-A595-DEF4C0942DEB}" srcOrd="0" destOrd="0" parTransId="{D04EA0D7-3CF9-4D55-BE23-9474C0FA2A03}" sibTransId="{ADEC756A-E46F-44F9-B995-FBF952CE39CD}"/>
    <dgm:cxn modelId="{D6DFE15F-F476-4952-A51E-B2A0D6B0C06B}" type="presOf" srcId="{7E2ADC5A-C5F0-4C02-A57F-2B8E67E44F40}" destId="{B79D92D7-36AC-46A0-B311-BFD6C17B304D}" srcOrd="0" destOrd="0" presId="urn:microsoft.com/office/officeart/2005/8/layout/vList2"/>
    <dgm:cxn modelId="{40191379-6E0A-43C9-BF3D-D142E7E2A959}" type="presParOf" srcId="{B79D92D7-36AC-46A0-B311-BFD6C17B304D}" destId="{98405DC9-CD09-4CE6-9430-85A844D77D5D}" srcOrd="0" destOrd="0" presId="urn:microsoft.com/office/officeart/2005/8/layout/vList2"/>
  </dgm:cxnLst>
  <dgm:bg/>
  <dgm:whole/>
</dgm:dataModel>
</file>

<file path=ppt/diagrams/data23.xml><?xml version="1.0" encoding="utf-8"?>
<dgm:dataModel xmlns:dgm="http://schemas.openxmlformats.org/drawingml/2006/diagram" xmlns:a="http://schemas.openxmlformats.org/drawingml/2006/main">
  <dgm:ptLst>
    <dgm:pt modelId="{7E42A6A1-0A12-4327-93F9-12D6F99DD67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2A05E87-904C-4C9F-AAA2-AA29C4E8F734}">
      <dgm:prSet/>
      <dgm:spPr/>
      <dgm:t>
        <a:bodyPr/>
        <a:lstStyle/>
        <a:p>
          <a:pPr rtl="0"/>
          <a:r>
            <a:rPr lang="ru-RU" b="1" dirty="0" smtClean="0"/>
            <a:t>К апрелю 1894 года в первом приближении были готовы все прототипы, и министерство финансов командировало Д. И. Менделеева в Англию, где ему были оказаны все возможные почести, затем он снова, вместе с женой, был приглашён в Англию для прочтения «</a:t>
          </a:r>
          <a:r>
            <a:rPr lang="ru-RU" b="1" dirty="0" err="1" smtClean="0"/>
            <a:t>Фарадеевской</a:t>
          </a:r>
          <a:r>
            <a:rPr lang="ru-RU" b="1" dirty="0" smtClean="0"/>
            <a:t> лекции», а в Оксфорде ему была присуждена степень почётного доктора права</a:t>
          </a:r>
          <a:endParaRPr lang="ru-RU" dirty="0"/>
        </a:p>
      </dgm:t>
    </dgm:pt>
    <dgm:pt modelId="{E9C534A3-5B75-4DFF-97D6-8ECA5BB0B6AF}" type="parTrans" cxnId="{95D4F4B1-FC1F-4188-91A8-5CB0F689CC69}">
      <dgm:prSet/>
      <dgm:spPr/>
      <dgm:t>
        <a:bodyPr/>
        <a:lstStyle/>
        <a:p>
          <a:endParaRPr lang="ru-RU"/>
        </a:p>
      </dgm:t>
    </dgm:pt>
    <dgm:pt modelId="{F50B0D71-8656-4B73-98AF-76C1BAF501EA}" type="sibTrans" cxnId="{95D4F4B1-FC1F-4188-91A8-5CB0F689CC69}">
      <dgm:prSet/>
      <dgm:spPr/>
      <dgm:t>
        <a:bodyPr/>
        <a:lstStyle/>
        <a:p>
          <a:endParaRPr lang="ru-RU"/>
        </a:p>
      </dgm:t>
    </dgm:pt>
    <dgm:pt modelId="{E2DA7754-6725-4548-98D4-97EDACE2F7F7}" type="pres">
      <dgm:prSet presAssocID="{7E42A6A1-0A12-4327-93F9-12D6F99DD678}" presName="linear" presStyleCnt="0">
        <dgm:presLayoutVars>
          <dgm:animLvl val="lvl"/>
          <dgm:resizeHandles val="exact"/>
        </dgm:presLayoutVars>
      </dgm:prSet>
      <dgm:spPr/>
      <dgm:t>
        <a:bodyPr/>
        <a:lstStyle/>
        <a:p>
          <a:endParaRPr lang="ru-RU"/>
        </a:p>
      </dgm:t>
    </dgm:pt>
    <dgm:pt modelId="{C51CA50A-FBFA-44B4-877E-9EFF466DD912}" type="pres">
      <dgm:prSet presAssocID="{82A05E87-904C-4C9F-AAA2-AA29C4E8F734}" presName="parentText" presStyleLbl="node1" presStyleIdx="0" presStyleCnt="1">
        <dgm:presLayoutVars>
          <dgm:chMax val="0"/>
          <dgm:bulletEnabled val="1"/>
        </dgm:presLayoutVars>
      </dgm:prSet>
      <dgm:spPr/>
      <dgm:t>
        <a:bodyPr/>
        <a:lstStyle/>
        <a:p>
          <a:endParaRPr lang="ru-RU"/>
        </a:p>
      </dgm:t>
    </dgm:pt>
  </dgm:ptLst>
  <dgm:cxnLst>
    <dgm:cxn modelId="{B406E7B5-29A2-43C4-8FB8-0E901BD90BA8}" type="presOf" srcId="{82A05E87-904C-4C9F-AAA2-AA29C4E8F734}" destId="{C51CA50A-FBFA-44B4-877E-9EFF466DD912}" srcOrd="0" destOrd="0" presId="urn:microsoft.com/office/officeart/2005/8/layout/vList2"/>
    <dgm:cxn modelId="{95D4F4B1-FC1F-4188-91A8-5CB0F689CC69}" srcId="{7E42A6A1-0A12-4327-93F9-12D6F99DD678}" destId="{82A05E87-904C-4C9F-AAA2-AA29C4E8F734}" srcOrd="0" destOrd="0" parTransId="{E9C534A3-5B75-4DFF-97D6-8ECA5BB0B6AF}" sibTransId="{F50B0D71-8656-4B73-98AF-76C1BAF501EA}"/>
    <dgm:cxn modelId="{CE65B0E7-8240-4064-A98B-8F3CE4854C02}" type="presOf" srcId="{7E42A6A1-0A12-4327-93F9-12D6F99DD678}" destId="{E2DA7754-6725-4548-98D4-97EDACE2F7F7}" srcOrd="0" destOrd="0" presId="urn:microsoft.com/office/officeart/2005/8/layout/vList2"/>
    <dgm:cxn modelId="{BE9C0297-4CBA-4803-B123-3251A47B3612}" type="presParOf" srcId="{E2DA7754-6725-4548-98D4-97EDACE2F7F7}" destId="{C51CA50A-FBFA-44B4-877E-9EFF466DD912}" srcOrd="0" destOrd="0" presId="urn:microsoft.com/office/officeart/2005/8/layout/vList2"/>
  </dgm:cxnLst>
  <dgm:bg/>
  <dgm:whole/>
</dgm:dataModel>
</file>

<file path=ppt/diagrams/data24.xml><?xml version="1.0" encoding="utf-8"?>
<dgm:dataModel xmlns:dgm="http://schemas.openxmlformats.org/drawingml/2006/diagram" xmlns:a="http://schemas.openxmlformats.org/drawingml/2006/main">
  <dgm:ptLst>
    <dgm:pt modelId="{9A55A936-9403-4617-91A8-BE79C5E4BE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9A5198E-BDB7-4F9F-8E4C-9E7B324E4EE5}">
      <dgm:prSet/>
      <dgm:spPr/>
      <dgm:t>
        <a:bodyPr/>
        <a:lstStyle/>
        <a:p>
          <a:pPr rtl="0"/>
          <a:r>
            <a:rPr lang="ru-RU" b="1" dirty="0" smtClean="0"/>
            <a:t>В 1895 году точность взвешивания в Палате достигла рекордной величины - тысячных долей миллиграмма при весе в один килограмм. Это значило, что при взвешивании одного миллиона рублей (золотых монет) погрешность составила бы одну десятую копейки.</a:t>
          </a:r>
          <a:endParaRPr lang="ru-RU" dirty="0"/>
        </a:p>
      </dgm:t>
    </dgm:pt>
    <dgm:pt modelId="{72BCB434-1346-434F-9F7E-BDDC827611C8}" type="parTrans" cxnId="{2C27EB58-C1A4-4989-AA5D-4FA280117CE0}">
      <dgm:prSet/>
      <dgm:spPr/>
      <dgm:t>
        <a:bodyPr/>
        <a:lstStyle/>
        <a:p>
          <a:endParaRPr lang="ru-RU"/>
        </a:p>
      </dgm:t>
    </dgm:pt>
    <dgm:pt modelId="{664B5297-2171-4155-8E98-B29355A28865}" type="sibTrans" cxnId="{2C27EB58-C1A4-4989-AA5D-4FA280117CE0}">
      <dgm:prSet/>
      <dgm:spPr/>
      <dgm:t>
        <a:bodyPr/>
        <a:lstStyle/>
        <a:p>
          <a:endParaRPr lang="ru-RU"/>
        </a:p>
      </dgm:t>
    </dgm:pt>
    <dgm:pt modelId="{D652DE4D-2CC1-4305-803D-AE30CBEDAE81}" type="pres">
      <dgm:prSet presAssocID="{9A55A936-9403-4617-91A8-BE79C5E4BE4C}" presName="linear" presStyleCnt="0">
        <dgm:presLayoutVars>
          <dgm:animLvl val="lvl"/>
          <dgm:resizeHandles val="exact"/>
        </dgm:presLayoutVars>
      </dgm:prSet>
      <dgm:spPr/>
      <dgm:t>
        <a:bodyPr/>
        <a:lstStyle/>
        <a:p>
          <a:endParaRPr lang="ru-RU"/>
        </a:p>
      </dgm:t>
    </dgm:pt>
    <dgm:pt modelId="{F5DFAB3C-1B1D-4059-A534-D3B21354885D}" type="pres">
      <dgm:prSet presAssocID="{A9A5198E-BDB7-4F9F-8E4C-9E7B324E4EE5}" presName="parentText" presStyleLbl="node1" presStyleIdx="0" presStyleCnt="1">
        <dgm:presLayoutVars>
          <dgm:chMax val="0"/>
          <dgm:bulletEnabled val="1"/>
        </dgm:presLayoutVars>
      </dgm:prSet>
      <dgm:spPr/>
      <dgm:t>
        <a:bodyPr/>
        <a:lstStyle/>
        <a:p>
          <a:endParaRPr lang="ru-RU"/>
        </a:p>
      </dgm:t>
    </dgm:pt>
  </dgm:ptLst>
  <dgm:cxnLst>
    <dgm:cxn modelId="{E0045F21-4A40-423F-8827-AEF8749D2DEE}" type="presOf" srcId="{A9A5198E-BDB7-4F9F-8E4C-9E7B324E4EE5}" destId="{F5DFAB3C-1B1D-4059-A534-D3B21354885D}" srcOrd="0" destOrd="0" presId="urn:microsoft.com/office/officeart/2005/8/layout/vList2"/>
    <dgm:cxn modelId="{2C27EB58-C1A4-4989-AA5D-4FA280117CE0}" srcId="{9A55A936-9403-4617-91A8-BE79C5E4BE4C}" destId="{A9A5198E-BDB7-4F9F-8E4C-9E7B324E4EE5}" srcOrd="0" destOrd="0" parTransId="{72BCB434-1346-434F-9F7E-BDDC827611C8}" sibTransId="{664B5297-2171-4155-8E98-B29355A28865}"/>
    <dgm:cxn modelId="{8520D766-8157-4E3C-866F-F3FB82018378}" type="presOf" srcId="{9A55A936-9403-4617-91A8-BE79C5E4BE4C}" destId="{D652DE4D-2CC1-4305-803D-AE30CBEDAE81}" srcOrd="0" destOrd="0" presId="urn:microsoft.com/office/officeart/2005/8/layout/vList2"/>
    <dgm:cxn modelId="{6815A15D-C2A2-47F0-BDAC-68190425C123}" type="presParOf" srcId="{D652DE4D-2CC1-4305-803D-AE30CBEDAE81}" destId="{F5DFAB3C-1B1D-4059-A534-D3B21354885D}" srcOrd="0" destOrd="0" presId="urn:microsoft.com/office/officeart/2005/8/layout/vList2"/>
  </dgm:cxnLst>
  <dgm:bg/>
  <dgm:whole/>
</dgm:dataModel>
</file>

<file path=ppt/diagrams/data25.xml><?xml version="1.0" encoding="utf-8"?>
<dgm:dataModel xmlns:dgm="http://schemas.openxmlformats.org/drawingml/2006/diagram" xmlns:a="http://schemas.openxmlformats.org/drawingml/2006/main">
  <dgm:ptLst>
    <dgm:pt modelId="{6E821D7E-9081-4AA5-8479-F0C235FA16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8ADAE65-DE4B-4849-8561-75DA557E9F8C}">
      <dgm:prSet/>
      <dgm:spPr/>
      <dgm:t>
        <a:bodyPr/>
        <a:lstStyle/>
        <a:p>
          <a:pPr rtl="0"/>
          <a:r>
            <a:rPr lang="ru-RU" b="1" dirty="0" smtClean="0"/>
            <a:t>В 1901—1902 годах Д. И. Менделеев создал проект арктического экспедиционного ледокола. Учёным разработан высокоширотный «промышленный» морской путь, подразумевавший прохождение судов вблизи Северного полюса.</a:t>
          </a:r>
          <a:endParaRPr lang="ru-RU" dirty="0"/>
        </a:p>
      </dgm:t>
    </dgm:pt>
    <dgm:pt modelId="{E128759A-0C68-46BF-94CE-4810DEBB61CD}" type="parTrans" cxnId="{CD8A07FC-8210-4500-8136-D948AD4003AA}">
      <dgm:prSet/>
      <dgm:spPr/>
      <dgm:t>
        <a:bodyPr/>
        <a:lstStyle/>
        <a:p>
          <a:endParaRPr lang="ru-RU"/>
        </a:p>
      </dgm:t>
    </dgm:pt>
    <dgm:pt modelId="{00DA8E0B-4F98-4660-A1A1-DB107437BB61}" type="sibTrans" cxnId="{CD8A07FC-8210-4500-8136-D948AD4003AA}">
      <dgm:prSet/>
      <dgm:spPr/>
      <dgm:t>
        <a:bodyPr/>
        <a:lstStyle/>
        <a:p>
          <a:endParaRPr lang="ru-RU"/>
        </a:p>
      </dgm:t>
    </dgm:pt>
    <dgm:pt modelId="{8956FFBE-8D19-48D2-9E7A-5009D81A6FEF}" type="pres">
      <dgm:prSet presAssocID="{6E821D7E-9081-4AA5-8479-F0C235FA16A2}" presName="linear" presStyleCnt="0">
        <dgm:presLayoutVars>
          <dgm:animLvl val="lvl"/>
          <dgm:resizeHandles val="exact"/>
        </dgm:presLayoutVars>
      </dgm:prSet>
      <dgm:spPr/>
      <dgm:t>
        <a:bodyPr/>
        <a:lstStyle/>
        <a:p>
          <a:endParaRPr lang="ru-RU"/>
        </a:p>
      </dgm:t>
    </dgm:pt>
    <dgm:pt modelId="{AD1A94A2-B25F-4845-BE01-771B3AC2042A}" type="pres">
      <dgm:prSet presAssocID="{E8ADAE65-DE4B-4849-8561-75DA557E9F8C}" presName="parentText" presStyleLbl="node1" presStyleIdx="0" presStyleCnt="1" custScaleY="123318" custLinFactNeighborY="-6646">
        <dgm:presLayoutVars>
          <dgm:chMax val="0"/>
          <dgm:bulletEnabled val="1"/>
        </dgm:presLayoutVars>
      </dgm:prSet>
      <dgm:spPr/>
      <dgm:t>
        <a:bodyPr/>
        <a:lstStyle/>
        <a:p>
          <a:endParaRPr lang="ru-RU"/>
        </a:p>
      </dgm:t>
    </dgm:pt>
  </dgm:ptLst>
  <dgm:cxnLst>
    <dgm:cxn modelId="{4539A7DC-0F04-4A89-B920-9F18DCF87203}" type="presOf" srcId="{E8ADAE65-DE4B-4849-8561-75DA557E9F8C}" destId="{AD1A94A2-B25F-4845-BE01-771B3AC2042A}" srcOrd="0" destOrd="0" presId="urn:microsoft.com/office/officeart/2005/8/layout/vList2"/>
    <dgm:cxn modelId="{2CF560D3-0787-49B4-9891-F7B5DDACFEEB}" type="presOf" srcId="{6E821D7E-9081-4AA5-8479-F0C235FA16A2}" destId="{8956FFBE-8D19-48D2-9E7A-5009D81A6FEF}" srcOrd="0" destOrd="0" presId="urn:microsoft.com/office/officeart/2005/8/layout/vList2"/>
    <dgm:cxn modelId="{CD8A07FC-8210-4500-8136-D948AD4003AA}" srcId="{6E821D7E-9081-4AA5-8479-F0C235FA16A2}" destId="{E8ADAE65-DE4B-4849-8561-75DA557E9F8C}" srcOrd="0" destOrd="0" parTransId="{E128759A-0C68-46BF-94CE-4810DEBB61CD}" sibTransId="{00DA8E0B-4F98-4660-A1A1-DB107437BB61}"/>
    <dgm:cxn modelId="{9AF31D88-83BA-4D3F-8636-2AFAAD70A5F4}" type="presParOf" srcId="{8956FFBE-8D19-48D2-9E7A-5009D81A6FEF}" destId="{AD1A94A2-B25F-4845-BE01-771B3AC2042A}" srcOrd="0" destOrd="0" presId="urn:microsoft.com/office/officeart/2005/8/layout/vList2"/>
  </dgm:cxnLst>
  <dgm:bg/>
  <dgm:whole/>
</dgm:dataModel>
</file>

<file path=ppt/diagrams/data26.xml><?xml version="1.0" encoding="utf-8"?>
<dgm:dataModel xmlns:dgm="http://schemas.openxmlformats.org/drawingml/2006/diagram" xmlns:a="http://schemas.openxmlformats.org/drawingml/2006/main">
  <dgm:ptLst>
    <dgm:pt modelId="{10BB943A-FACB-4770-A02F-3F391C136C7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C82FB4D-B3AF-45C0-8D8C-4FF1D2CEC788}">
      <dgm:prSet/>
      <dgm:spPr/>
      <dgm:t>
        <a:bodyPr/>
        <a:lstStyle/>
        <a:p>
          <a:pPr rtl="0"/>
          <a:r>
            <a:rPr lang="ru-RU" b="1" dirty="0" smtClean="0"/>
            <a:t>Огромное внимание уделял Д. И. Менделеев проблемам улучшения судоходства по внутренним водохранилищам России, этими же проблемами занимался и его сын - В. Д. Менделеев, написавший работу «Проект поднятия уровня Азовского моря запрудою Керченского пролива» (1899), что позволило бы «глубоко сидящим морским торговым кораблям входить (без перегрузки) в глубь нашего богатого </a:t>
          </a:r>
          <a:r>
            <a:rPr lang="ru-RU" b="1" dirty="0" err="1" smtClean="0"/>
            <a:t>Юго-Востока</a:t>
          </a:r>
          <a:r>
            <a:rPr lang="ru-RU" b="1" dirty="0" smtClean="0"/>
            <a:t>, а военным нашим судам - безопаснейшие порты», — писал Д. И. </a:t>
          </a:r>
          <a:r>
            <a:rPr lang="ru-RU" b="1" dirty="0" err="1" smtClean="0"/>
            <a:t>Менделее</a:t>
          </a:r>
          <a:endParaRPr lang="ru-RU" dirty="0"/>
        </a:p>
      </dgm:t>
    </dgm:pt>
    <dgm:pt modelId="{24662019-D6A4-438F-9B70-322E5B21AC9E}" type="parTrans" cxnId="{C65BD18A-576F-45C6-9F1E-6CED4E80B581}">
      <dgm:prSet/>
      <dgm:spPr/>
      <dgm:t>
        <a:bodyPr/>
        <a:lstStyle/>
        <a:p>
          <a:endParaRPr lang="ru-RU"/>
        </a:p>
      </dgm:t>
    </dgm:pt>
    <dgm:pt modelId="{C5BF2C0C-4150-4AF9-B890-D13DD30EB69D}" type="sibTrans" cxnId="{C65BD18A-576F-45C6-9F1E-6CED4E80B581}">
      <dgm:prSet/>
      <dgm:spPr/>
      <dgm:t>
        <a:bodyPr/>
        <a:lstStyle/>
        <a:p>
          <a:endParaRPr lang="ru-RU"/>
        </a:p>
      </dgm:t>
    </dgm:pt>
    <dgm:pt modelId="{03910E83-580F-43E3-BFC4-4D2B84D6B7C4}" type="pres">
      <dgm:prSet presAssocID="{10BB943A-FACB-4770-A02F-3F391C136C7F}" presName="linear" presStyleCnt="0">
        <dgm:presLayoutVars>
          <dgm:animLvl val="lvl"/>
          <dgm:resizeHandles val="exact"/>
        </dgm:presLayoutVars>
      </dgm:prSet>
      <dgm:spPr/>
      <dgm:t>
        <a:bodyPr/>
        <a:lstStyle/>
        <a:p>
          <a:endParaRPr lang="ru-RU"/>
        </a:p>
      </dgm:t>
    </dgm:pt>
    <dgm:pt modelId="{D2442B9A-2D54-4DD8-85A7-D9F2D71491D4}" type="pres">
      <dgm:prSet presAssocID="{EC82FB4D-B3AF-45C0-8D8C-4FF1D2CEC788}" presName="parentText" presStyleLbl="node1" presStyleIdx="0" presStyleCnt="1">
        <dgm:presLayoutVars>
          <dgm:chMax val="0"/>
          <dgm:bulletEnabled val="1"/>
        </dgm:presLayoutVars>
      </dgm:prSet>
      <dgm:spPr/>
      <dgm:t>
        <a:bodyPr/>
        <a:lstStyle/>
        <a:p>
          <a:endParaRPr lang="ru-RU"/>
        </a:p>
      </dgm:t>
    </dgm:pt>
  </dgm:ptLst>
  <dgm:cxnLst>
    <dgm:cxn modelId="{E03632E7-7832-4959-9416-2CDB36829A66}" type="presOf" srcId="{EC82FB4D-B3AF-45C0-8D8C-4FF1D2CEC788}" destId="{D2442B9A-2D54-4DD8-85A7-D9F2D71491D4}" srcOrd="0" destOrd="0" presId="urn:microsoft.com/office/officeart/2005/8/layout/vList2"/>
    <dgm:cxn modelId="{C65BD18A-576F-45C6-9F1E-6CED4E80B581}" srcId="{10BB943A-FACB-4770-A02F-3F391C136C7F}" destId="{EC82FB4D-B3AF-45C0-8D8C-4FF1D2CEC788}" srcOrd="0" destOrd="0" parTransId="{24662019-D6A4-438F-9B70-322E5B21AC9E}" sibTransId="{C5BF2C0C-4150-4AF9-B890-D13DD30EB69D}"/>
    <dgm:cxn modelId="{83C35470-0796-43B4-97FD-13FD78B97249}" type="presOf" srcId="{10BB943A-FACB-4770-A02F-3F391C136C7F}" destId="{03910E83-580F-43E3-BFC4-4D2B84D6B7C4}" srcOrd="0" destOrd="0" presId="urn:microsoft.com/office/officeart/2005/8/layout/vList2"/>
    <dgm:cxn modelId="{F8653257-6D1F-4B21-8AC7-460E6D499915}" type="presParOf" srcId="{03910E83-580F-43E3-BFC4-4D2B84D6B7C4}" destId="{D2442B9A-2D54-4DD8-85A7-D9F2D71491D4}" srcOrd="0" destOrd="0" presId="urn:microsoft.com/office/officeart/2005/8/layout/vList2"/>
  </dgm:cxnLst>
  <dgm:bg/>
  <dgm:whole/>
</dgm:dataModel>
</file>

<file path=ppt/diagrams/data27.xml><?xml version="1.0" encoding="utf-8"?>
<dgm:dataModel xmlns:dgm="http://schemas.openxmlformats.org/drawingml/2006/diagram" xmlns:a="http://schemas.openxmlformats.org/drawingml/2006/main">
  <dgm:ptLst>
    <dgm:pt modelId="{EC2F45F7-245B-4BAD-9576-719168D86BA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626378A-900A-466D-9390-4E69A48DCF68}">
      <dgm:prSet/>
      <dgm:spPr/>
      <dgm:t>
        <a:bodyPr/>
        <a:lstStyle/>
        <a:p>
          <a:pPr rtl="0"/>
          <a:r>
            <a:rPr lang="ru-RU" b="1" dirty="0" smtClean="0"/>
            <a:t>В. Д. Менделеев</a:t>
          </a:r>
          <a:endParaRPr lang="ru-RU" dirty="0"/>
        </a:p>
      </dgm:t>
    </dgm:pt>
    <dgm:pt modelId="{DEB5064C-6903-4B17-9ACC-B4E13F6F0C7F}" type="parTrans" cxnId="{D7187289-D2B3-4AF1-B4BE-81A33B857340}">
      <dgm:prSet/>
      <dgm:spPr/>
      <dgm:t>
        <a:bodyPr/>
        <a:lstStyle/>
        <a:p>
          <a:endParaRPr lang="ru-RU"/>
        </a:p>
      </dgm:t>
    </dgm:pt>
    <dgm:pt modelId="{9D16DAFF-F04D-488B-8B7E-F22BD8019813}" type="sibTrans" cxnId="{D7187289-D2B3-4AF1-B4BE-81A33B857340}">
      <dgm:prSet/>
      <dgm:spPr/>
      <dgm:t>
        <a:bodyPr/>
        <a:lstStyle/>
        <a:p>
          <a:endParaRPr lang="ru-RU"/>
        </a:p>
      </dgm:t>
    </dgm:pt>
    <dgm:pt modelId="{A4935929-5E1B-42DD-A973-8D67C41F793B}" type="pres">
      <dgm:prSet presAssocID="{EC2F45F7-245B-4BAD-9576-719168D86BA8}" presName="linear" presStyleCnt="0">
        <dgm:presLayoutVars>
          <dgm:animLvl val="lvl"/>
          <dgm:resizeHandles val="exact"/>
        </dgm:presLayoutVars>
      </dgm:prSet>
      <dgm:spPr/>
      <dgm:t>
        <a:bodyPr/>
        <a:lstStyle/>
        <a:p>
          <a:endParaRPr lang="ru-RU"/>
        </a:p>
      </dgm:t>
    </dgm:pt>
    <dgm:pt modelId="{2FAA3E44-5DB5-463F-A1AB-1A1A3D80A4A6}" type="pres">
      <dgm:prSet presAssocID="{3626378A-900A-466D-9390-4E69A48DCF68}" presName="parentText" presStyleLbl="node1" presStyleIdx="0" presStyleCnt="1">
        <dgm:presLayoutVars>
          <dgm:chMax val="0"/>
          <dgm:bulletEnabled val="1"/>
        </dgm:presLayoutVars>
      </dgm:prSet>
      <dgm:spPr/>
      <dgm:t>
        <a:bodyPr/>
        <a:lstStyle/>
        <a:p>
          <a:endParaRPr lang="ru-RU"/>
        </a:p>
      </dgm:t>
    </dgm:pt>
  </dgm:ptLst>
  <dgm:cxnLst>
    <dgm:cxn modelId="{A8131735-9ED9-4A76-95D7-937A7C821AFD}" type="presOf" srcId="{3626378A-900A-466D-9390-4E69A48DCF68}" destId="{2FAA3E44-5DB5-463F-A1AB-1A1A3D80A4A6}" srcOrd="0" destOrd="0" presId="urn:microsoft.com/office/officeart/2005/8/layout/vList2"/>
    <dgm:cxn modelId="{A976A585-ED97-4C46-A6EA-6DFC0C59763B}" type="presOf" srcId="{EC2F45F7-245B-4BAD-9576-719168D86BA8}" destId="{A4935929-5E1B-42DD-A973-8D67C41F793B}" srcOrd="0" destOrd="0" presId="urn:microsoft.com/office/officeart/2005/8/layout/vList2"/>
    <dgm:cxn modelId="{D7187289-D2B3-4AF1-B4BE-81A33B857340}" srcId="{EC2F45F7-245B-4BAD-9576-719168D86BA8}" destId="{3626378A-900A-466D-9390-4E69A48DCF68}" srcOrd="0" destOrd="0" parTransId="{DEB5064C-6903-4B17-9ACC-B4E13F6F0C7F}" sibTransId="{9D16DAFF-F04D-488B-8B7E-F22BD8019813}"/>
    <dgm:cxn modelId="{31ED0EB6-7721-4099-9293-83A5103A74E6}" type="presParOf" srcId="{A4935929-5E1B-42DD-A973-8D67C41F793B}" destId="{2FAA3E44-5DB5-463F-A1AB-1A1A3D80A4A6}" srcOrd="0" destOrd="0" presId="urn:microsoft.com/office/officeart/2005/8/layout/vList2"/>
  </dgm:cxnLst>
  <dgm:bg/>
  <dgm:whole/>
</dgm:dataModel>
</file>

<file path=ppt/diagrams/data28.xml><?xml version="1.0" encoding="utf-8"?>
<dgm:dataModel xmlns:dgm="http://schemas.openxmlformats.org/drawingml/2006/diagram" xmlns:a="http://schemas.openxmlformats.org/drawingml/2006/main">
  <dgm:ptLst>
    <dgm:pt modelId="{837012D1-43BD-4935-9AA8-5C0F4A8B5DA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1244887-6F07-4094-9D22-B2FE20E3815C}">
      <dgm:prSet/>
      <dgm:spPr/>
      <dgm:t>
        <a:bodyPr/>
        <a:lstStyle/>
        <a:p>
          <a:pPr rtl="0"/>
          <a:r>
            <a:rPr lang="ru-RU" b="1" dirty="0" smtClean="0"/>
            <a:t>В соответствии с идеями Д. И. Менделеева в Петербурге был построен Морской опытный бассейн в Новой Голландии, в котором модель судна крепилась на державке и устанавливалась на подвижной тележке, двигающейся по специальным направляющим. В этом опытном бассейне будущий академик А. Н. Крылов вместе с адмиралом С. О. Макаровым изучал проблемы непотопляемости судов </a:t>
          </a:r>
          <a:endParaRPr lang="ru-RU" dirty="0"/>
        </a:p>
      </dgm:t>
    </dgm:pt>
    <dgm:pt modelId="{DE181C3B-2F4F-42C2-B23A-4B292964B08F}" type="parTrans" cxnId="{E4CAE1CD-A664-4DCA-AB44-1F750B2AA649}">
      <dgm:prSet/>
      <dgm:spPr/>
      <dgm:t>
        <a:bodyPr/>
        <a:lstStyle/>
        <a:p>
          <a:endParaRPr lang="ru-RU"/>
        </a:p>
      </dgm:t>
    </dgm:pt>
    <dgm:pt modelId="{C1E0F7C9-B69D-4334-9214-D7340312462B}" type="sibTrans" cxnId="{E4CAE1CD-A664-4DCA-AB44-1F750B2AA649}">
      <dgm:prSet/>
      <dgm:spPr/>
      <dgm:t>
        <a:bodyPr/>
        <a:lstStyle/>
        <a:p>
          <a:endParaRPr lang="ru-RU"/>
        </a:p>
      </dgm:t>
    </dgm:pt>
    <dgm:pt modelId="{444893CB-EE4C-413E-A093-D829789FB557}" type="pres">
      <dgm:prSet presAssocID="{837012D1-43BD-4935-9AA8-5C0F4A8B5DAA}" presName="linear" presStyleCnt="0">
        <dgm:presLayoutVars>
          <dgm:animLvl val="lvl"/>
          <dgm:resizeHandles val="exact"/>
        </dgm:presLayoutVars>
      </dgm:prSet>
      <dgm:spPr/>
      <dgm:t>
        <a:bodyPr/>
        <a:lstStyle/>
        <a:p>
          <a:endParaRPr lang="ru-RU"/>
        </a:p>
      </dgm:t>
    </dgm:pt>
    <dgm:pt modelId="{77EA195D-42B0-4244-830D-4E86E4149230}" type="pres">
      <dgm:prSet presAssocID="{C1244887-6F07-4094-9D22-B2FE20E3815C}" presName="parentText" presStyleLbl="node1" presStyleIdx="0" presStyleCnt="1">
        <dgm:presLayoutVars>
          <dgm:chMax val="0"/>
          <dgm:bulletEnabled val="1"/>
        </dgm:presLayoutVars>
      </dgm:prSet>
      <dgm:spPr/>
      <dgm:t>
        <a:bodyPr/>
        <a:lstStyle/>
        <a:p>
          <a:endParaRPr lang="ru-RU"/>
        </a:p>
      </dgm:t>
    </dgm:pt>
  </dgm:ptLst>
  <dgm:cxnLst>
    <dgm:cxn modelId="{E4CAE1CD-A664-4DCA-AB44-1F750B2AA649}" srcId="{837012D1-43BD-4935-9AA8-5C0F4A8B5DAA}" destId="{C1244887-6F07-4094-9D22-B2FE20E3815C}" srcOrd="0" destOrd="0" parTransId="{DE181C3B-2F4F-42C2-B23A-4B292964B08F}" sibTransId="{C1E0F7C9-B69D-4334-9214-D7340312462B}"/>
    <dgm:cxn modelId="{698A2346-704F-43BB-91F6-A2E1927541FA}" type="presOf" srcId="{837012D1-43BD-4935-9AA8-5C0F4A8B5DAA}" destId="{444893CB-EE4C-413E-A093-D829789FB557}" srcOrd="0" destOrd="0" presId="urn:microsoft.com/office/officeart/2005/8/layout/vList2"/>
    <dgm:cxn modelId="{8E1A4FC3-6C05-42C9-ADD1-63DD767BC4F3}" type="presOf" srcId="{C1244887-6F07-4094-9D22-B2FE20E3815C}" destId="{77EA195D-42B0-4244-830D-4E86E4149230}" srcOrd="0" destOrd="0" presId="urn:microsoft.com/office/officeart/2005/8/layout/vList2"/>
    <dgm:cxn modelId="{F2E0BA40-D05F-423D-AD4A-83284EC6024B}" type="presParOf" srcId="{444893CB-EE4C-413E-A093-D829789FB557}" destId="{77EA195D-42B0-4244-830D-4E86E4149230}" srcOrd="0" destOrd="0" presId="urn:microsoft.com/office/officeart/2005/8/layout/vList2"/>
  </dgm:cxnLst>
  <dgm:bg/>
  <dgm:whole/>
</dgm:dataModel>
</file>

<file path=ppt/diagrams/data29.xml><?xml version="1.0" encoding="utf-8"?>
<dgm:dataModel xmlns:dgm="http://schemas.openxmlformats.org/drawingml/2006/diagram" xmlns:a="http://schemas.openxmlformats.org/drawingml/2006/main">
  <dgm:ptLst>
    <dgm:pt modelId="{63C2065E-0B8A-41CD-BD19-78DB02D614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270ED5B-C11A-4E28-BDB2-B974F036E1A9}">
      <dgm:prSet/>
      <dgm:spPr/>
      <dgm:t>
        <a:bodyPr/>
        <a:lstStyle/>
        <a:p>
          <a:pPr rtl="0"/>
          <a:r>
            <a:rPr lang="ru-RU" b="1" dirty="0" smtClean="0"/>
            <a:t>Он был ближайшим советником председателя кабинета министров Сергея Витте, который фактически направил Россию по пути государственного капитализма. И Менделеев в огромной степени способствовал этому развитию. </a:t>
          </a:r>
          <a:endParaRPr lang="ru-RU" dirty="0"/>
        </a:p>
      </dgm:t>
    </dgm:pt>
    <dgm:pt modelId="{122625E7-E900-4EFD-AC16-C298D06F29F5}" type="parTrans" cxnId="{2A94C7E5-641B-476F-9E88-AC46E7581334}">
      <dgm:prSet/>
      <dgm:spPr/>
      <dgm:t>
        <a:bodyPr/>
        <a:lstStyle/>
        <a:p>
          <a:endParaRPr lang="ru-RU"/>
        </a:p>
      </dgm:t>
    </dgm:pt>
    <dgm:pt modelId="{608D863A-5903-413C-8A7B-E5D2030C84D1}" type="sibTrans" cxnId="{2A94C7E5-641B-476F-9E88-AC46E7581334}">
      <dgm:prSet/>
      <dgm:spPr/>
      <dgm:t>
        <a:bodyPr/>
        <a:lstStyle/>
        <a:p>
          <a:endParaRPr lang="ru-RU"/>
        </a:p>
      </dgm:t>
    </dgm:pt>
    <dgm:pt modelId="{44B1570B-A3AF-4655-9E19-C9923CD3B4BC}">
      <dgm:prSet/>
      <dgm:spPr/>
      <dgm:t>
        <a:bodyPr/>
        <a:lstStyle/>
        <a:p>
          <a:pPr rtl="0"/>
          <a:r>
            <a:rPr lang="ru-RU" b="1" dirty="0" smtClean="0"/>
            <a:t>Менделеев был идеологом нефтяного дела в нашей стране. Его фраза "топить нефтью - это как жечь ассигнации" стала афоризмом. Он понял значение нефтехимии и убедил Витте построить в России первый нефтехимический завод</a:t>
          </a:r>
          <a:endParaRPr lang="ru-RU" dirty="0"/>
        </a:p>
      </dgm:t>
    </dgm:pt>
    <dgm:pt modelId="{235CFA32-FEA2-4A98-87F4-E0C96369D57C}" type="parTrans" cxnId="{3A13EBD5-1576-46DD-89BB-7C008281D56B}">
      <dgm:prSet/>
      <dgm:spPr/>
      <dgm:t>
        <a:bodyPr/>
        <a:lstStyle/>
        <a:p>
          <a:endParaRPr lang="ru-RU"/>
        </a:p>
      </dgm:t>
    </dgm:pt>
    <dgm:pt modelId="{75A9390E-3BE9-4A02-AAD6-79DF8853837E}" type="sibTrans" cxnId="{3A13EBD5-1576-46DD-89BB-7C008281D56B}">
      <dgm:prSet/>
      <dgm:spPr/>
      <dgm:t>
        <a:bodyPr/>
        <a:lstStyle/>
        <a:p>
          <a:endParaRPr lang="ru-RU"/>
        </a:p>
      </dgm:t>
    </dgm:pt>
    <dgm:pt modelId="{2BF6C968-9101-4B8E-B775-A671EE82B602}" type="pres">
      <dgm:prSet presAssocID="{63C2065E-0B8A-41CD-BD19-78DB02D61488}" presName="linear" presStyleCnt="0">
        <dgm:presLayoutVars>
          <dgm:animLvl val="lvl"/>
          <dgm:resizeHandles val="exact"/>
        </dgm:presLayoutVars>
      </dgm:prSet>
      <dgm:spPr/>
      <dgm:t>
        <a:bodyPr/>
        <a:lstStyle/>
        <a:p>
          <a:endParaRPr lang="ru-RU"/>
        </a:p>
      </dgm:t>
    </dgm:pt>
    <dgm:pt modelId="{B77BBFFF-760F-44C2-9C8F-5A4C3B9A01AF}" type="pres">
      <dgm:prSet presAssocID="{2270ED5B-C11A-4E28-BDB2-B974F036E1A9}" presName="parentText" presStyleLbl="node1" presStyleIdx="0" presStyleCnt="2" custLinFactY="-664" custLinFactNeighborY="-100000">
        <dgm:presLayoutVars>
          <dgm:chMax val="0"/>
          <dgm:bulletEnabled val="1"/>
        </dgm:presLayoutVars>
      </dgm:prSet>
      <dgm:spPr/>
      <dgm:t>
        <a:bodyPr/>
        <a:lstStyle/>
        <a:p>
          <a:endParaRPr lang="ru-RU"/>
        </a:p>
      </dgm:t>
    </dgm:pt>
    <dgm:pt modelId="{201B1910-C81B-4557-9B8F-17B2F2B7F5FA}" type="pres">
      <dgm:prSet presAssocID="{608D863A-5903-413C-8A7B-E5D2030C84D1}" presName="spacer" presStyleCnt="0"/>
      <dgm:spPr/>
    </dgm:pt>
    <dgm:pt modelId="{0C946B4A-03DD-4F7C-9E31-1C4E64FE202E}" type="pres">
      <dgm:prSet presAssocID="{44B1570B-A3AF-4655-9E19-C9923CD3B4BC}" presName="parentText" presStyleLbl="node1" presStyleIdx="1" presStyleCnt="2" custScaleY="106288" custLinFactY="5458" custLinFactNeighborX="-2202" custLinFactNeighborY="100000">
        <dgm:presLayoutVars>
          <dgm:chMax val="0"/>
          <dgm:bulletEnabled val="1"/>
        </dgm:presLayoutVars>
      </dgm:prSet>
      <dgm:spPr/>
      <dgm:t>
        <a:bodyPr/>
        <a:lstStyle/>
        <a:p>
          <a:endParaRPr lang="ru-RU"/>
        </a:p>
      </dgm:t>
    </dgm:pt>
  </dgm:ptLst>
  <dgm:cxnLst>
    <dgm:cxn modelId="{D866FD36-7C6A-4AB4-ACC2-8455198D4E1D}" type="presOf" srcId="{63C2065E-0B8A-41CD-BD19-78DB02D61488}" destId="{2BF6C968-9101-4B8E-B775-A671EE82B602}" srcOrd="0" destOrd="0" presId="urn:microsoft.com/office/officeart/2005/8/layout/vList2"/>
    <dgm:cxn modelId="{3A13EBD5-1576-46DD-89BB-7C008281D56B}" srcId="{63C2065E-0B8A-41CD-BD19-78DB02D61488}" destId="{44B1570B-A3AF-4655-9E19-C9923CD3B4BC}" srcOrd="1" destOrd="0" parTransId="{235CFA32-FEA2-4A98-87F4-E0C96369D57C}" sibTransId="{75A9390E-3BE9-4A02-AAD6-79DF8853837E}"/>
    <dgm:cxn modelId="{E641B193-CB94-4BCD-B748-53B54BC0F774}" type="presOf" srcId="{44B1570B-A3AF-4655-9E19-C9923CD3B4BC}" destId="{0C946B4A-03DD-4F7C-9E31-1C4E64FE202E}" srcOrd="0" destOrd="0" presId="urn:microsoft.com/office/officeart/2005/8/layout/vList2"/>
    <dgm:cxn modelId="{2A94C7E5-641B-476F-9E88-AC46E7581334}" srcId="{63C2065E-0B8A-41CD-BD19-78DB02D61488}" destId="{2270ED5B-C11A-4E28-BDB2-B974F036E1A9}" srcOrd="0" destOrd="0" parTransId="{122625E7-E900-4EFD-AC16-C298D06F29F5}" sibTransId="{608D863A-5903-413C-8A7B-E5D2030C84D1}"/>
    <dgm:cxn modelId="{7782045E-CD66-4C8F-B564-6BEAE374D0F4}" type="presOf" srcId="{2270ED5B-C11A-4E28-BDB2-B974F036E1A9}" destId="{B77BBFFF-760F-44C2-9C8F-5A4C3B9A01AF}" srcOrd="0" destOrd="0" presId="urn:microsoft.com/office/officeart/2005/8/layout/vList2"/>
    <dgm:cxn modelId="{790CA21F-7496-4B0B-A132-3D9B00317D94}" type="presParOf" srcId="{2BF6C968-9101-4B8E-B775-A671EE82B602}" destId="{B77BBFFF-760F-44C2-9C8F-5A4C3B9A01AF}" srcOrd="0" destOrd="0" presId="urn:microsoft.com/office/officeart/2005/8/layout/vList2"/>
    <dgm:cxn modelId="{E4E055AF-39B2-4441-8F0F-B34F795F4236}" type="presParOf" srcId="{2BF6C968-9101-4B8E-B775-A671EE82B602}" destId="{201B1910-C81B-4557-9B8F-17B2F2B7F5FA}" srcOrd="1" destOrd="0" presId="urn:microsoft.com/office/officeart/2005/8/layout/vList2"/>
    <dgm:cxn modelId="{90B5469E-E71C-4A5D-BA2C-EFBEEBE9EAD5}" type="presParOf" srcId="{2BF6C968-9101-4B8E-B775-A671EE82B602}" destId="{0C946B4A-03DD-4F7C-9E31-1C4E64FE202E}" srcOrd="2"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57EDB7BB-7550-4D7D-A68D-9FDBF6A63A0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E15DC79-22F0-41E9-A3A5-9E9F14C3B87C}">
      <dgm:prSet/>
      <dgm:spPr/>
      <dgm:t>
        <a:bodyPr/>
        <a:lstStyle/>
        <a:p>
          <a:pPr rtl="0"/>
          <a:r>
            <a:rPr lang="ru-RU" b="1" dirty="0" smtClean="0"/>
            <a:t>В дальнейшем Иван Павлович получил место директора </a:t>
          </a:r>
          <a:r>
            <a:rPr lang="ru-RU" b="1" dirty="0" err="1" smtClean="0"/>
            <a:t>Тобольской</a:t>
          </a:r>
          <a:r>
            <a:rPr lang="ru-RU" b="1" dirty="0" smtClean="0"/>
            <a:t> классической гимназии. Его незаурядные свойства ума, высокая культура и творческое начало определяли педагогические принципы, которыми он руководствовался в преподавании своих предметов. </a:t>
          </a:r>
          <a:endParaRPr lang="ru-RU" b="1" dirty="0"/>
        </a:p>
      </dgm:t>
    </dgm:pt>
    <dgm:pt modelId="{C17A5BB2-A10D-4514-BA07-8E9AB422D5D8}" type="parTrans" cxnId="{DA04DAA4-BEA3-40E4-BD34-35049754C07A}">
      <dgm:prSet/>
      <dgm:spPr/>
      <dgm:t>
        <a:bodyPr/>
        <a:lstStyle/>
        <a:p>
          <a:endParaRPr lang="ru-RU"/>
        </a:p>
      </dgm:t>
    </dgm:pt>
    <dgm:pt modelId="{7C5A2912-5252-448C-AD6E-E7FA9399784A}" type="sibTrans" cxnId="{DA04DAA4-BEA3-40E4-BD34-35049754C07A}">
      <dgm:prSet/>
      <dgm:spPr/>
      <dgm:t>
        <a:bodyPr/>
        <a:lstStyle/>
        <a:p>
          <a:endParaRPr lang="ru-RU"/>
        </a:p>
      </dgm:t>
    </dgm:pt>
    <dgm:pt modelId="{78CAE7D6-9280-4C39-8F93-B4EA803CB843}" type="pres">
      <dgm:prSet presAssocID="{57EDB7BB-7550-4D7D-A68D-9FDBF6A63A00}" presName="linear" presStyleCnt="0">
        <dgm:presLayoutVars>
          <dgm:animLvl val="lvl"/>
          <dgm:resizeHandles val="exact"/>
        </dgm:presLayoutVars>
      </dgm:prSet>
      <dgm:spPr/>
      <dgm:t>
        <a:bodyPr/>
        <a:lstStyle/>
        <a:p>
          <a:endParaRPr lang="ru-RU"/>
        </a:p>
      </dgm:t>
    </dgm:pt>
    <dgm:pt modelId="{37802751-C84E-4829-8C9A-1CD00E730CF4}" type="pres">
      <dgm:prSet presAssocID="{8E15DC79-22F0-41E9-A3A5-9E9F14C3B87C}" presName="parentText" presStyleLbl="node1" presStyleIdx="0" presStyleCnt="1">
        <dgm:presLayoutVars>
          <dgm:chMax val="0"/>
          <dgm:bulletEnabled val="1"/>
        </dgm:presLayoutVars>
      </dgm:prSet>
      <dgm:spPr/>
      <dgm:t>
        <a:bodyPr/>
        <a:lstStyle/>
        <a:p>
          <a:endParaRPr lang="ru-RU"/>
        </a:p>
      </dgm:t>
    </dgm:pt>
  </dgm:ptLst>
  <dgm:cxnLst>
    <dgm:cxn modelId="{DA04DAA4-BEA3-40E4-BD34-35049754C07A}" srcId="{57EDB7BB-7550-4D7D-A68D-9FDBF6A63A00}" destId="{8E15DC79-22F0-41E9-A3A5-9E9F14C3B87C}" srcOrd="0" destOrd="0" parTransId="{C17A5BB2-A10D-4514-BA07-8E9AB422D5D8}" sibTransId="{7C5A2912-5252-448C-AD6E-E7FA9399784A}"/>
    <dgm:cxn modelId="{E965F24E-46BC-488A-9E96-F6A235C1B274}" type="presOf" srcId="{8E15DC79-22F0-41E9-A3A5-9E9F14C3B87C}" destId="{37802751-C84E-4829-8C9A-1CD00E730CF4}" srcOrd="0" destOrd="0" presId="urn:microsoft.com/office/officeart/2005/8/layout/vList2"/>
    <dgm:cxn modelId="{6EF8F1F2-40BD-4DFD-B1C2-8A7A1E4932C1}" type="presOf" srcId="{57EDB7BB-7550-4D7D-A68D-9FDBF6A63A00}" destId="{78CAE7D6-9280-4C39-8F93-B4EA803CB843}" srcOrd="0" destOrd="0" presId="urn:microsoft.com/office/officeart/2005/8/layout/vList2"/>
    <dgm:cxn modelId="{72410B49-8A23-4CC8-AB7D-7BF024A1C928}" type="presParOf" srcId="{78CAE7D6-9280-4C39-8F93-B4EA803CB843}" destId="{37802751-C84E-4829-8C9A-1CD00E730CF4}" srcOrd="0" destOrd="0" presId="urn:microsoft.com/office/officeart/2005/8/layout/vList2"/>
  </dgm:cxnLst>
  <dgm:bg/>
  <dgm:whole/>
</dgm:dataModel>
</file>

<file path=ppt/diagrams/data30.xml><?xml version="1.0" encoding="utf-8"?>
<dgm:dataModel xmlns:dgm="http://schemas.openxmlformats.org/drawingml/2006/diagram" xmlns:a="http://schemas.openxmlformats.org/drawingml/2006/main">
  <dgm:ptLst>
    <dgm:pt modelId="{A6C90C33-4F82-4944-8A1F-8963FBDBCFA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43593EF-6F25-44DE-86AB-02985A28CF5F}">
      <dgm:prSet/>
      <dgm:spPr/>
      <dgm:t>
        <a:bodyPr/>
        <a:lstStyle/>
        <a:p>
          <a:pPr rtl="0"/>
          <a:r>
            <a:rPr lang="ru-RU" b="1" dirty="0" smtClean="0"/>
            <a:t>С. Витте</a:t>
          </a:r>
          <a:endParaRPr lang="ru-RU" b="1" dirty="0"/>
        </a:p>
      </dgm:t>
    </dgm:pt>
    <dgm:pt modelId="{B87D7ED1-F87D-48DA-9397-1CA41FD06A14}" type="parTrans" cxnId="{764B9CB7-1CFC-4BF8-8E00-F674081C373D}">
      <dgm:prSet/>
      <dgm:spPr/>
      <dgm:t>
        <a:bodyPr/>
        <a:lstStyle/>
        <a:p>
          <a:endParaRPr lang="ru-RU"/>
        </a:p>
      </dgm:t>
    </dgm:pt>
    <dgm:pt modelId="{76C431C0-A00A-4118-A51C-0EC36D768397}" type="sibTrans" cxnId="{764B9CB7-1CFC-4BF8-8E00-F674081C373D}">
      <dgm:prSet/>
      <dgm:spPr/>
      <dgm:t>
        <a:bodyPr/>
        <a:lstStyle/>
        <a:p>
          <a:endParaRPr lang="ru-RU"/>
        </a:p>
      </dgm:t>
    </dgm:pt>
    <dgm:pt modelId="{F0B610C0-C9A8-4017-9A5F-22775DDFD1A6}" type="pres">
      <dgm:prSet presAssocID="{A6C90C33-4F82-4944-8A1F-8963FBDBCFA0}" presName="linear" presStyleCnt="0">
        <dgm:presLayoutVars>
          <dgm:animLvl val="lvl"/>
          <dgm:resizeHandles val="exact"/>
        </dgm:presLayoutVars>
      </dgm:prSet>
      <dgm:spPr/>
      <dgm:t>
        <a:bodyPr/>
        <a:lstStyle/>
        <a:p>
          <a:endParaRPr lang="ru-RU"/>
        </a:p>
      </dgm:t>
    </dgm:pt>
    <dgm:pt modelId="{28D7B601-AD4A-403D-9920-7FEF0E827E33}" type="pres">
      <dgm:prSet presAssocID="{B43593EF-6F25-44DE-86AB-02985A28CF5F}" presName="parentText" presStyleLbl="node1" presStyleIdx="0" presStyleCnt="1" custLinFactX="60000" custLinFactNeighborX="100000" custLinFactNeighborY="-2611">
        <dgm:presLayoutVars>
          <dgm:chMax val="0"/>
          <dgm:bulletEnabled val="1"/>
        </dgm:presLayoutVars>
      </dgm:prSet>
      <dgm:spPr/>
      <dgm:t>
        <a:bodyPr/>
        <a:lstStyle/>
        <a:p>
          <a:endParaRPr lang="ru-RU"/>
        </a:p>
      </dgm:t>
    </dgm:pt>
  </dgm:ptLst>
  <dgm:cxnLst>
    <dgm:cxn modelId="{A8337F62-F841-46C4-B851-A24A3E89C609}" type="presOf" srcId="{B43593EF-6F25-44DE-86AB-02985A28CF5F}" destId="{28D7B601-AD4A-403D-9920-7FEF0E827E33}" srcOrd="0" destOrd="0" presId="urn:microsoft.com/office/officeart/2005/8/layout/vList2"/>
    <dgm:cxn modelId="{69D67748-F243-479D-B041-5EDBAB55701F}" type="presOf" srcId="{A6C90C33-4F82-4944-8A1F-8963FBDBCFA0}" destId="{F0B610C0-C9A8-4017-9A5F-22775DDFD1A6}" srcOrd="0" destOrd="0" presId="urn:microsoft.com/office/officeart/2005/8/layout/vList2"/>
    <dgm:cxn modelId="{764B9CB7-1CFC-4BF8-8E00-F674081C373D}" srcId="{A6C90C33-4F82-4944-8A1F-8963FBDBCFA0}" destId="{B43593EF-6F25-44DE-86AB-02985A28CF5F}" srcOrd="0" destOrd="0" parTransId="{B87D7ED1-F87D-48DA-9397-1CA41FD06A14}" sibTransId="{76C431C0-A00A-4118-A51C-0EC36D768397}"/>
    <dgm:cxn modelId="{247C5662-F0DC-46F3-8E46-904A3F51E7E2}" type="presParOf" srcId="{F0B610C0-C9A8-4017-9A5F-22775DDFD1A6}" destId="{28D7B601-AD4A-403D-9920-7FEF0E827E33}" srcOrd="0" destOrd="0" presId="urn:microsoft.com/office/officeart/2005/8/layout/vList2"/>
  </dgm:cxnLst>
  <dgm:bg/>
  <dgm:whole/>
</dgm:dataModel>
</file>

<file path=ppt/diagrams/data31.xml><?xml version="1.0" encoding="utf-8"?>
<dgm:dataModel xmlns:dgm="http://schemas.openxmlformats.org/drawingml/2006/diagram" xmlns:a="http://schemas.openxmlformats.org/drawingml/2006/main">
  <dgm:ptLst>
    <dgm:pt modelId="{32312FA2-DC62-4674-B32D-6457B74E0AD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D1FA22A-0A20-4663-AE64-FC491FFF21E4}">
      <dgm:prSet/>
      <dgm:spPr/>
      <dgm:t>
        <a:bodyPr/>
        <a:lstStyle/>
        <a:p>
          <a:pPr rtl="0"/>
          <a:r>
            <a:rPr lang="ru-RU" b="1" dirty="0" smtClean="0"/>
            <a:t>Д. И. Менделеев вступил в конфликт с братьями Нобелями, который длился  на протяжении 1880-х годов, Людвиг Нобель пользуясь кризисом нефтяной промышленности, и стремясь к монополии на </a:t>
          </a:r>
          <a:r>
            <a:rPr lang="ru-RU" b="1" dirty="0" err="1" smtClean="0"/>
            <a:t>бакинскую</a:t>
          </a:r>
          <a:r>
            <a:rPr lang="ru-RU" b="1" dirty="0" smtClean="0"/>
            <a:t> нефть, на её добычу и перегонку, с этой целью спекулировал слухами о её истощении</a:t>
          </a:r>
          <a:endParaRPr lang="ru-RU" dirty="0"/>
        </a:p>
      </dgm:t>
    </dgm:pt>
    <dgm:pt modelId="{7B85F03E-2952-429D-AA57-4B5572AA15C9}" type="parTrans" cxnId="{E0C75418-5BF5-46EF-8DD8-5E6C1813585D}">
      <dgm:prSet/>
      <dgm:spPr/>
      <dgm:t>
        <a:bodyPr/>
        <a:lstStyle/>
        <a:p>
          <a:endParaRPr lang="ru-RU"/>
        </a:p>
      </dgm:t>
    </dgm:pt>
    <dgm:pt modelId="{4C892FCE-93FE-423D-907B-D53D0B7F926D}" type="sibTrans" cxnId="{E0C75418-5BF5-46EF-8DD8-5E6C1813585D}">
      <dgm:prSet/>
      <dgm:spPr/>
      <dgm:t>
        <a:bodyPr/>
        <a:lstStyle/>
        <a:p>
          <a:endParaRPr lang="ru-RU"/>
        </a:p>
      </dgm:t>
    </dgm:pt>
    <dgm:pt modelId="{A5377D01-2634-487D-9203-43E059BE9DB5}" type="pres">
      <dgm:prSet presAssocID="{32312FA2-DC62-4674-B32D-6457B74E0AD0}" presName="linear" presStyleCnt="0">
        <dgm:presLayoutVars>
          <dgm:animLvl val="lvl"/>
          <dgm:resizeHandles val="exact"/>
        </dgm:presLayoutVars>
      </dgm:prSet>
      <dgm:spPr/>
      <dgm:t>
        <a:bodyPr/>
        <a:lstStyle/>
        <a:p>
          <a:endParaRPr lang="ru-RU"/>
        </a:p>
      </dgm:t>
    </dgm:pt>
    <dgm:pt modelId="{41A8071D-FD53-4678-83FA-BDE3F6E8A29D}" type="pres">
      <dgm:prSet presAssocID="{3D1FA22A-0A20-4663-AE64-FC491FFF21E4}" presName="parentText" presStyleLbl="node1" presStyleIdx="0" presStyleCnt="1">
        <dgm:presLayoutVars>
          <dgm:chMax val="0"/>
          <dgm:bulletEnabled val="1"/>
        </dgm:presLayoutVars>
      </dgm:prSet>
      <dgm:spPr/>
      <dgm:t>
        <a:bodyPr/>
        <a:lstStyle/>
        <a:p>
          <a:endParaRPr lang="ru-RU"/>
        </a:p>
      </dgm:t>
    </dgm:pt>
  </dgm:ptLst>
  <dgm:cxnLst>
    <dgm:cxn modelId="{D5EA44D9-17E2-4E28-8A72-0B3F9AD93907}" type="presOf" srcId="{32312FA2-DC62-4674-B32D-6457B74E0AD0}" destId="{A5377D01-2634-487D-9203-43E059BE9DB5}" srcOrd="0" destOrd="0" presId="urn:microsoft.com/office/officeart/2005/8/layout/vList2"/>
    <dgm:cxn modelId="{E0C75418-5BF5-46EF-8DD8-5E6C1813585D}" srcId="{32312FA2-DC62-4674-B32D-6457B74E0AD0}" destId="{3D1FA22A-0A20-4663-AE64-FC491FFF21E4}" srcOrd="0" destOrd="0" parTransId="{7B85F03E-2952-429D-AA57-4B5572AA15C9}" sibTransId="{4C892FCE-93FE-423D-907B-D53D0B7F926D}"/>
    <dgm:cxn modelId="{E84E5894-BC08-4D89-9F1D-B1CEF9FE8AE0}" type="presOf" srcId="{3D1FA22A-0A20-4663-AE64-FC491FFF21E4}" destId="{41A8071D-FD53-4678-83FA-BDE3F6E8A29D}" srcOrd="0" destOrd="0" presId="urn:microsoft.com/office/officeart/2005/8/layout/vList2"/>
    <dgm:cxn modelId="{A3EB53B3-6629-4B81-8B5A-1D2B7385DD37}" type="presParOf" srcId="{A5377D01-2634-487D-9203-43E059BE9DB5}" destId="{41A8071D-FD53-4678-83FA-BDE3F6E8A29D}" srcOrd="0" destOrd="0" presId="urn:microsoft.com/office/officeart/2005/8/layout/vList2"/>
  </dgm:cxnLst>
  <dgm:bg/>
  <dgm:whole/>
</dgm:dataModel>
</file>

<file path=ppt/diagrams/data32.xml><?xml version="1.0" encoding="utf-8"?>
<dgm:dataModel xmlns:dgm="http://schemas.openxmlformats.org/drawingml/2006/diagram" xmlns:a="http://schemas.openxmlformats.org/drawingml/2006/main">
  <dgm:ptLst>
    <dgm:pt modelId="{D34E0EFD-08FF-4477-B041-CC6AFAC4C9F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7CE3CE6-238B-4FD5-98E0-177B3ECCC7BD}">
      <dgm:prSet/>
      <dgm:spPr/>
      <dgm:t>
        <a:bodyPr/>
        <a:lstStyle/>
        <a:p>
          <a:pPr algn="ctr" rtl="0"/>
          <a:r>
            <a:rPr lang="ru-RU" b="1" dirty="0" smtClean="0"/>
            <a:t>Л. Нобель</a:t>
          </a:r>
          <a:endParaRPr lang="ru-RU" dirty="0"/>
        </a:p>
      </dgm:t>
    </dgm:pt>
    <dgm:pt modelId="{AFBBDDBB-FC24-4236-9765-D124FF0870CC}" type="parTrans" cxnId="{13F9C339-5E36-47F9-958D-5D2B98591FF0}">
      <dgm:prSet/>
      <dgm:spPr/>
      <dgm:t>
        <a:bodyPr/>
        <a:lstStyle/>
        <a:p>
          <a:endParaRPr lang="ru-RU"/>
        </a:p>
      </dgm:t>
    </dgm:pt>
    <dgm:pt modelId="{C55BC345-254E-4BBD-9AE4-F5BCB34375E0}" type="sibTrans" cxnId="{13F9C339-5E36-47F9-958D-5D2B98591FF0}">
      <dgm:prSet/>
      <dgm:spPr/>
      <dgm:t>
        <a:bodyPr/>
        <a:lstStyle/>
        <a:p>
          <a:endParaRPr lang="ru-RU"/>
        </a:p>
      </dgm:t>
    </dgm:pt>
    <dgm:pt modelId="{D358C0A8-FF9F-40C1-8B86-7D52ECFEB27E}" type="pres">
      <dgm:prSet presAssocID="{D34E0EFD-08FF-4477-B041-CC6AFAC4C9FE}" presName="linear" presStyleCnt="0">
        <dgm:presLayoutVars>
          <dgm:animLvl val="lvl"/>
          <dgm:resizeHandles val="exact"/>
        </dgm:presLayoutVars>
      </dgm:prSet>
      <dgm:spPr/>
      <dgm:t>
        <a:bodyPr/>
        <a:lstStyle/>
        <a:p>
          <a:endParaRPr lang="ru-RU"/>
        </a:p>
      </dgm:t>
    </dgm:pt>
    <dgm:pt modelId="{11D53906-5E23-49BF-A23E-3A32E7EF9B64}" type="pres">
      <dgm:prSet presAssocID="{D7CE3CE6-238B-4FD5-98E0-177B3ECCC7BD}" presName="parentText" presStyleLbl="node1" presStyleIdx="0" presStyleCnt="1" custLinFactNeighborX="25000" custLinFactNeighborY="-22964">
        <dgm:presLayoutVars>
          <dgm:chMax val="0"/>
          <dgm:bulletEnabled val="1"/>
        </dgm:presLayoutVars>
      </dgm:prSet>
      <dgm:spPr/>
      <dgm:t>
        <a:bodyPr/>
        <a:lstStyle/>
        <a:p>
          <a:endParaRPr lang="ru-RU"/>
        </a:p>
      </dgm:t>
    </dgm:pt>
  </dgm:ptLst>
  <dgm:cxnLst>
    <dgm:cxn modelId="{374AA618-578F-48D9-BE2A-2EA34664A444}" type="presOf" srcId="{D7CE3CE6-238B-4FD5-98E0-177B3ECCC7BD}" destId="{11D53906-5E23-49BF-A23E-3A32E7EF9B64}" srcOrd="0" destOrd="0" presId="urn:microsoft.com/office/officeart/2005/8/layout/vList2"/>
    <dgm:cxn modelId="{13F9C339-5E36-47F9-958D-5D2B98591FF0}" srcId="{D34E0EFD-08FF-4477-B041-CC6AFAC4C9FE}" destId="{D7CE3CE6-238B-4FD5-98E0-177B3ECCC7BD}" srcOrd="0" destOrd="0" parTransId="{AFBBDDBB-FC24-4236-9765-D124FF0870CC}" sibTransId="{C55BC345-254E-4BBD-9AE4-F5BCB34375E0}"/>
    <dgm:cxn modelId="{D679052F-5E51-4B05-9D7D-24FA013CDFD4}" type="presOf" srcId="{D34E0EFD-08FF-4477-B041-CC6AFAC4C9FE}" destId="{D358C0A8-FF9F-40C1-8B86-7D52ECFEB27E}" srcOrd="0" destOrd="0" presId="urn:microsoft.com/office/officeart/2005/8/layout/vList2"/>
    <dgm:cxn modelId="{CD75EEB4-3E11-4AF1-8DBF-5DC4A3A75F4E}" type="presParOf" srcId="{D358C0A8-FF9F-40C1-8B86-7D52ECFEB27E}" destId="{11D53906-5E23-49BF-A23E-3A32E7EF9B64}" srcOrd="0" destOrd="0" presId="urn:microsoft.com/office/officeart/2005/8/layout/vList2"/>
  </dgm:cxnLst>
  <dgm:bg/>
  <dgm:whole/>
</dgm:dataModel>
</file>

<file path=ppt/diagrams/data33.xml><?xml version="1.0" encoding="utf-8"?>
<dgm:dataModel xmlns:dgm="http://schemas.openxmlformats.org/drawingml/2006/diagram" xmlns:a="http://schemas.openxmlformats.org/drawingml/2006/main">
  <dgm:ptLst>
    <dgm:pt modelId="{3AEA77CD-A2CA-4B9A-BCE8-B6DC1B6BE2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B912D99-B508-431D-B0CE-8093E0205680}">
      <dgm:prSet/>
      <dgm:spPr/>
      <dgm:t>
        <a:bodyPr/>
        <a:lstStyle/>
        <a:p>
          <a:pPr rtl="0"/>
          <a:r>
            <a:rPr lang="ru-RU" b="1" dirty="0" smtClean="0"/>
            <a:t>Братья Нобели считали производство бензина и тяжёлые остатки от переработки нефти бесполезными отходами и уничтожались. И вот эти-то бросовые остатки Д. И. Менделеев предлагал превращать в масла, которые в три-четыре раза были дороже, чем керосин. Это могло нанести удар по нефтяной империи Нобелей, так как её российские конкуренты могли бы тогда успешно с ней соперничать, при гораздо меньших затратах. Во время этой полемики Д. И. Менделеева поддержал русский промышленник В. И. Рогозин, который в соответствии с рекомендациями учёного начал на построенном на Волге заводе полностью перерабатывать нефть, получая из неё кроме керосина смазочные масла хорошего качества.</a:t>
          </a:r>
          <a:endParaRPr lang="ru-RU" dirty="0"/>
        </a:p>
      </dgm:t>
    </dgm:pt>
    <dgm:pt modelId="{49B71C3A-504C-4F7D-B265-41D2606EF394}" type="parTrans" cxnId="{76094EEA-F39B-4ABA-8B35-230AA15FB0F5}">
      <dgm:prSet/>
      <dgm:spPr/>
      <dgm:t>
        <a:bodyPr/>
        <a:lstStyle/>
        <a:p>
          <a:endParaRPr lang="ru-RU"/>
        </a:p>
      </dgm:t>
    </dgm:pt>
    <dgm:pt modelId="{CAEAD496-21C2-41A9-84E3-CDF3C49CD0AB}" type="sibTrans" cxnId="{76094EEA-F39B-4ABA-8B35-230AA15FB0F5}">
      <dgm:prSet/>
      <dgm:spPr/>
      <dgm:t>
        <a:bodyPr/>
        <a:lstStyle/>
        <a:p>
          <a:endParaRPr lang="ru-RU"/>
        </a:p>
      </dgm:t>
    </dgm:pt>
    <dgm:pt modelId="{762B0DFC-BDC0-4BA6-A110-38231F514024}" type="pres">
      <dgm:prSet presAssocID="{3AEA77CD-A2CA-4B9A-BCE8-B6DC1B6BE255}" presName="linear" presStyleCnt="0">
        <dgm:presLayoutVars>
          <dgm:animLvl val="lvl"/>
          <dgm:resizeHandles val="exact"/>
        </dgm:presLayoutVars>
      </dgm:prSet>
      <dgm:spPr/>
      <dgm:t>
        <a:bodyPr/>
        <a:lstStyle/>
        <a:p>
          <a:endParaRPr lang="ru-RU"/>
        </a:p>
      </dgm:t>
    </dgm:pt>
    <dgm:pt modelId="{B2BC293D-25F7-4617-B5B0-8B1AF74DBBFB}" type="pres">
      <dgm:prSet presAssocID="{9B912D99-B508-431D-B0CE-8093E0205680}" presName="parentText" presStyleLbl="node1" presStyleIdx="0" presStyleCnt="1" custScaleY="125779">
        <dgm:presLayoutVars>
          <dgm:chMax val="0"/>
          <dgm:bulletEnabled val="1"/>
        </dgm:presLayoutVars>
      </dgm:prSet>
      <dgm:spPr/>
      <dgm:t>
        <a:bodyPr/>
        <a:lstStyle/>
        <a:p>
          <a:endParaRPr lang="ru-RU"/>
        </a:p>
      </dgm:t>
    </dgm:pt>
  </dgm:ptLst>
  <dgm:cxnLst>
    <dgm:cxn modelId="{22CF8492-83C3-498D-8EE1-1EB6D1F9C327}" type="presOf" srcId="{9B912D99-B508-431D-B0CE-8093E0205680}" destId="{B2BC293D-25F7-4617-B5B0-8B1AF74DBBFB}" srcOrd="0" destOrd="0" presId="urn:microsoft.com/office/officeart/2005/8/layout/vList2"/>
    <dgm:cxn modelId="{F7D4F064-CACB-4993-A1E9-5043B672F01B}" type="presOf" srcId="{3AEA77CD-A2CA-4B9A-BCE8-B6DC1B6BE255}" destId="{762B0DFC-BDC0-4BA6-A110-38231F514024}" srcOrd="0" destOrd="0" presId="urn:microsoft.com/office/officeart/2005/8/layout/vList2"/>
    <dgm:cxn modelId="{76094EEA-F39B-4ABA-8B35-230AA15FB0F5}" srcId="{3AEA77CD-A2CA-4B9A-BCE8-B6DC1B6BE255}" destId="{9B912D99-B508-431D-B0CE-8093E0205680}" srcOrd="0" destOrd="0" parTransId="{49B71C3A-504C-4F7D-B265-41D2606EF394}" sibTransId="{CAEAD496-21C2-41A9-84E3-CDF3C49CD0AB}"/>
    <dgm:cxn modelId="{824F5EC4-34A8-41A2-95F4-E23775047B06}" type="presParOf" srcId="{762B0DFC-BDC0-4BA6-A110-38231F514024}" destId="{B2BC293D-25F7-4617-B5B0-8B1AF74DBBFB}" srcOrd="0" destOrd="0" presId="urn:microsoft.com/office/officeart/2005/8/layout/vList2"/>
  </dgm:cxnLst>
  <dgm:bg/>
  <dgm:whole/>
</dgm:dataModel>
</file>

<file path=ppt/diagrams/data34.xml><?xml version="1.0" encoding="utf-8"?>
<dgm:dataModel xmlns:dgm="http://schemas.openxmlformats.org/drawingml/2006/diagram" xmlns:a="http://schemas.openxmlformats.org/drawingml/2006/main">
  <dgm:ptLst>
    <dgm:pt modelId="{96B9E31F-6DD0-41DA-B88C-7839EB92028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630D7FE-67A4-4AD9-85D5-C69298FCED35}">
      <dgm:prSet/>
      <dgm:spPr/>
      <dgm:t>
        <a:bodyPr/>
        <a:lstStyle/>
        <a:p>
          <a:pPr algn="ctr" rtl="0"/>
          <a:r>
            <a:rPr lang="ru-RU" b="1" dirty="0" smtClean="0"/>
            <a:t>Д. И. Менделеев тогда же, проводя исследования состава нефти разных месторождений, разработал новый способ дробной её перегонки, позволявший добиться разделения смесей летучих веществ. Менделеев доказал необоснованность мнения об оскудении каспийских источников. Нефти (изучению состава и свойств, перегонке и другим вопросам, к этой теме относящимся) Д. И. Менделеев посвятил около 150-ти работ </a:t>
          </a:r>
          <a:endParaRPr lang="ru-RU" dirty="0"/>
        </a:p>
      </dgm:t>
    </dgm:pt>
    <dgm:pt modelId="{A295F2CC-ECD6-4D97-9A0E-423785E8D351}" type="parTrans" cxnId="{7C73BDE8-020D-4487-86E5-006275BCC0B5}">
      <dgm:prSet/>
      <dgm:spPr/>
      <dgm:t>
        <a:bodyPr/>
        <a:lstStyle/>
        <a:p>
          <a:pPr algn="ctr"/>
          <a:endParaRPr lang="ru-RU"/>
        </a:p>
      </dgm:t>
    </dgm:pt>
    <dgm:pt modelId="{09586B43-BD38-49B0-BC23-884A0878746F}" type="sibTrans" cxnId="{7C73BDE8-020D-4487-86E5-006275BCC0B5}">
      <dgm:prSet/>
      <dgm:spPr/>
      <dgm:t>
        <a:bodyPr/>
        <a:lstStyle/>
        <a:p>
          <a:pPr algn="ctr"/>
          <a:endParaRPr lang="ru-RU"/>
        </a:p>
      </dgm:t>
    </dgm:pt>
    <dgm:pt modelId="{DFDCEF7B-905A-44C3-856B-B35CA7EB3720}" type="pres">
      <dgm:prSet presAssocID="{96B9E31F-6DD0-41DA-B88C-7839EB920280}" presName="linear" presStyleCnt="0">
        <dgm:presLayoutVars>
          <dgm:animLvl val="lvl"/>
          <dgm:resizeHandles val="exact"/>
        </dgm:presLayoutVars>
      </dgm:prSet>
      <dgm:spPr/>
      <dgm:t>
        <a:bodyPr/>
        <a:lstStyle/>
        <a:p>
          <a:endParaRPr lang="ru-RU"/>
        </a:p>
      </dgm:t>
    </dgm:pt>
    <dgm:pt modelId="{1AFCBD4C-8C87-41B9-9E3C-ACDE48CF631D}" type="pres">
      <dgm:prSet presAssocID="{0630D7FE-67A4-4AD9-85D5-C69298FCED35}" presName="parentText" presStyleLbl="node1" presStyleIdx="0" presStyleCnt="1">
        <dgm:presLayoutVars>
          <dgm:chMax val="0"/>
          <dgm:bulletEnabled val="1"/>
        </dgm:presLayoutVars>
      </dgm:prSet>
      <dgm:spPr/>
      <dgm:t>
        <a:bodyPr/>
        <a:lstStyle/>
        <a:p>
          <a:endParaRPr lang="ru-RU"/>
        </a:p>
      </dgm:t>
    </dgm:pt>
  </dgm:ptLst>
  <dgm:cxnLst>
    <dgm:cxn modelId="{06415936-5D50-4DDA-8AC0-927C083B4AD8}" type="presOf" srcId="{0630D7FE-67A4-4AD9-85D5-C69298FCED35}" destId="{1AFCBD4C-8C87-41B9-9E3C-ACDE48CF631D}" srcOrd="0" destOrd="0" presId="urn:microsoft.com/office/officeart/2005/8/layout/vList2"/>
    <dgm:cxn modelId="{D37B930E-A2ED-4FFA-8CF9-13DDEB6B09CD}" type="presOf" srcId="{96B9E31F-6DD0-41DA-B88C-7839EB920280}" destId="{DFDCEF7B-905A-44C3-856B-B35CA7EB3720}" srcOrd="0" destOrd="0" presId="urn:microsoft.com/office/officeart/2005/8/layout/vList2"/>
    <dgm:cxn modelId="{7C73BDE8-020D-4487-86E5-006275BCC0B5}" srcId="{96B9E31F-6DD0-41DA-B88C-7839EB920280}" destId="{0630D7FE-67A4-4AD9-85D5-C69298FCED35}" srcOrd="0" destOrd="0" parTransId="{A295F2CC-ECD6-4D97-9A0E-423785E8D351}" sibTransId="{09586B43-BD38-49B0-BC23-884A0878746F}"/>
    <dgm:cxn modelId="{203B7299-4803-4BAA-B083-41AB709D197F}" type="presParOf" srcId="{DFDCEF7B-905A-44C3-856B-B35CA7EB3720}" destId="{1AFCBD4C-8C87-41B9-9E3C-ACDE48CF631D}" srcOrd="0" destOrd="0" presId="urn:microsoft.com/office/officeart/2005/8/layout/vList2"/>
  </dgm:cxnLst>
  <dgm:bg/>
  <dgm:whole/>
</dgm:dataModel>
</file>

<file path=ppt/diagrams/data35.xml><?xml version="1.0" encoding="utf-8"?>
<dgm:dataModel xmlns:dgm="http://schemas.openxmlformats.org/drawingml/2006/diagram" xmlns:a="http://schemas.openxmlformats.org/drawingml/2006/main">
  <dgm:ptLst>
    <dgm:pt modelId="{714CF314-BADD-437E-8781-CA41518D0AF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744B59B-4011-47AB-95C8-2DD5A4771285}">
      <dgm:prSet/>
      <dgm:spPr/>
      <dgm:t>
        <a:bodyPr/>
        <a:lstStyle/>
        <a:p>
          <a:pPr rtl="0"/>
          <a:r>
            <a:rPr lang="ru-RU" b="1" dirty="0" smtClean="0"/>
            <a:t>В 1863 году Д. И. Менделеев  даёт ценные рекомендации по транспортировке нефти. По мнению Менделеева, перекачка нефти и керосина по трубопроводам и перевозка по воде в наливных судах должны были резко сократить транспортные расходы. Существовавшая в то время в России система «откупного содержания», когда нефтяные участки отдавались на откуп на четыре года, приводила к варварскому использованию месторождений без установок дорогостоящего оборудования и внедрения технических новинок</a:t>
          </a:r>
          <a:endParaRPr lang="ru-RU" dirty="0"/>
        </a:p>
      </dgm:t>
    </dgm:pt>
    <dgm:pt modelId="{A9F5B747-4221-4F43-80B4-AB65B8C1BC38}" type="parTrans" cxnId="{E497C38E-4CFC-4A30-8AE2-FF8809067D13}">
      <dgm:prSet/>
      <dgm:spPr/>
      <dgm:t>
        <a:bodyPr/>
        <a:lstStyle/>
        <a:p>
          <a:endParaRPr lang="ru-RU"/>
        </a:p>
      </dgm:t>
    </dgm:pt>
    <dgm:pt modelId="{1912DE0C-2AFE-48C1-9E49-0CD8E9B2B1A0}" type="sibTrans" cxnId="{E497C38E-4CFC-4A30-8AE2-FF8809067D13}">
      <dgm:prSet/>
      <dgm:spPr/>
      <dgm:t>
        <a:bodyPr/>
        <a:lstStyle/>
        <a:p>
          <a:endParaRPr lang="ru-RU"/>
        </a:p>
      </dgm:t>
    </dgm:pt>
    <dgm:pt modelId="{EF13068A-D4D2-4FB9-A9A6-8A9E6288EA26}" type="pres">
      <dgm:prSet presAssocID="{714CF314-BADD-437E-8781-CA41518D0AFD}" presName="linear" presStyleCnt="0">
        <dgm:presLayoutVars>
          <dgm:animLvl val="lvl"/>
          <dgm:resizeHandles val="exact"/>
        </dgm:presLayoutVars>
      </dgm:prSet>
      <dgm:spPr/>
      <dgm:t>
        <a:bodyPr/>
        <a:lstStyle/>
        <a:p>
          <a:endParaRPr lang="ru-RU"/>
        </a:p>
      </dgm:t>
    </dgm:pt>
    <dgm:pt modelId="{A3BBC83E-2654-4D92-A4A5-E9FB40872C91}" type="pres">
      <dgm:prSet presAssocID="{8744B59B-4011-47AB-95C8-2DD5A4771285}" presName="parentText" presStyleLbl="node1" presStyleIdx="0" presStyleCnt="1">
        <dgm:presLayoutVars>
          <dgm:chMax val="0"/>
          <dgm:bulletEnabled val="1"/>
        </dgm:presLayoutVars>
      </dgm:prSet>
      <dgm:spPr/>
      <dgm:t>
        <a:bodyPr/>
        <a:lstStyle/>
        <a:p>
          <a:endParaRPr lang="ru-RU"/>
        </a:p>
      </dgm:t>
    </dgm:pt>
  </dgm:ptLst>
  <dgm:cxnLst>
    <dgm:cxn modelId="{701E59BB-7342-4F60-BBD6-3FBA54D9DE93}" type="presOf" srcId="{8744B59B-4011-47AB-95C8-2DD5A4771285}" destId="{A3BBC83E-2654-4D92-A4A5-E9FB40872C91}" srcOrd="0" destOrd="0" presId="urn:microsoft.com/office/officeart/2005/8/layout/vList2"/>
    <dgm:cxn modelId="{1B90F636-487A-4318-9433-B0E496E41CC7}" type="presOf" srcId="{714CF314-BADD-437E-8781-CA41518D0AFD}" destId="{EF13068A-D4D2-4FB9-A9A6-8A9E6288EA26}" srcOrd="0" destOrd="0" presId="urn:microsoft.com/office/officeart/2005/8/layout/vList2"/>
    <dgm:cxn modelId="{E497C38E-4CFC-4A30-8AE2-FF8809067D13}" srcId="{714CF314-BADD-437E-8781-CA41518D0AFD}" destId="{8744B59B-4011-47AB-95C8-2DD5A4771285}" srcOrd="0" destOrd="0" parTransId="{A9F5B747-4221-4F43-80B4-AB65B8C1BC38}" sibTransId="{1912DE0C-2AFE-48C1-9E49-0CD8E9B2B1A0}"/>
    <dgm:cxn modelId="{AA8A73F7-C417-495E-81FA-5369857519FB}" type="presParOf" srcId="{EF13068A-D4D2-4FB9-A9A6-8A9E6288EA26}" destId="{A3BBC83E-2654-4D92-A4A5-E9FB40872C91}" srcOrd="0" destOrd="0" presId="urn:microsoft.com/office/officeart/2005/8/layout/vList2"/>
  </dgm:cxnLst>
  <dgm:bg/>
  <dgm:whole/>
</dgm:dataModel>
</file>

<file path=ppt/diagrams/data36.xml><?xml version="1.0" encoding="utf-8"?>
<dgm:dataModel xmlns:dgm="http://schemas.openxmlformats.org/drawingml/2006/diagram" xmlns:a="http://schemas.openxmlformats.org/drawingml/2006/main">
  <dgm:ptLst>
    <dgm:pt modelId="{6B7A6BC7-C73D-468A-BA26-20A61F554B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1D22BE9-AE01-4230-9496-218582FE95D0}">
      <dgm:prSet/>
      <dgm:spPr/>
      <dgm:t>
        <a:bodyPr/>
        <a:lstStyle/>
        <a:p>
          <a:pPr rtl="0"/>
          <a:r>
            <a:rPr lang="ru-RU" b="1" dirty="0" smtClean="0"/>
            <a:t>Под давлением Русского технического общества, которое поддержало все выводы </a:t>
          </a:r>
          <a:endParaRPr lang="ru-RU" dirty="0"/>
        </a:p>
      </dgm:t>
    </dgm:pt>
    <dgm:pt modelId="{BDB91490-AE39-4BA5-9622-43CF15ACBFDB}" type="parTrans" cxnId="{DDE17ECA-C316-4B6F-8A82-0AE5FC797095}">
      <dgm:prSet/>
      <dgm:spPr/>
      <dgm:t>
        <a:bodyPr/>
        <a:lstStyle/>
        <a:p>
          <a:endParaRPr lang="ru-RU"/>
        </a:p>
      </dgm:t>
    </dgm:pt>
    <dgm:pt modelId="{E485DEB3-4095-4BB1-A276-4E2D3D552404}" type="sibTrans" cxnId="{DDE17ECA-C316-4B6F-8A82-0AE5FC797095}">
      <dgm:prSet/>
      <dgm:spPr/>
      <dgm:t>
        <a:bodyPr/>
        <a:lstStyle/>
        <a:p>
          <a:endParaRPr lang="ru-RU"/>
        </a:p>
      </dgm:t>
    </dgm:pt>
    <dgm:pt modelId="{809DC2C5-3D78-43C4-B5FB-CECCFB569BD5}">
      <dgm:prSet/>
      <dgm:spPr/>
      <dgm:t>
        <a:bodyPr/>
        <a:lstStyle/>
        <a:p>
          <a:pPr rtl="0"/>
          <a:r>
            <a:rPr lang="ru-RU" b="1" dirty="0" smtClean="0"/>
            <a:t>Д. И. Менделеева система откупов была отменена, а к 1891 году при организации перевозок нефти в соответствии с рекомендациями Д. И. Менделеева стоимость перевозок упала почти в три раза.</a:t>
          </a:r>
          <a:endParaRPr lang="ru-RU" dirty="0"/>
        </a:p>
      </dgm:t>
    </dgm:pt>
    <dgm:pt modelId="{7551F5CD-BC8F-40FD-9497-3E4B93415186}" type="parTrans" cxnId="{478DE39B-7308-49F9-B0C0-E9A5CF8EC5CE}">
      <dgm:prSet/>
      <dgm:spPr/>
      <dgm:t>
        <a:bodyPr/>
        <a:lstStyle/>
        <a:p>
          <a:endParaRPr lang="ru-RU"/>
        </a:p>
      </dgm:t>
    </dgm:pt>
    <dgm:pt modelId="{2E6A40BC-3E38-422B-8970-8A11AD88D01D}" type="sibTrans" cxnId="{478DE39B-7308-49F9-B0C0-E9A5CF8EC5CE}">
      <dgm:prSet/>
      <dgm:spPr/>
      <dgm:t>
        <a:bodyPr/>
        <a:lstStyle/>
        <a:p>
          <a:endParaRPr lang="ru-RU"/>
        </a:p>
      </dgm:t>
    </dgm:pt>
    <dgm:pt modelId="{6CD0127E-3524-4D96-B764-5AAD894500C1}" type="pres">
      <dgm:prSet presAssocID="{6B7A6BC7-C73D-468A-BA26-20A61F554B9B}" presName="linear" presStyleCnt="0">
        <dgm:presLayoutVars>
          <dgm:animLvl val="lvl"/>
          <dgm:resizeHandles val="exact"/>
        </dgm:presLayoutVars>
      </dgm:prSet>
      <dgm:spPr/>
      <dgm:t>
        <a:bodyPr/>
        <a:lstStyle/>
        <a:p>
          <a:endParaRPr lang="ru-RU"/>
        </a:p>
      </dgm:t>
    </dgm:pt>
    <dgm:pt modelId="{CB6E8CDB-893C-431A-9F87-91B5D4AA0F72}" type="pres">
      <dgm:prSet presAssocID="{31D22BE9-AE01-4230-9496-218582FE95D0}" presName="parentText" presStyleLbl="node1" presStyleIdx="0" presStyleCnt="2" custScaleY="69371">
        <dgm:presLayoutVars>
          <dgm:chMax val="0"/>
          <dgm:bulletEnabled val="1"/>
        </dgm:presLayoutVars>
      </dgm:prSet>
      <dgm:spPr/>
      <dgm:t>
        <a:bodyPr/>
        <a:lstStyle/>
        <a:p>
          <a:endParaRPr lang="ru-RU"/>
        </a:p>
      </dgm:t>
    </dgm:pt>
    <dgm:pt modelId="{4D0444EB-46DE-461B-9645-B391C44CA4F1}" type="pres">
      <dgm:prSet presAssocID="{E485DEB3-4095-4BB1-A276-4E2D3D552404}" presName="spacer" presStyleCnt="0"/>
      <dgm:spPr/>
    </dgm:pt>
    <dgm:pt modelId="{719B46AB-81EF-4809-97AD-5819C7106DCF}" type="pres">
      <dgm:prSet presAssocID="{809DC2C5-3D78-43C4-B5FB-CECCFB569BD5}" presName="parentText" presStyleLbl="node1" presStyleIdx="1" presStyleCnt="2">
        <dgm:presLayoutVars>
          <dgm:chMax val="0"/>
          <dgm:bulletEnabled val="1"/>
        </dgm:presLayoutVars>
      </dgm:prSet>
      <dgm:spPr/>
      <dgm:t>
        <a:bodyPr/>
        <a:lstStyle/>
        <a:p>
          <a:endParaRPr lang="ru-RU"/>
        </a:p>
      </dgm:t>
    </dgm:pt>
  </dgm:ptLst>
  <dgm:cxnLst>
    <dgm:cxn modelId="{2BDF4B41-42B8-4C98-AA5C-1F4343E5C188}" type="presOf" srcId="{809DC2C5-3D78-43C4-B5FB-CECCFB569BD5}" destId="{719B46AB-81EF-4809-97AD-5819C7106DCF}" srcOrd="0" destOrd="0" presId="urn:microsoft.com/office/officeart/2005/8/layout/vList2"/>
    <dgm:cxn modelId="{94F88804-578B-437A-8853-38BBFC9D6F8B}" type="presOf" srcId="{31D22BE9-AE01-4230-9496-218582FE95D0}" destId="{CB6E8CDB-893C-431A-9F87-91B5D4AA0F72}" srcOrd="0" destOrd="0" presId="urn:microsoft.com/office/officeart/2005/8/layout/vList2"/>
    <dgm:cxn modelId="{478DE39B-7308-49F9-B0C0-E9A5CF8EC5CE}" srcId="{6B7A6BC7-C73D-468A-BA26-20A61F554B9B}" destId="{809DC2C5-3D78-43C4-B5FB-CECCFB569BD5}" srcOrd="1" destOrd="0" parTransId="{7551F5CD-BC8F-40FD-9497-3E4B93415186}" sibTransId="{2E6A40BC-3E38-422B-8970-8A11AD88D01D}"/>
    <dgm:cxn modelId="{DDE17ECA-C316-4B6F-8A82-0AE5FC797095}" srcId="{6B7A6BC7-C73D-468A-BA26-20A61F554B9B}" destId="{31D22BE9-AE01-4230-9496-218582FE95D0}" srcOrd="0" destOrd="0" parTransId="{BDB91490-AE39-4BA5-9622-43CF15ACBFDB}" sibTransId="{E485DEB3-4095-4BB1-A276-4E2D3D552404}"/>
    <dgm:cxn modelId="{83DFD337-D236-4D31-A2CF-86A8EB04283F}" type="presOf" srcId="{6B7A6BC7-C73D-468A-BA26-20A61F554B9B}" destId="{6CD0127E-3524-4D96-B764-5AAD894500C1}" srcOrd="0" destOrd="0" presId="urn:microsoft.com/office/officeart/2005/8/layout/vList2"/>
    <dgm:cxn modelId="{A198226D-6496-4DEF-9CC9-923AAB15663F}" type="presParOf" srcId="{6CD0127E-3524-4D96-B764-5AAD894500C1}" destId="{CB6E8CDB-893C-431A-9F87-91B5D4AA0F72}" srcOrd="0" destOrd="0" presId="urn:microsoft.com/office/officeart/2005/8/layout/vList2"/>
    <dgm:cxn modelId="{1DA9062D-AA96-4A39-A418-BFD0DD04FBEC}" type="presParOf" srcId="{6CD0127E-3524-4D96-B764-5AAD894500C1}" destId="{4D0444EB-46DE-461B-9645-B391C44CA4F1}" srcOrd="1" destOrd="0" presId="urn:microsoft.com/office/officeart/2005/8/layout/vList2"/>
    <dgm:cxn modelId="{A4786C46-400A-404D-BCF9-8C8B5095921B}" type="presParOf" srcId="{6CD0127E-3524-4D96-B764-5AAD894500C1}" destId="{719B46AB-81EF-4809-97AD-5819C7106DCF}" srcOrd="2" destOrd="0" presId="urn:microsoft.com/office/officeart/2005/8/layout/vList2"/>
  </dgm:cxnLst>
  <dgm:bg/>
  <dgm:whole/>
</dgm:dataModel>
</file>

<file path=ppt/diagrams/data37.xml><?xml version="1.0" encoding="utf-8"?>
<dgm:dataModel xmlns:dgm="http://schemas.openxmlformats.org/drawingml/2006/diagram" xmlns:a="http://schemas.openxmlformats.org/drawingml/2006/main">
  <dgm:ptLst>
    <dgm:pt modelId="{552983CF-BEBC-485A-BEC6-A04AA558CA1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FBF77241-3F45-45EF-86FC-E64C6AA38259}">
      <dgm:prSet/>
      <dgm:spPr/>
      <dgm:t>
        <a:bodyPr/>
        <a:lstStyle/>
        <a:p>
          <a:pPr rtl="0"/>
          <a:r>
            <a:rPr lang="ru-RU" b="1" dirty="0" smtClean="0"/>
            <a:t>В 1868 году при Главном инженерном управлении Военного министерства была образована комиссия по воздухоплаванию во главе с крупным военным инженером генералом-адъютантом </a:t>
          </a:r>
          <a:endParaRPr lang="ru-RU" dirty="0"/>
        </a:p>
      </dgm:t>
    </dgm:pt>
    <dgm:pt modelId="{F4CD980B-6221-4DC6-AE1C-502239E2BC14}" type="parTrans" cxnId="{9B6D6959-C653-422D-9AC5-45F9E40CCFB1}">
      <dgm:prSet/>
      <dgm:spPr/>
      <dgm:t>
        <a:bodyPr/>
        <a:lstStyle/>
        <a:p>
          <a:endParaRPr lang="ru-RU"/>
        </a:p>
      </dgm:t>
    </dgm:pt>
    <dgm:pt modelId="{08B386C6-02DB-4C06-9D33-8EBD67592915}" type="sibTrans" cxnId="{9B6D6959-C653-422D-9AC5-45F9E40CCFB1}">
      <dgm:prSet/>
      <dgm:spPr/>
      <dgm:t>
        <a:bodyPr/>
        <a:lstStyle/>
        <a:p>
          <a:endParaRPr lang="ru-RU"/>
        </a:p>
      </dgm:t>
    </dgm:pt>
    <dgm:pt modelId="{682F6220-1964-40BE-B5F8-AFBFA7DCA170}">
      <dgm:prSet/>
      <dgm:spPr/>
      <dgm:t>
        <a:bodyPr/>
        <a:lstStyle/>
        <a:p>
          <a:pPr rtl="0"/>
          <a:r>
            <a:rPr lang="ru-RU" b="1" dirty="0" smtClean="0"/>
            <a:t>Э. И. </a:t>
          </a:r>
          <a:r>
            <a:rPr lang="ru-RU" b="1" dirty="0" err="1" smtClean="0"/>
            <a:t>Тотлебеном</a:t>
          </a:r>
          <a:r>
            <a:rPr lang="ru-RU" b="1" dirty="0" smtClean="0"/>
            <a:t> - руководителем инженерных работ при обороне Севастополя, при осаде Плевны, автором ряда трудов по военно-инженерной технике. В составе этой комиссии находился Д. И. Менделеев.</a:t>
          </a:r>
          <a:endParaRPr lang="ru-RU" dirty="0"/>
        </a:p>
      </dgm:t>
    </dgm:pt>
    <dgm:pt modelId="{6F04F7D5-A1BA-43FC-B7F2-00BDC7A8126B}" type="parTrans" cxnId="{68B7B156-384E-4DA5-9745-E0FB10E5472D}">
      <dgm:prSet/>
      <dgm:spPr/>
      <dgm:t>
        <a:bodyPr/>
        <a:lstStyle/>
        <a:p>
          <a:endParaRPr lang="ru-RU"/>
        </a:p>
      </dgm:t>
    </dgm:pt>
    <dgm:pt modelId="{B082ED6F-CEC9-40D1-B633-B48B31B0CF0E}" type="sibTrans" cxnId="{68B7B156-384E-4DA5-9745-E0FB10E5472D}">
      <dgm:prSet/>
      <dgm:spPr/>
      <dgm:t>
        <a:bodyPr/>
        <a:lstStyle/>
        <a:p>
          <a:endParaRPr lang="ru-RU"/>
        </a:p>
      </dgm:t>
    </dgm:pt>
    <dgm:pt modelId="{4B81D46F-D0B5-412C-AB7D-C785E3A875D9}" type="pres">
      <dgm:prSet presAssocID="{552983CF-BEBC-485A-BEC6-A04AA558CA1F}" presName="linear" presStyleCnt="0">
        <dgm:presLayoutVars>
          <dgm:animLvl val="lvl"/>
          <dgm:resizeHandles val="exact"/>
        </dgm:presLayoutVars>
      </dgm:prSet>
      <dgm:spPr/>
      <dgm:t>
        <a:bodyPr/>
        <a:lstStyle/>
        <a:p>
          <a:endParaRPr lang="ru-RU"/>
        </a:p>
      </dgm:t>
    </dgm:pt>
    <dgm:pt modelId="{5C926B6B-C4C7-4D37-9328-C16B48D8D2F8}" type="pres">
      <dgm:prSet presAssocID="{FBF77241-3F45-45EF-86FC-E64C6AA38259}" presName="parentText" presStyleLbl="node1" presStyleIdx="0" presStyleCnt="2">
        <dgm:presLayoutVars>
          <dgm:chMax val="0"/>
          <dgm:bulletEnabled val="1"/>
        </dgm:presLayoutVars>
      </dgm:prSet>
      <dgm:spPr/>
      <dgm:t>
        <a:bodyPr/>
        <a:lstStyle/>
        <a:p>
          <a:endParaRPr lang="ru-RU"/>
        </a:p>
      </dgm:t>
    </dgm:pt>
    <dgm:pt modelId="{7CD0C37A-9D22-4B45-BDD4-364D0B8BD595}" type="pres">
      <dgm:prSet presAssocID="{08B386C6-02DB-4C06-9D33-8EBD67592915}" presName="spacer" presStyleCnt="0"/>
      <dgm:spPr/>
    </dgm:pt>
    <dgm:pt modelId="{9F06BB2E-AA0C-4CE2-9BAE-B0F060E84595}" type="pres">
      <dgm:prSet presAssocID="{682F6220-1964-40BE-B5F8-AFBFA7DCA170}" presName="parentText" presStyleLbl="node1" presStyleIdx="1" presStyleCnt="2">
        <dgm:presLayoutVars>
          <dgm:chMax val="0"/>
          <dgm:bulletEnabled val="1"/>
        </dgm:presLayoutVars>
      </dgm:prSet>
      <dgm:spPr/>
      <dgm:t>
        <a:bodyPr/>
        <a:lstStyle/>
        <a:p>
          <a:endParaRPr lang="ru-RU"/>
        </a:p>
      </dgm:t>
    </dgm:pt>
  </dgm:ptLst>
  <dgm:cxnLst>
    <dgm:cxn modelId="{9B6D6959-C653-422D-9AC5-45F9E40CCFB1}" srcId="{552983CF-BEBC-485A-BEC6-A04AA558CA1F}" destId="{FBF77241-3F45-45EF-86FC-E64C6AA38259}" srcOrd="0" destOrd="0" parTransId="{F4CD980B-6221-4DC6-AE1C-502239E2BC14}" sibTransId="{08B386C6-02DB-4C06-9D33-8EBD67592915}"/>
    <dgm:cxn modelId="{5A414A7B-4F1D-4997-A227-C0092B0C0150}" type="presOf" srcId="{552983CF-BEBC-485A-BEC6-A04AA558CA1F}" destId="{4B81D46F-D0B5-412C-AB7D-C785E3A875D9}" srcOrd="0" destOrd="0" presId="urn:microsoft.com/office/officeart/2005/8/layout/vList2"/>
    <dgm:cxn modelId="{CD585024-3B8E-4B85-A859-5D9C5E0A0154}" type="presOf" srcId="{682F6220-1964-40BE-B5F8-AFBFA7DCA170}" destId="{9F06BB2E-AA0C-4CE2-9BAE-B0F060E84595}" srcOrd="0" destOrd="0" presId="urn:microsoft.com/office/officeart/2005/8/layout/vList2"/>
    <dgm:cxn modelId="{61993D62-251B-4A0D-BAB4-7E64087AA750}" type="presOf" srcId="{FBF77241-3F45-45EF-86FC-E64C6AA38259}" destId="{5C926B6B-C4C7-4D37-9328-C16B48D8D2F8}" srcOrd="0" destOrd="0" presId="urn:microsoft.com/office/officeart/2005/8/layout/vList2"/>
    <dgm:cxn modelId="{68B7B156-384E-4DA5-9745-E0FB10E5472D}" srcId="{552983CF-BEBC-485A-BEC6-A04AA558CA1F}" destId="{682F6220-1964-40BE-B5F8-AFBFA7DCA170}" srcOrd="1" destOrd="0" parTransId="{6F04F7D5-A1BA-43FC-B7F2-00BDC7A8126B}" sibTransId="{B082ED6F-CEC9-40D1-B633-B48B31B0CF0E}"/>
    <dgm:cxn modelId="{4340C68A-9A9A-45D3-95A8-2914C7936FF5}" type="presParOf" srcId="{4B81D46F-D0B5-412C-AB7D-C785E3A875D9}" destId="{5C926B6B-C4C7-4D37-9328-C16B48D8D2F8}" srcOrd="0" destOrd="0" presId="urn:microsoft.com/office/officeart/2005/8/layout/vList2"/>
    <dgm:cxn modelId="{0E7CE65E-EAC0-4E2D-BB13-6D386A00C899}" type="presParOf" srcId="{4B81D46F-D0B5-412C-AB7D-C785E3A875D9}" destId="{7CD0C37A-9D22-4B45-BDD4-364D0B8BD595}" srcOrd="1" destOrd="0" presId="urn:microsoft.com/office/officeart/2005/8/layout/vList2"/>
    <dgm:cxn modelId="{60F2E09D-7D5D-4D7A-A1B8-14D624E020E2}" type="presParOf" srcId="{4B81D46F-D0B5-412C-AB7D-C785E3A875D9}" destId="{9F06BB2E-AA0C-4CE2-9BAE-B0F060E84595}" srcOrd="2" destOrd="0" presId="urn:microsoft.com/office/officeart/2005/8/layout/vList2"/>
  </dgm:cxnLst>
  <dgm:bg/>
  <dgm:whole/>
</dgm:dataModel>
</file>

<file path=ppt/diagrams/data38.xml><?xml version="1.0" encoding="utf-8"?>
<dgm:dataModel xmlns:dgm="http://schemas.openxmlformats.org/drawingml/2006/diagram" xmlns:a="http://schemas.openxmlformats.org/drawingml/2006/main">
  <dgm:ptLst>
    <dgm:pt modelId="{956CFD90-8A1E-4DBB-9F95-CCACF4684D2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DAE26D1-7159-498E-A0DF-57BC564A61A8}">
      <dgm:prSet/>
      <dgm:spPr/>
      <dgm:t>
        <a:bodyPr/>
        <a:lstStyle/>
        <a:p>
          <a:pPr algn="ctr" rtl="0"/>
          <a:r>
            <a:rPr lang="ru-RU" b="1" dirty="0" smtClean="0"/>
            <a:t>Э. И. </a:t>
          </a:r>
          <a:r>
            <a:rPr lang="ru-RU" b="1" dirty="0" err="1" smtClean="0"/>
            <a:t>Тотлебеном</a:t>
          </a:r>
          <a:endParaRPr lang="ru-RU" dirty="0"/>
        </a:p>
      </dgm:t>
    </dgm:pt>
    <dgm:pt modelId="{11EE6769-C0D2-453C-9E07-203DE45C4C61}" type="parTrans" cxnId="{337A9BFA-8D8D-41AC-AE56-882ABF1597BE}">
      <dgm:prSet/>
      <dgm:spPr/>
      <dgm:t>
        <a:bodyPr/>
        <a:lstStyle/>
        <a:p>
          <a:endParaRPr lang="ru-RU"/>
        </a:p>
      </dgm:t>
    </dgm:pt>
    <dgm:pt modelId="{096697BA-50C6-42F0-B499-561AE1C4205A}" type="sibTrans" cxnId="{337A9BFA-8D8D-41AC-AE56-882ABF1597BE}">
      <dgm:prSet/>
      <dgm:spPr/>
      <dgm:t>
        <a:bodyPr/>
        <a:lstStyle/>
        <a:p>
          <a:endParaRPr lang="ru-RU"/>
        </a:p>
      </dgm:t>
    </dgm:pt>
    <dgm:pt modelId="{2E38DCD4-48EF-45B0-BCF7-539FABCF3096}" type="pres">
      <dgm:prSet presAssocID="{956CFD90-8A1E-4DBB-9F95-CCACF4684D22}" presName="linear" presStyleCnt="0">
        <dgm:presLayoutVars>
          <dgm:animLvl val="lvl"/>
          <dgm:resizeHandles val="exact"/>
        </dgm:presLayoutVars>
      </dgm:prSet>
      <dgm:spPr/>
      <dgm:t>
        <a:bodyPr/>
        <a:lstStyle/>
        <a:p>
          <a:endParaRPr lang="ru-RU"/>
        </a:p>
      </dgm:t>
    </dgm:pt>
    <dgm:pt modelId="{A358744E-3DE8-4DA6-B79A-854A0AE42617}" type="pres">
      <dgm:prSet presAssocID="{3DAE26D1-7159-498E-A0DF-57BC564A61A8}" presName="parentText" presStyleLbl="node1" presStyleIdx="0" presStyleCnt="1">
        <dgm:presLayoutVars>
          <dgm:chMax val="0"/>
          <dgm:bulletEnabled val="1"/>
        </dgm:presLayoutVars>
      </dgm:prSet>
      <dgm:spPr/>
      <dgm:t>
        <a:bodyPr/>
        <a:lstStyle/>
        <a:p>
          <a:endParaRPr lang="ru-RU"/>
        </a:p>
      </dgm:t>
    </dgm:pt>
  </dgm:ptLst>
  <dgm:cxnLst>
    <dgm:cxn modelId="{337A9BFA-8D8D-41AC-AE56-882ABF1597BE}" srcId="{956CFD90-8A1E-4DBB-9F95-CCACF4684D22}" destId="{3DAE26D1-7159-498E-A0DF-57BC564A61A8}" srcOrd="0" destOrd="0" parTransId="{11EE6769-C0D2-453C-9E07-203DE45C4C61}" sibTransId="{096697BA-50C6-42F0-B499-561AE1C4205A}"/>
    <dgm:cxn modelId="{436C3205-2E58-451E-A046-73623B29E16C}" type="presOf" srcId="{3DAE26D1-7159-498E-A0DF-57BC564A61A8}" destId="{A358744E-3DE8-4DA6-B79A-854A0AE42617}" srcOrd="0" destOrd="0" presId="urn:microsoft.com/office/officeart/2005/8/layout/vList2"/>
    <dgm:cxn modelId="{CCA7231C-A29D-4D52-A72C-11269A495FC1}" type="presOf" srcId="{956CFD90-8A1E-4DBB-9F95-CCACF4684D22}" destId="{2E38DCD4-48EF-45B0-BCF7-539FABCF3096}" srcOrd="0" destOrd="0" presId="urn:microsoft.com/office/officeart/2005/8/layout/vList2"/>
    <dgm:cxn modelId="{D2BC142A-F43E-457E-9356-1D0CE2E70918}" type="presParOf" srcId="{2E38DCD4-48EF-45B0-BCF7-539FABCF3096}" destId="{A358744E-3DE8-4DA6-B79A-854A0AE42617}" srcOrd="0" destOrd="0" presId="urn:microsoft.com/office/officeart/2005/8/layout/vList2"/>
  </dgm:cxnLst>
  <dgm:bg/>
  <dgm:whole/>
</dgm:dataModel>
</file>

<file path=ppt/diagrams/data39.xml><?xml version="1.0" encoding="utf-8"?>
<dgm:dataModel xmlns:dgm="http://schemas.openxmlformats.org/drawingml/2006/diagram" xmlns:a="http://schemas.openxmlformats.org/drawingml/2006/main">
  <dgm:ptLst>
    <dgm:pt modelId="{C44C54C0-14B0-4560-8CB1-D72FB0372BB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AB86F63-9AED-4DE7-A8BC-31953F60DE01}">
      <dgm:prSet/>
      <dgm:spPr/>
      <dgm:t>
        <a:bodyPr/>
        <a:lstStyle/>
        <a:p>
          <a:pPr rtl="0"/>
          <a:r>
            <a:rPr lang="ru-RU" b="1" dirty="0" smtClean="0"/>
            <a:t>Уже в это время Д. И. Менделеев обладал непререкаемым авторитетом в области воздухоплавания и, предлагая Менделееву рассмотреть проект летательного аппарата А. Ф. Можайского. </a:t>
          </a:r>
          <a:r>
            <a:rPr lang="ru-RU" b="1" dirty="0" err="1" smtClean="0"/>
            <a:t>Тотлебен</a:t>
          </a:r>
          <a:r>
            <a:rPr lang="ru-RU" b="1" dirty="0" smtClean="0"/>
            <a:t> писал ему: «Предмет этот вам более знаком,  чем другому лицу, и вы в течение нескольких лет посвятили много трудов и времени для обследования этого вопроса».</a:t>
          </a:r>
          <a:endParaRPr lang="ru-RU" b="1" dirty="0"/>
        </a:p>
      </dgm:t>
    </dgm:pt>
    <dgm:pt modelId="{F24D3F10-1166-423F-87F3-9D0E852400F1}" type="parTrans" cxnId="{1D3A1825-FB76-42FB-BEB5-C42A30679329}">
      <dgm:prSet/>
      <dgm:spPr/>
      <dgm:t>
        <a:bodyPr/>
        <a:lstStyle/>
        <a:p>
          <a:endParaRPr lang="ru-RU"/>
        </a:p>
      </dgm:t>
    </dgm:pt>
    <dgm:pt modelId="{030105D5-DE61-48C7-9BF9-7C8C0E4E1567}" type="sibTrans" cxnId="{1D3A1825-FB76-42FB-BEB5-C42A30679329}">
      <dgm:prSet/>
      <dgm:spPr/>
      <dgm:t>
        <a:bodyPr/>
        <a:lstStyle/>
        <a:p>
          <a:endParaRPr lang="ru-RU"/>
        </a:p>
      </dgm:t>
    </dgm:pt>
    <dgm:pt modelId="{DA5CB728-3502-4EDC-AFD5-C00803887B45}" type="pres">
      <dgm:prSet presAssocID="{C44C54C0-14B0-4560-8CB1-D72FB0372BBD}" presName="linear" presStyleCnt="0">
        <dgm:presLayoutVars>
          <dgm:animLvl val="lvl"/>
          <dgm:resizeHandles val="exact"/>
        </dgm:presLayoutVars>
      </dgm:prSet>
      <dgm:spPr/>
      <dgm:t>
        <a:bodyPr/>
        <a:lstStyle/>
        <a:p>
          <a:endParaRPr lang="ru-RU"/>
        </a:p>
      </dgm:t>
    </dgm:pt>
    <dgm:pt modelId="{B478B155-9BD5-4B15-BFEA-4DD5EDC63F22}" type="pres">
      <dgm:prSet presAssocID="{DAB86F63-9AED-4DE7-A8BC-31953F60DE01}" presName="parentText" presStyleLbl="node1" presStyleIdx="0" presStyleCnt="1" custLinFactNeighborX="887" custLinFactNeighborY="-3571">
        <dgm:presLayoutVars>
          <dgm:chMax val="0"/>
          <dgm:bulletEnabled val="1"/>
        </dgm:presLayoutVars>
      </dgm:prSet>
      <dgm:spPr/>
      <dgm:t>
        <a:bodyPr/>
        <a:lstStyle/>
        <a:p>
          <a:endParaRPr lang="ru-RU"/>
        </a:p>
      </dgm:t>
    </dgm:pt>
  </dgm:ptLst>
  <dgm:cxnLst>
    <dgm:cxn modelId="{630A476D-9D5E-468C-90A4-45D5EED0B82C}" type="presOf" srcId="{DAB86F63-9AED-4DE7-A8BC-31953F60DE01}" destId="{B478B155-9BD5-4B15-BFEA-4DD5EDC63F22}" srcOrd="0" destOrd="0" presId="urn:microsoft.com/office/officeart/2005/8/layout/vList2"/>
    <dgm:cxn modelId="{65F74393-BD7B-4A2F-BF43-1E64248A92FA}" type="presOf" srcId="{C44C54C0-14B0-4560-8CB1-D72FB0372BBD}" destId="{DA5CB728-3502-4EDC-AFD5-C00803887B45}" srcOrd="0" destOrd="0" presId="urn:microsoft.com/office/officeart/2005/8/layout/vList2"/>
    <dgm:cxn modelId="{1D3A1825-FB76-42FB-BEB5-C42A30679329}" srcId="{C44C54C0-14B0-4560-8CB1-D72FB0372BBD}" destId="{DAB86F63-9AED-4DE7-A8BC-31953F60DE01}" srcOrd="0" destOrd="0" parTransId="{F24D3F10-1166-423F-87F3-9D0E852400F1}" sibTransId="{030105D5-DE61-48C7-9BF9-7C8C0E4E1567}"/>
    <dgm:cxn modelId="{58772242-2D38-4128-94B8-EC585E3945CB}" type="presParOf" srcId="{DA5CB728-3502-4EDC-AFD5-C00803887B45}" destId="{B478B155-9BD5-4B15-BFEA-4DD5EDC63F22}"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73CC87AD-D160-4F9B-9F13-610A00846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8370F1E-20E2-4E41-AAE7-F2979373C533}">
      <dgm:prSet/>
      <dgm:spPr/>
      <dgm:t>
        <a:bodyPr/>
        <a:lstStyle/>
        <a:p>
          <a:pPr rtl="0"/>
          <a:r>
            <a:rPr lang="ru-RU" b="1" dirty="0" smtClean="0"/>
            <a:t>Мария Дмитриевна Менделеева, мать Д. И. Менделеева происходила из старинного рода сибирских купцов и промышленников.  Эта умная и энергичная женщина сыграла особую роль в жизни семьи. Из-за стеснённого материального положения Менделеевы переехали в село </a:t>
          </a:r>
          <a:r>
            <a:rPr lang="ru-RU" b="1" dirty="0" err="1" smtClean="0"/>
            <a:t>Аремзянское</a:t>
          </a:r>
          <a:r>
            <a:rPr lang="ru-RU" b="1" dirty="0" smtClean="0"/>
            <a:t>, где находилась небольшая стекольная фабрика брата Марии Дмитриевны Василия Дмитриевича Корнильева. М. Д. Менделеева получила право на управление фабрикой. Дмитрий Иванович вспоминал: «Там, на стекольном заводе, управляемом моей матушкой, получились первые мои впечатления от природы, от людей, от промышленных дел». Заметив особые способности младшего сына, она навсегда покинула родную Сибирь, чтобы дать Дмитрию возможность получить высшее образование. </a:t>
          </a:r>
          <a:endParaRPr lang="ru-RU" dirty="0"/>
        </a:p>
      </dgm:t>
    </dgm:pt>
    <dgm:pt modelId="{C4E06246-103C-458D-8BF8-7285ABA91537}" type="parTrans" cxnId="{A344D2CD-FB99-437A-87A9-B3652E2276ED}">
      <dgm:prSet/>
      <dgm:spPr/>
      <dgm:t>
        <a:bodyPr/>
        <a:lstStyle/>
        <a:p>
          <a:endParaRPr lang="ru-RU"/>
        </a:p>
      </dgm:t>
    </dgm:pt>
    <dgm:pt modelId="{BCA9033F-9029-41E9-A59D-04DA719DA342}" type="sibTrans" cxnId="{A344D2CD-FB99-437A-87A9-B3652E2276ED}">
      <dgm:prSet/>
      <dgm:spPr/>
      <dgm:t>
        <a:bodyPr/>
        <a:lstStyle/>
        <a:p>
          <a:endParaRPr lang="ru-RU"/>
        </a:p>
      </dgm:t>
    </dgm:pt>
    <dgm:pt modelId="{B25446CC-5E59-4EE4-86DE-0B4C60E4BBE0}" type="pres">
      <dgm:prSet presAssocID="{73CC87AD-D160-4F9B-9F13-610A008466E8}" presName="linear" presStyleCnt="0">
        <dgm:presLayoutVars>
          <dgm:animLvl val="lvl"/>
          <dgm:resizeHandles val="exact"/>
        </dgm:presLayoutVars>
      </dgm:prSet>
      <dgm:spPr/>
      <dgm:t>
        <a:bodyPr/>
        <a:lstStyle/>
        <a:p>
          <a:endParaRPr lang="ru-RU"/>
        </a:p>
      </dgm:t>
    </dgm:pt>
    <dgm:pt modelId="{4FE77BF1-91DE-45F6-ABB7-B340B0D8FB55}" type="pres">
      <dgm:prSet presAssocID="{F8370F1E-20E2-4E41-AAE7-F2979373C533}" presName="parentText" presStyleLbl="node1" presStyleIdx="0" presStyleCnt="1" custScaleY="105294">
        <dgm:presLayoutVars>
          <dgm:chMax val="0"/>
          <dgm:bulletEnabled val="1"/>
        </dgm:presLayoutVars>
      </dgm:prSet>
      <dgm:spPr/>
      <dgm:t>
        <a:bodyPr/>
        <a:lstStyle/>
        <a:p>
          <a:endParaRPr lang="ru-RU"/>
        </a:p>
      </dgm:t>
    </dgm:pt>
  </dgm:ptLst>
  <dgm:cxnLst>
    <dgm:cxn modelId="{A344D2CD-FB99-437A-87A9-B3652E2276ED}" srcId="{73CC87AD-D160-4F9B-9F13-610A008466E8}" destId="{F8370F1E-20E2-4E41-AAE7-F2979373C533}" srcOrd="0" destOrd="0" parTransId="{C4E06246-103C-458D-8BF8-7285ABA91537}" sibTransId="{BCA9033F-9029-41E9-A59D-04DA719DA342}"/>
    <dgm:cxn modelId="{7A413CB4-CE6D-423D-9772-ED8416CBA250}" type="presOf" srcId="{73CC87AD-D160-4F9B-9F13-610A008466E8}" destId="{B25446CC-5E59-4EE4-86DE-0B4C60E4BBE0}" srcOrd="0" destOrd="0" presId="urn:microsoft.com/office/officeart/2005/8/layout/vList2"/>
    <dgm:cxn modelId="{C360252F-1A0E-4662-933B-67AA3DAC0907}" type="presOf" srcId="{F8370F1E-20E2-4E41-AAE7-F2979373C533}" destId="{4FE77BF1-91DE-45F6-ABB7-B340B0D8FB55}" srcOrd="0" destOrd="0" presId="urn:microsoft.com/office/officeart/2005/8/layout/vList2"/>
    <dgm:cxn modelId="{01465DB0-0690-4FEE-8C89-2F88AE3BA458}" type="presParOf" srcId="{B25446CC-5E59-4EE4-86DE-0B4C60E4BBE0}" destId="{4FE77BF1-91DE-45F6-ABB7-B340B0D8FB55}" srcOrd="0" destOrd="0" presId="urn:microsoft.com/office/officeart/2005/8/layout/vList2"/>
  </dgm:cxnLst>
  <dgm:bg/>
  <dgm:whole/>
</dgm:dataModel>
</file>

<file path=ppt/diagrams/data40.xml><?xml version="1.0" encoding="utf-8"?>
<dgm:dataModel xmlns:dgm="http://schemas.openxmlformats.org/drawingml/2006/diagram" xmlns:a="http://schemas.openxmlformats.org/drawingml/2006/main">
  <dgm:ptLst>
    <dgm:pt modelId="{2BC694C7-876D-465A-8E08-C3A05B8BBE9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6C045FE-186A-452B-B01C-76876F429299}">
      <dgm:prSet/>
      <dgm:spPr/>
      <dgm:t>
        <a:bodyPr/>
        <a:lstStyle/>
        <a:p>
          <a:pPr rtl="0"/>
          <a:r>
            <a:rPr lang="ru-RU" b="1" baseline="0" dirty="0" smtClean="0"/>
            <a:t>В 1875 году Менделеев разработал проект стратостата объёмом около 3600 м³ с герметической гондолой. Первый такой полёт в стратосферу осуществлён был О. Пикаром только в 1924 году. Д. И. Менделеев также спроектировал управляемый аэростат с двигателями. </a:t>
          </a:r>
          <a:br>
            <a:rPr lang="ru-RU" b="1" baseline="0" dirty="0" smtClean="0"/>
          </a:br>
          <a:endParaRPr lang="ru-RU" b="1" baseline="0" dirty="0"/>
        </a:p>
      </dgm:t>
    </dgm:pt>
    <dgm:pt modelId="{141AD991-CED5-47BD-8414-D63348ABD849}" type="parTrans" cxnId="{21E05F6E-0F1F-4C31-84E5-E2C7431F27E8}">
      <dgm:prSet/>
      <dgm:spPr/>
      <dgm:t>
        <a:bodyPr/>
        <a:lstStyle/>
        <a:p>
          <a:endParaRPr lang="ru-RU"/>
        </a:p>
      </dgm:t>
    </dgm:pt>
    <dgm:pt modelId="{54F81700-123B-4B22-BCC4-FAC5F8E19151}" type="sibTrans" cxnId="{21E05F6E-0F1F-4C31-84E5-E2C7431F27E8}">
      <dgm:prSet/>
      <dgm:spPr/>
      <dgm:t>
        <a:bodyPr/>
        <a:lstStyle/>
        <a:p>
          <a:endParaRPr lang="ru-RU"/>
        </a:p>
      </dgm:t>
    </dgm:pt>
    <dgm:pt modelId="{2FE87213-D93F-41C5-A1EE-84AB8E8C3BB3}" type="pres">
      <dgm:prSet presAssocID="{2BC694C7-876D-465A-8E08-C3A05B8BBE97}" presName="linear" presStyleCnt="0">
        <dgm:presLayoutVars>
          <dgm:animLvl val="lvl"/>
          <dgm:resizeHandles val="exact"/>
        </dgm:presLayoutVars>
      </dgm:prSet>
      <dgm:spPr/>
      <dgm:t>
        <a:bodyPr/>
        <a:lstStyle/>
        <a:p>
          <a:endParaRPr lang="ru-RU"/>
        </a:p>
      </dgm:t>
    </dgm:pt>
    <dgm:pt modelId="{810B3AC1-9685-4364-96B1-BF799DEB577A}" type="pres">
      <dgm:prSet presAssocID="{26C045FE-186A-452B-B01C-76876F429299}" presName="parentText" presStyleLbl="node1" presStyleIdx="0" presStyleCnt="1">
        <dgm:presLayoutVars>
          <dgm:chMax val="0"/>
          <dgm:bulletEnabled val="1"/>
        </dgm:presLayoutVars>
      </dgm:prSet>
      <dgm:spPr/>
      <dgm:t>
        <a:bodyPr/>
        <a:lstStyle/>
        <a:p>
          <a:endParaRPr lang="ru-RU"/>
        </a:p>
      </dgm:t>
    </dgm:pt>
  </dgm:ptLst>
  <dgm:cxnLst>
    <dgm:cxn modelId="{21E05F6E-0F1F-4C31-84E5-E2C7431F27E8}" srcId="{2BC694C7-876D-465A-8E08-C3A05B8BBE97}" destId="{26C045FE-186A-452B-B01C-76876F429299}" srcOrd="0" destOrd="0" parTransId="{141AD991-CED5-47BD-8414-D63348ABD849}" sibTransId="{54F81700-123B-4B22-BCC4-FAC5F8E19151}"/>
    <dgm:cxn modelId="{1CD1A719-F383-45CB-BCE1-25E3F89A29D3}" type="presOf" srcId="{26C045FE-186A-452B-B01C-76876F429299}" destId="{810B3AC1-9685-4364-96B1-BF799DEB577A}" srcOrd="0" destOrd="0" presId="urn:microsoft.com/office/officeart/2005/8/layout/vList2"/>
    <dgm:cxn modelId="{6C0BBB1E-F399-4243-9A3A-C648EEA5F042}" type="presOf" srcId="{2BC694C7-876D-465A-8E08-C3A05B8BBE97}" destId="{2FE87213-D93F-41C5-A1EE-84AB8E8C3BB3}" srcOrd="0" destOrd="0" presId="urn:microsoft.com/office/officeart/2005/8/layout/vList2"/>
    <dgm:cxn modelId="{BB4159B0-9F29-4C56-9282-4D02E2D7AEF6}" type="presParOf" srcId="{2FE87213-D93F-41C5-A1EE-84AB8E8C3BB3}" destId="{810B3AC1-9685-4364-96B1-BF799DEB577A}" srcOrd="0" destOrd="0" presId="urn:microsoft.com/office/officeart/2005/8/layout/vList2"/>
  </dgm:cxnLst>
  <dgm:bg/>
  <dgm:whole/>
</dgm:dataModel>
</file>

<file path=ppt/diagrams/data41.xml><?xml version="1.0" encoding="utf-8"?>
<dgm:dataModel xmlns:dgm="http://schemas.openxmlformats.org/drawingml/2006/diagram" xmlns:a="http://schemas.openxmlformats.org/drawingml/2006/main">
  <dgm:ptLst>
    <dgm:pt modelId="{15D6E5FB-DDA0-437F-8D89-0A98A6B5D18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17F62647-28AD-4DBC-8328-40F0A45021CA}">
      <dgm:prSet/>
      <dgm:spPr/>
      <dgm:t>
        <a:bodyPr/>
        <a:lstStyle/>
        <a:p>
          <a:pPr rtl="0"/>
          <a:r>
            <a:rPr lang="ru-RU" b="1" dirty="0" smtClean="0"/>
            <a:t>В 1878 году учёный, находясь во Франции, совершил подъём на привязном аэростате А. </a:t>
          </a:r>
          <a:r>
            <a:rPr lang="ru-RU" b="1" dirty="0" err="1" smtClean="0"/>
            <a:t>Жиффара</a:t>
          </a:r>
          <a:r>
            <a:rPr lang="ru-RU" b="1" dirty="0" smtClean="0"/>
            <a:t> (на фр. — </a:t>
          </a:r>
          <a:r>
            <a:rPr lang="ru-RU" b="1" dirty="0" err="1" smtClean="0"/>
            <a:t>Henri</a:t>
          </a:r>
          <a:r>
            <a:rPr lang="ru-RU" b="1" dirty="0" smtClean="0"/>
            <a:t> </a:t>
          </a:r>
          <a:r>
            <a:rPr lang="ru-RU" b="1" dirty="0" err="1" smtClean="0"/>
            <a:t>Giffard</a:t>
          </a:r>
          <a:r>
            <a:rPr lang="ru-RU" b="1" dirty="0" smtClean="0"/>
            <a:t>).</a:t>
          </a:r>
          <a:endParaRPr lang="ru-RU" dirty="0"/>
        </a:p>
      </dgm:t>
    </dgm:pt>
    <dgm:pt modelId="{4C9E099F-6F18-4795-B5C4-185682CB1B5F}" type="parTrans" cxnId="{66E6C51D-5676-4965-9411-702374FBFDFA}">
      <dgm:prSet/>
      <dgm:spPr/>
      <dgm:t>
        <a:bodyPr/>
        <a:lstStyle/>
        <a:p>
          <a:endParaRPr lang="ru-RU"/>
        </a:p>
      </dgm:t>
    </dgm:pt>
    <dgm:pt modelId="{24F98533-F2EF-4007-8C41-107C0B1839C0}" type="sibTrans" cxnId="{66E6C51D-5676-4965-9411-702374FBFDFA}">
      <dgm:prSet/>
      <dgm:spPr/>
      <dgm:t>
        <a:bodyPr/>
        <a:lstStyle/>
        <a:p>
          <a:endParaRPr lang="ru-RU"/>
        </a:p>
      </dgm:t>
    </dgm:pt>
    <dgm:pt modelId="{4EDF8117-BACE-4471-BFC1-20F3B3F017C8}" type="pres">
      <dgm:prSet presAssocID="{15D6E5FB-DDA0-437F-8D89-0A98A6B5D180}" presName="linear" presStyleCnt="0">
        <dgm:presLayoutVars>
          <dgm:animLvl val="lvl"/>
          <dgm:resizeHandles val="exact"/>
        </dgm:presLayoutVars>
      </dgm:prSet>
      <dgm:spPr/>
      <dgm:t>
        <a:bodyPr/>
        <a:lstStyle/>
        <a:p>
          <a:endParaRPr lang="ru-RU"/>
        </a:p>
      </dgm:t>
    </dgm:pt>
    <dgm:pt modelId="{CA91A15A-80EE-4E56-A3FE-4A162DDB0C09}" type="pres">
      <dgm:prSet presAssocID="{17F62647-28AD-4DBC-8328-40F0A45021CA}" presName="parentText" presStyleLbl="node1" presStyleIdx="0" presStyleCnt="1">
        <dgm:presLayoutVars>
          <dgm:chMax val="0"/>
          <dgm:bulletEnabled val="1"/>
        </dgm:presLayoutVars>
      </dgm:prSet>
      <dgm:spPr/>
      <dgm:t>
        <a:bodyPr/>
        <a:lstStyle/>
        <a:p>
          <a:endParaRPr lang="ru-RU"/>
        </a:p>
      </dgm:t>
    </dgm:pt>
  </dgm:ptLst>
  <dgm:cxnLst>
    <dgm:cxn modelId="{66E6C51D-5676-4965-9411-702374FBFDFA}" srcId="{15D6E5FB-DDA0-437F-8D89-0A98A6B5D180}" destId="{17F62647-28AD-4DBC-8328-40F0A45021CA}" srcOrd="0" destOrd="0" parTransId="{4C9E099F-6F18-4795-B5C4-185682CB1B5F}" sibTransId="{24F98533-F2EF-4007-8C41-107C0B1839C0}"/>
    <dgm:cxn modelId="{C0BF8D13-A066-4600-A6D9-E88094D6A443}" type="presOf" srcId="{17F62647-28AD-4DBC-8328-40F0A45021CA}" destId="{CA91A15A-80EE-4E56-A3FE-4A162DDB0C09}" srcOrd="0" destOrd="0" presId="urn:microsoft.com/office/officeart/2005/8/layout/vList2"/>
    <dgm:cxn modelId="{D9DD46BE-2439-45D7-9BA7-7896E919CEDE}" type="presOf" srcId="{15D6E5FB-DDA0-437F-8D89-0A98A6B5D180}" destId="{4EDF8117-BACE-4471-BFC1-20F3B3F017C8}" srcOrd="0" destOrd="0" presId="urn:microsoft.com/office/officeart/2005/8/layout/vList2"/>
    <dgm:cxn modelId="{EB9E0EBE-9ADE-4352-B30B-3AC9097195CD}" type="presParOf" srcId="{4EDF8117-BACE-4471-BFC1-20F3B3F017C8}" destId="{CA91A15A-80EE-4E56-A3FE-4A162DDB0C09}" srcOrd="0" destOrd="0" presId="urn:microsoft.com/office/officeart/2005/8/layout/vList2"/>
  </dgm:cxnLst>
  <dgm:bg/>
  <dgm:whole/>
</dgm:dataModel>
</file>

<file path=ppt/diagrams/data42.xml><?xml version="1.0" encoding="utf-8"?>
<dgm:dataModel xmlns:dgm="http://schemas.openxmlformats.org/drawingml/2006/diagram" xmlns:a="http://schemas.openxmlformats.org/drawingml/2006/main">
  <dgm:ptLst>
    <dgm:pt modelId="{D67CD1BB-B569-4C3F-A865-F6C6BFC7A84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F3570C9-2CC1-498F-9483-EFA154CA4D68}">
      <dgm:prSet/>
      <dgm:spPr/>
      <dgm:t>
        <a:bodyPr/>
        <a:lstStyle/>
        <a:p>
          <a:pPr rtl="0"/>
          <a:r>
            <a:rPr lang="ru-RU" b="1" dirty="0" smtClean="0"/>
            <a:t>В 1877 году комиссия, рассмотрев представленный проект, приняла решение финансировать работы Можайского. В 1882 году с большим трудом самолёт был построен, и весной 1883 года впервые в истории воздухоплавания аппарат тяжелее воздуха оторвался от земли, но произошла авария. Через 20 лет самолёт братьев Райт продержался в воздухе 3 секунды, и считается, что именно они открыли новую эру воздухоплавания.</a:t>
          </a:r>
          <a:endParaRPr lang="ru-RU" dirty="0"/>
        </a:p>
      </dgm:t>
    </dgm:pt>
    <dgm:pt modelId="{ABE3BCD2-F804-4420-A6B8-285D77626BBC}" type="parTrans" cxnId="{1D0B46C9-21AB-4D40-858D-E5638541AFCE}">
      <dgm:prSet/>
      <dgm:spPr/>
      <dgm:t>
        <a:bodyPr/>
        <a:lstStyle/>
        <a:p>
          <a:endParaRPr lang="ru-RU"/>
        </a:p>
      </dgm:t>
    </dgm:pt>
    <dgm:pt modelId="{441F8C81-1322-4E37-A736-783014EA4CBC}" type="sibTrans" cxnId="{1D0B46C9-21AB-4D40-858D-E5638541AFCE}">
      <dgm:prSet/>
      <dgm:spPr/>
      <dgm:t>
        <a:bodyPr/>
        <a:lstStyle/>
        <a:p>
          <a:endParaRPr lang="ru-RU"/>
        </a:p>
      </dgm:t>
    </dgm:pt>
    <dgm:pt modelId="{9905E18A-EB9A-4BE8-A41E-2A51CACADF22}" type="pres">
      <dgm:prSet presAssocID="{D67CD1BB-B569-4C3F-A865-F6C6BFC7A846}" presName="linear" presStyleCnt="0">
        <dgm:presLayoutVars>
          <dgm:animLvl val="lvl"/>
          <dgm:resizeHandles val="exact"/>
        </dgm:presLayoutVars>
      </dgm:prSet>
      <dgm:spPr/>
      <dgm:t>
        <a:bodyPr/>
        <a:lstStyle/>
        <a:p>
          <a:endParaRPr lang="ru-RU"/>
        </a:p>
      </dgm:t>
    </dgm:pt>
    <dgm:pt modelId="{D0C563F2-5767-4964-8EEA-68599858FAF7}" type="pres">
      <dgm:prSet presAssocID="{AF3570C9-2CC1-498F-9483-EFA154CA4D68}" presName="parentText" presStyleLbl="node1" presStyleIdx="0" presStyleCnt="1" custLinFactNeighborY="-9288">
        <dgm:presLayoutVars>
          <dgm:chMax val="0"/>
          <dgm:bulletEnabled val="1"/>
        </dgm:presLayoutVars>
      </dgm:prSet>
      <dgm:spPr/>
      <dgm:t>
        <a:bodyPr/>
        <a:lstStyle/>
        <a:p>
          <a:endParaRPr lang="ru-RU"/>
        </a:p>
      </dgm:t>
    </dgm:pt>
  </dgm:ptLst>
  <dgm:cxnLst>
    <dgm:cxn modelId="{1D0B46C9-21AB-4D40-858D-E5638541AFCE}" srcId="{D67CD1BB-B569-4C3F-A865-F6C6BFC7A846}" destId="{AF3570C9-2CC1-498F-9483-EFA154CA4D68}" srcOrd="0" destOrd="0" parTransId="{ABE3BCD2-F804-4420-A6B8-285D77626BBC}" sibTransId="{441F8C81-1322-4E37-A736-783014EA4CBC}"/>
    <dgm:cxn modelId="{4E053D91-E2BD-491F-AE64-D94F360A064F}" type="presOf" srcId="{AF3570C9-2CC1-498F-9483-EFA154CA4D68}" destId="{D0C563F2-5767-4964-8EEA-68599858FAF7}" srcOrd="0" destOrd="0" presId="urn:microsoft.com/office/officeart/2005/8/layout/vList2"/>
    <dgm:cxn modelId="{E7763287-8ADE-4BFD-8C7C-C333403292F2}" type="presOf" srcId="{D67CD1BB-B569-4C3F-A865-F6C6BFC7A846}" destId="{9905E18A-EB9A-4BE8-A41E-2A51CACADF22}" srcOrd="0" destOrd="0" presId="urn:microsoft.com/office/officeart/2005/8/layout/vList2"/>
    <dgm:cxn modelId="{0BA983E3-C0AD-4087-8B8A-C6FA1262193D}" type="presParOf" srcId="{9905E18A-EB9A-4BE8-A41E-2A51CACADF22}" destId="{D0C563F2-5767-4964-8EEA-68599858FAF7}" srcOrd="0" destOrd="0" presId="urn:microsoft.com/office/officeart/2005/8/layout/vList2"/>
  </dgm:cxnLst>
  <dgm:bg/>
  <dgm:whole/>
</dgm:dataModel>
</file>

<file path=ppt/diagrams/data43.xml><?xml version="1.0" encoding="utf-8"?>
<dgm:dataModel xmlns:dgm="http://schemas.openxmlformats.org/drawingml/2006/diagram" xmlns:a="http://schemas.openxmlformats.org/drawingml/2006/main">
  <dgm:ptLst>
    <dgm:pt modelId="{E0B3CD8D-AB38-400D-8CB7-65CED2BB40C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C138630-B45A-4A19-BE09-8D838E9435F4}">
      <dgm:prSet/>
      <dgm:spPr/>
      <dgm:t>
        <a:bodyPr/>
        <a:lstStyle/>
        <a:p>
          <a:pPr rtl="0"/>
          <a:r>
            <a:rPr lang="ru-RU" b="1" dirty="0" smtClean="0"/>
            <a:t>Д. И. Менделеев и сам принимает участие в освоении «воздушного океана». В 1887 году во время полного солнечного затмения он поднимается на воздушном шаре «Русский». Шар поднялся на высоту более трёх километров и, пройдя облака, дал возможность Д. И. Менделееву понаблюдать за полной фазой затмения.</a:t>
          </a:r>
          <a:endParaRPr lang="ru-RU" dirty="0"/>
        </a:p>
      </dgm:t>
    </dgm:pt>
    <dgm:pt modelId="{C10E8BF4-6F67-487C-8953-D43C4A11340F}" type="parTrans" cxnId="{DD60840B-51B6-4475-911D-728544F98180}">
      <dgm:prSet/>
      <dgm:spPr/>
      <dgm:t>
        <a:bodyPr/>
        <a:lstStyle/>
        <a:p>
          <a:endParaRPr lang="ru-RU"/>
        </a:p>
      </dgm:t>
    </dgm:pt>
    <dgm:pt modelId="{7DE83089-640D-4682-AE9A-7BAC7A61BAF5}" type="sibTrans" cxnId="{DD60840B-51B6-4475-911D-728544F98180}">
      <dgm:prSet/>
      <dgm:spPr/>
      <dgm:t>
        <a:bodyPr/>
        <a:lstStyle/>
        <a:p>
          <a:endParaRPr lang="ru-RU"/>
        </a:p>
      </dgm:t>
    </dgm:pt>
    <dgm:pt modelId="{7E7C32B5-B13F-4CD7-B9E3-68300AA9C8C2}">
      <dgm:prSet/>
      <dgm:spPr/>
      <dgm:t>
        <a:bodyPr/>
        <a:lstStyle/>
        <a:p>
          <a:pPr rtl="0"/>
          <a:r>
            <a:rPr lang="ru-RU" b="1" dirty="0" smtClean="0"/>
            <a:t>При спуске возникли технические трудности: запуталась верёвка, идущая от газового клапана; пришлось Д. И. Менделееву взобраться на борт корзины, чтобы её распутать.</a:t>
          </a:r>
          <a:endParaRPr lang="ru-RU" dirty="0"/>
        </a:p>
      </dgm:t>
    </dgm:pt>
    <dgm:pt modelId="{11DC8A5C-B104-435E-B6F2-F4B538B51135}" type="parTrans" cxnId="{6E6F3F75-99B1-418A-A907-A5C7005EAE1E}">
      <dgm:prSet/>
      <dgm:spPr/>
      <dgm:t>
        <a:bodyPr/>
        <a:lstStyle/>
        <a:p>
          <a:endParaRPr lang="ru-RU"/>
        </a:p>
      </dgm:t>
    </dgm:pt>
    <dgm:pt modelId="{C9C15D8B-2B97-421C-ADB9-6BDF2B887CBF}" type="sibTrans" cxnId="{6E6F3F75-99B1-418A-A907-A5C7005EAE1E}">
      <dgm:prSet/>
      <dgm:spPr/>
      <dgm:t>
        <a:bodyPr/>
        <a:lstStyle/>
        <a:p>
          <a:endParaRPr lang="ru-RU"/>
        </a:p>
      </dgm:t>
    </dgm:pt>
    <dgm:pt modelId="{41E426F1-8E54-4BB3-8686-2668DD77C384}" type="pres">
      <dgm:prSet presAssocID="{E0B3CD8D-AB38-400D-8CB7-65CED2BB40CE}" presName="linear" presStyleCnt="0">
        <dgm:presLayoutVars>
          <dgm:animLvl val="lvl"/>
          <dgm:resizeHandles val="exact"/>
        </dgm:presLayoutVars>
      </dgm:prSet>
      <dgm:spPr/>
    </dgm:pt>
    <dgm:pt modelId="{F2FFB286-21E2-4503-A201-0A03B8F8CECD}" type="pres">
      <dgm:prSet presAssocID="{3C138630-B45A-4A19-BE09-8D838E9435F4}" presName="parentText" presStyleLbl="node1" presStyleIdx="0" presStyleCnt="2">
        <dgm:presLayoutVars>
          <dgm:chMax val="0"/>
          <dgm:bulletEnabled val="1"/>
        </dgm:presLayoutVars>
      </dgm:prSet>
      <dgm:spPr/>
    </dgm:pt>
    <dgm:pt modelId="{9F566E78-FF55-4D61-A6DD-2735F733B903}" type="pres">
      <dgm:prSet presAssocID="{7DE83089-640D-4682-AE9A-7BAC7A61BAF5}" presName="spacer" presStyleCnt="0"/>
      <dgm:spPr/>
    </dgm:pt>
    <dgm:pt modelId="{684D51EF-3F55-48A6-9232-351157585E77}" type="pres">
      <dgm:prSet presAssocID="{7E7C32B5-B13F-4CD7-B9E3-68300AA9C8C2}" presName="parentText" presStyleLbl="node1" presStyleIdx="1" presStyleCnt="2">
        <dgm:presLayoutVars>
          <dgm:chMax val="0"/>
          <dgm:bulletEnabled val="1"/>
        </dgm:presLayoutVars>
      </dgm:prSet>
      <dgm:spPr/>
    </dgm:pt>
  </dgm:ptLst>
  <dgm:cxnLst>
    <dgm:cxn modelId="{DD60840B-51B6-4475-911D-728544F98180}" srcId="{E0B3CD8D-AB38-400D-8CB7-65CED2BB40CE}" destId="{3C138630-B45A-4A19-BE09-8D838E9435F4}" srcOrd="0" destOrd="0" parTransId="{C10E8BF4-6F67-487C-8953-D43C4A11340F}" sibTransId="{7DE83089-640D-4682-AE9A-7BAC7A61BAF5}"/>
    <dgm:cxn modelId="{6E6F3F75-99B1-418A-A907-A5C7005EAE1E}" srcId="{E0B3CD8D-AB38-400D-8CB7-65CED2BB40CE}" destId="{7E7C32B5-B13F-4CD7-B9E3-68300AA9C8C2}" srcOrd="1" destOrd="0" parTransId="{11DC8A5C-B104-435E-B6F2-F4B538B51135}" sibTransId="{C9C15D8B-2B97-421C-ADB9-6BDF2B887CBF}"/>
    <dgm:cxn modelId="{B80F57FC-30BB-4360-96F1-53A9A61BB1A3}" type="presOf" srcId="{3C138630-B45A-4A19-BE09-8D838E9435F4}" destId="{F2FFB286-21E2-4503-A201-0A03B8F8CECD}" srcOrd="0" destOrd="0" presId="urn:microsoft.com/office/officeart/2005/8/layout/vList2"/>
    <dgm:cxn modelId="{06E088D1-FF94-4E20-85D7-A0421351DD2B}" type="presOf" srcId="{E0B3CD8D-AB38-400D-8CB7-65CED2BB40CE}" destId="{41E426F1-8E54-4BB3-8686-2668DD77C384}" srcOrd="0" destOrd="0" presId="urn:microsoft.com/office/officeart/2005/8/layout/vList2"/>
    <dgm:cxn modelId="{EA6BF62B-30C5-4009-860B-E4FE047AC267}" type="presOf" srcId="{7E7C32B5-B13F-4CD7-B9E3-68300AA9C8C2}" destId="{684D51EF-3F55-48A6-9232-351157585E77}" srcOrd="0" destOrd="0" presId="urn:microsoft.com/office/officeart/2005/8/layout/vList2"/>
    <dgm:cxn modelId="{B6CAE776-5FAC-4AD8-BBF3-31FE5637B142}" type="presParOf" srcId="{41E426F1-8E54-4BB3-8686-2668DD77C384}" destId="{F2FFB286-21E2-4503-A201-0A03B8F8CECD}" srcOrd="0" destOrd="0" presId="urn:microsoft.com/office/officeart/2005/8/layout/vList2"/>
    <dgm:cxn modelId="{4B2FE948-82D5-4D5D-A23A-2E0E5DB1C1B1}" type="presParOf" srcId="{41E426F1-8E54-4BB3-8686-2668DD77C384}" destId="{9F566E78-FF55-4D61-A6DD-2735F733B903}" srcOrd="1" destOrd="0" presId="urn:microsoft.com/office/officeart/2005/8/layout/vList2"/>
    <dgm:cxn modelId="{166BE0AC-AADF-41C0-B105-33FF20091A15}" type="presParOf" srcId="{41E426F1-8E54-4BB3-8686-2668DD77C384}" destId="{684D51EF-3F55-48A6-9232-351157585E77}" srcOrd="2" destOrd="0" presId="urn:microsoft.com/office/officeart/2005/8/layout/vList2"/>
  </dgm:cxnLst>
  <dgm:bg/>
  <dgm:whole/>
</dgm:dataModel>
</file>

<file path=ppt/diagrams/data44.xml><?xml version="1.0" encoding="utf-8"?>
<dgm:dataModel xmlns:dgm="http://schemas.openxmlformats.org/drawingml/2006/diagram" xmlns:a="http://schemas.openxmlformats.org/drawingml/2006/main">
  <dgm:ptLst>
    <dgm:pt modelId="{9845DCEA-162B-46EE-95E6-FB3F884690D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3D08CC0-87EF-45CC-A228-BF2348AAB039}">
      <dgm:prSet/>
      <dgm:spPr/>
      <dgm:t>
        <a:bodyPr/>
        <a:lstStyle/>
        <a:p>
          <a:pPr rtl="0"/>
          <a:r>
            <a:rPr lang="ru-RU" b="1" dirty="0" smtClean="0"/>
            <a:t>В 1876 году, исследуя упругость газов, Д. И. Менделеев изготовил чувствительный барометр, который он положил в основу высотомера, несколько образцов его было изготовлено и испытано офицерами генерального штаба, а вскоре было налажено их производство</a:t>
          </a:r>
          <a:endParaRPr lang="ru-RU" dirty="0"/>
        </a:p>
      </dgm:t>
    </dgm:pt>
    <dgm:pt modelId="{CC1E09AA-7574-4E23-A8A4-7C44EAFCCC21}" type="parTrans" cxnId="{9F293D0D-9AEB-4758-958B-7FB9D1A1C784}">
      <dgm:prSet/>
      <dgm:spPr/>
      <dgm:t>
        <a:bodyPr/>
        <a:lstStyle/>
        <a:p>
          <a:endParaRPr lang="ru-RU"/>
        </a:p>
      </dgm:t>
    </dgm:pt>
    <dgm:pt modelId="{2804C26C-22A6-4B51-A732-990A360040F0}" type="sibTrans" cxnId="{9F293D0D-9AEB-4758-958B-7FB9D1A1C784}">
      <dgm:prSet/>
      <dgm:spPr/>
      <dgm:t>
        <a:bodyPr/>
        <a:lstStyle/>
        <a:p>
          <a:endParaRPr lang="ru-RU"/>
        </a:p>
      </dgm:t>
    </dgm:pt>
    <dgm:pt modelId="{D8B9684E-9974-4FD9-9D79-28A801A60A35}" type="pres">
      <dgm:prSet presAssocID="{9845DCEA-162B-46EE-95E6-FB3F884690D7}" presName="linear" presStyleCnt="0">
        <dgm:presLayoutVars>
          <dgm:animLvl val="lvl"/>
          <dgm:resizeHandles val="exact"/>
        </dgm:presLayoutVars>
      </dgm:prSet>
      <dgm:spPr/>
    </dgm:pt>
    <dgm:pt modelId="{D8AA0E12-9F2A-4B63-B85B-FDC1EB455562}" type="pres">
      <dgm:prSet presAssocID="{73D08CC0-87EF-45CC-A228-BF2348AAB039}" presName="parentText" presStyleLbl="node1" presStyleIdx="0" presStyleCnt="1">
        <dgm:presLayoutVars>
          <dgm:chMax val="0"/>
          <dgm:bulletEnabled val="1"/>
        </dgm:presLayoutVars>
      </dgm:prSet>
      <dgm:spPr/>
    </dgm:pt>
  </dgm:ptLst>
  <dgm:cxnLst>
    <dgm:cxn modelId="{9F293D0D-9AEB-4758-958B-7FB9D1A1C784}" srcId="{9845DCEA-162B-46EE-95E6-FB3F884690D7}" destId="{73D08CC0-87EF-45CC-A228-BF2348AAB039}" srcOrd="0" destOrd="0" parTransId="{CC1E09AA-7574-4E23-A8A4-7C44EAFCCC21}" sibTransId="{2804C26C-22A6-4B51-A732-990A360040F0}"/>
    <dgm:cxn modelId="{2C94DEB8-7D79-42BA-B4B6-68D44969943B}" type="presOf" srcId="{9845DCEA-162B-46EE-95E6-FB3F884690D7}" destId="{D8B9684E-9974-4FD9-9D79-28A801A60A35}" srcOrd="0" destOrd="0" presId="urn:microsoft.com/office/officeart/2005/8/layout/vList2"/>
    <dgm:cxn modelId="{748D93D2-A69C-47FA-B39E-057DF97596CD}" type="presOf" srcId="{73D08CC0-87EF-45CC-A228-BF2348AAB039}" destId="{D8AA0E12-9F2A-4B63-B85B-FDC1EB455562}" srcOrd="0" destOrd="0" presId="urn:microsoft.com/office/officeart/2005/8/layout/vList2"/>
    <dgm:cxn modelId="{6556A1C4-4A69-4B53-8C89-E4DA826C5A20}" type="presParOf" srcId="{D8B9684E-9974-4FD9-9D79-28A801A60A35}" destId="{D8AA0E12-9F2A-4B63-B85B-FDC1EB455562}" srcOrd="0" destOrd="0" presId="urn:microsoft.com/office/officeart/2005/8/layout/vList2"/>
  </dgm:cxnLst>
  <dgm:bg/>
  <dgm:whole/>
</dgm:dataModel>
</file>

<file path=ppt/diagrams/data45.xml><?xml version="1.0" encoding="utf-8"?>
<dgm:dataModel xmlns:dgm="http://schemas.openxmlformats.org/drawingml/2006/diagram" xmlns:a="http://schemas.openxmlformats.org/drawingml/2006/main">
  <dgm:ptLst>
    <dgm:pt modelId="{3E8E7360-221A-415E-9DC7-9DA34A75371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19BAC0AA-1928-4D9F-83A2-CDBAC9D5FB60}">
      <dgm:prSet/>
      <dgm:spPr/>
      <dgm:t>
        <a:bodyPr/>
        <a:lstStyle/>
        <a:p>
          <a:pPr rtl="0"/>
          <a:r>
            <a:rPr lang="ru-RU" b="1" dirty="0" smtClean="0"/>
            <a:t>Весы  для взвешивания газообразных и твёрдых веществ, созданные Менделеевым </a:t>
          </a:r>
          <a:endParaRPr lang="ru-RU" b="1" dirty="0"/>
        </a:p>
      </dgm:t>
    </dgm:pt>
    <dgm:pt modelId="{AFD7DB9D-6E45-4DEB-B72D-77B278FDFE5F}" type="parTrans" cxnId="{8A0620E8-6A59-44B8-BB30-19917928C5E7}">
      <dgm:prSet/>
      <dgm:spPr/>
      <dgm:t>
        <a:bodyPr/>
        <a:lstStyle/>
        <a:p>
          <a:endParaRPr lang="ru-RU"/>
        </a:p>
      </dgm:t>
    </dgm:pt>
    <dgm:pt modelId="{F4C08675-30FE-4657-88C4-8CDCDF27D395}" type="sibTrans" cxnId="{8A0620E8-6A59-44B8-BB30-19917928C5E7}">
      <dgm:prSet/>
      <dgm:spPr/>
      <dgm:t>
        <a:bodyPr/>
        <a:lstStyle/>
        <a:p>
          <a:endParaRPr lang="ru-RU"/>
        </a:p>
      </dgm:t>
    </dgm:pt>
    <dgm:pt modelId="{2B0B87AD-BEAC-4D15-B1AA-6DA0E00E03E5}" type="pres">
      <dgm:prSet presAssocID="{3E8E7360-221A-415E-9DC7-9DA34A753716}" presName="linear" presStyleCnt="0">
        <dgm:presLayoutVars>
          <dgm:animLvl val="lvl"/>
          <dgm:resizeHandles val="exact"/>
        </dgm:presLayoutVars>
      </dgm:prSet>
      <dgm:spPr/>
    </dgm:pt>
    <dgm:pt modelId="{94B080AC-6FFF-4C6E-9936-EF5B0B41F036}" type="pres">
      <dgm:prSet presAssocID="{19BAC0AA-1928-4D9F-83A2-CDBAC9D5FB60}" presName="parentText" presStyleLbl="node1" presStyleIdx="0" presStyleCnt="1" custLinFactNeighborX="7063" custLinFactNeighborY="-26847">
        <dgm:presLayoutVars>
          <dgm:chMax val="0"/>
          <dgm:bulletEnabled val="1"/>
        </dgm:presLayoutVars>
      </dgm:prSet>
      <dgm:spPr/>
    </dgm:pt>
  </dgm:ptLst>
  <dgm:cxnLst>
    <dgm:cxn modelId="{FB38B953-8069-4D35-8D4B-A892F7CB8711}" type="presOf" srcId="{19BAC0AA-1928-4D9F-83A2-CDBAC9D5FB60}" destId="{94B080AC-6FFF-4C6E-9936-EF5B0B41F036}" srcOrd="0" destOrd="0" presId="urn:microsoft.com/office/officeart/2005/8/layout/vList2"/>
    <dgm:cxn modelId="{DD40ADD1-276F-4B50-AC7C-8F488235E7EB}" type="presOf" srcId="{3E8E7360-221A-415E-9DC7-9DA34A753716}" destId="{2B0B87AD-BEAC-4D15-B1AA-6DA0E00E03E5}" srcOrd="0" destOrd="0" presId="urn:microsoft.com/office/officeart/2005/8/layout/vList2"/>
    <dgm:cxn modelId="{8A0620E8-6A59-44B8-BB30-19917928C5E7}" srcId="{3E8E7360-221A-415E-9DC7-9DA34A753716}" destId="{19BAC0AA-1928-4D9F-83A2-CDBAC9D5FB60}" srcOrd="0" destOrd="0" parTransId="{AFD7DB9D-6E45-4DEB-B72D-77B278FDFE5F}" sibTransId="{F4C08675-30FE-4657-88C4-8CDCDF27D395}"/>
    <dgm:cxn modelId="{53785685-4D07-4718-B5BB-9C3FC9F3D756}" type="presParOf" srcId="{2B0B87AD-BEAC-4D15-B1AA-6DA0E00E03E5}" destId="{94B080AC-6FFF-4C6E-9936-EF5B0B41F036}" srcOrd="0" destOrd="0" presId="urn:microsoft.com/office/officeart/2005/8/layout/vList2"/>
  </dgm:cxnLst>
  <dgm:bg/>
  <dgm:whole/>
</dgm:dataModel>
</file>

<file path=ppt/diagrams/data46.xml><?xml version="1.0" encoding="utf-8"?>
<dgm:dataModel xmlns:dgm="http://schemas.openxmlformats.org/drawingml/2006/diagram" xmlns:a="http://schemas.openxmlformats.org/drawingml/2006/main">
  <dgm:ptLst>
    <dgm:pt modelId="{950E32CA-D103-4B69-95F0-B06FDB74368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31FA147-D649-414C-8B9F-A0A6694BF89F}">
      <dgm:prSet/>
      <dgm:spPr/>
      <dgm:t>
        <a:bodyPr/>
        <a:lstStyle/>
        <a:p>
          <a:pPr rtl="0"/>
          <a:r>
            <a:rPr lang="ru-RU" b="1" dirty="0" smtClean="0"/>
            <a:t>Менделеев сконструировал пикнометр — прибор для определения плотности жидкости. </a:t>
          </a:r>
          <a:endParaRPr lang="ru-RU" dirty="0"/>
        </a:p>
      </dgm:t>
    </dgm:pt>
    <dgm:pt modelId="{9C72A6BB-C9EB-4A8A-9632-002276660DCD}" type="parTrans" cxnId="{FE306F34-6507-4A33-87A7-04FEA1162624}">
      <dgm:prSet/>
      <dgm:spPr/>
      <dgm:t>
        <a:bodyPr/>
        <a:lstStyle/>
        <a:p>
          <a:endParaRPr lang="ru-RU"/>
        </a:p>
      </dgm:t>
    </dgm:pt>
    <dgm:pt modelId="{73794D0B-E5E2-4B80-BCAD-19A79D2745F7}" type="sibTrans" cxnId="{FE306F34-6507-4A33-87A7-04FEA1162624}">
      <dgm:prSet/>
      <dgm:spPr/>
      <dgm:t>
        <a:bodyPr/>
        <a:lstStyle/>
        <a:p>
          <a:endParaRPr lang="ru-RU"/>
        </a:p>
      </dgm:t>
    </dgm:pt>
    <dgm:pt modelId="{B07AA7F6-1B74-4539-85F2-F0A09E576A3C}" type="pres">
      <dgm:prSet presAssocID="{950E32CA-D103-4B69-95F0-B06FDB74368D}" presName="linear" presStyleCnt="0">
        <dgm:presLayoutVars>
          <dgm:animLvl val="lvl"/>
          <dgm:resizeHandles val="exact"/>
        </dgm:presLayoutVars>
      </dgm:prSet>
      <dgm:spPr/>
    </dgm:pt>
    <dgm:pt modelId="{748D1ED5-7BD9-4F67-8EE5-60206C46863E}" type="pres">
      <dgm:prSet presAssocID="{C31FA147-D649-414C-8B9F-A0A6694BF89F}" presName="parentText" presStyleLbl="node1" presStyleIdx="0" presStyleCnt="1">
        <dgm:presLayoutVars>
          <dgm:chMax val="0"/>
          <dgm:bulletEnabled val="1"/>
        </dgm:presLayoutVars>
      </dgm:prSet>
      <dgm:spPr/>
    </dgm:pt>
  </dgm:ptLst>
  <dgm:cxnLst>
    <dgm:cxn modelId="{577EC7E6-38E7-40B5-814B-3AA4CFD23542}" type="presOf" srcId="{950E32CA-D103-4B69-95F0-B06FDB74368D}" destId="{B07AA7F6-1B74-4539-85F2-F0A09E576A3C}" srcOrd="0" destOrd="0" presId="urn:microsoft.com/office/officeart/2005/8/layout/vList2"/>
    <dgm:cxn modelId="{74C15039-93CC-4B68-951D-5D8785AEBA71}" type="presOf" srcId="{C31FA147-D649-414C-8B9F-A0A6694BF89F}" destId="{748D1ED5-7BD9-4F67-8EE5-60206C46863E}" srcOrd="0" destOrd="0" presId="urn:microsoft.com/office/officeart/2005/8/layout/vList2"/>
    <dgm:cxn modelId="{FE306F34-6507-4A33-87A7-04FEA1162624}" srcId="{950E32CA-D103-4B69-95F0-B06FDB74368D}" destId="{C31FA147-D649-414C-8B9F-A0A6694BF89F}" srcOrd="0" destOrd="0" parTransId="{9C72A6BB-C9EB-4A8A-9632-002276660DCD}" sibTransId="{73794D0B-E5E2-4B80-BCAD-19A79D2745F7}"/>
    <dgm:cxn modelId="{C30F131F-A857-44E7-B0F0-5BD2E7378FFD}" type="presParOf" srcId="{B07AA7F6-1B74-4539-85F2-F0A09E576A3C}" destId="{748D1ED5-7BD9-4F67-8EE5-60206C46863E}" srcOrd="0" destOrd="0" presId="urn:microsoft.com/office/officeart/2005/8/layout/vList2"/>
  </dgm:cxnLst>
  <dgm:bg/>
  <dgm:whole/>
</dgm:dataModel>
</file>

<file path=ppt/diagrams/data47.xml><?xml version="1.0" encoding="utf-8"?>
<dgm:dataModel xmlns:dgm="http://schemas.openxmlformats.org/drawingml/2006/diagram" xmlns:a="http://schemas.openxmlformats.org/drawingml/2006/main">
  <dgm:ptLst>
    <dgm:pt modelId="{A4CF297B-DF9E-4EC0-BA57-55660B9FFF3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0A4D676-90A0-4778-BC7C-E6DF6C3A8E60}">
      <dgm:prSet/>
      <dgm:spPr/>
      <dgm:t>
        <a:bodyPr/>
        <a:lstStyle/>
        <a:p>
          <a:pPr rtl="0"/>
          <a:r>
            <a:rPr lang="ru-RU" dirty="0" smtClean="0"/>
            <a:t>Менделеев с сыном Володей</a:t>
          </a:r>
          <a:endParaRPr lang="ru-RU" dirty="0"/>
        </a:p>
      </dgm:t>
    </dgm:pt>
    <dgm:pt modelId="{FBAF691B-DECB-4D12-B590-A1A52DE7AA91}" type="parTrans" cxnId="{1E4407EB-2A32-4838-8523-9C708BE1885C}">
      <dgm:prSet/>
      <dgm:spPr/>
      <dgm:t>
        <a:bodyPr/>
        <a:lstStyle/>
        <a:p>
          <a:endParaRPr lang="ru-RU"/>
        </a:p>
      </dgm:t>
    </dgm:pt>
    <dgm:pt modelId="{6ED50A58-61EF-4846-A84E-E51E63A2101B}" type="sibTrans" cxnId="{1E4407EB-2A32-4838-8523-9C708BE1885C}">
      <dgm:prSet/>
      <dgm:spPr/>
      <dgm:t>
        <a:bodyPr/>
        <a:lstStyle/>
        <a:p>
          <a:endParaRPr lang="ru-RU"/>
        </a:p>
      </dgm:t>
    </dgm:pt>
    <dgm:pt modelId="{318765BE-7D15-4133-854F-A73DD0DDA7DF}" type="pres">
      <dgm:prSet presAssocID="{A4CF297B-DF9E-4EC0-BA57-55660B9FFF3B}" presName="linear" presStyleCnt="0">
        <dgm:presLayoutVars>
          <dgm:animLvl val="lvl"/>
          <dgm:resizeHandles val="exact"/>
        </dgm:presLayoutVars>
      </dgm:prSet>
      <dgm:spPr/>
    </dgm:pt>
    <dgm:pt modelId="{58358CCD-C455-45C0-B508-8C7372266D52}" type="pres">
      <dgm:prSet presAssocID="{80A4D676-90A0-4778-BC7C-E6DF6C3A8E60}" presName="parentText" presStyleLbl="node1" presStyleIdx="0" presStyleCnt="1">
        <dgm:presLayoutVars>
          <dgm:chMax val="0"/>
          <dgm:bulletEnabled val="1"/>
        </dgm:presLayoutVars>
      </dgm:prSet>
      <dgm:spPr/>
    </dgm:pt>
  </dgm:ptLst>
  <dgm:cxnLst>
    <dgm:cxn modelId="{1E4407EB-2A32-4838-8523-9C708BE1885C}" srcId="{A4CF297B-DF9E-4EC0-BA57-55660B9FFF3B}" destId="{80A4D676-90A0-4778-BC7C-E6DF6C3A8E60}" srcOrd="0" destOrd="0" parTransId="{FBAF691B-DECB-4D12-B590-A1A52DE7AA91}" sibTransId="{6ED50A58-61EF-4846-A84E-E51E63A2101B}"/>
    <dgm:cxn modelId="{4465BC34-E0EC-4A86-804C-6638F5CA8F48}" type="presOf" srcId="{80A4D676-90A0-4778-BC7C-E6DF6C3A8E60}" destId="{58358CCD-C455-45C0-B508-8C7372266D52}" srcOrd="0" destOrd="0" presId="urn:microsoft.com/office/officeart/2005/8/layout/vList2"/>
    <dgm:cxn modelId="{9A0DC4E5-1994-4C8D-A081-E61001EF47D6}" type="presOf" srcId="{A4CF297B-DF9E-4EC0-BA57-55660B9FFF3B}" destId="{318765BE-7D15-4133-854F-A73DD0DDA7DF}" srcOrd="0" destOrd="0" presId="urn:microsoft.com/office/officeart/2005/8/layout/vList2"/>
    <dgm:cxn modelId="{50369C2F-8255-4294-93E5-01F17545484D}" type="presParOf" srcId="{318765BE-7D15-4133-854F-A73DD0DDA7DF}" destId="{58358CCD-C455-45C0-B508-8C7372266D52}" srcOrd="0" destOrd="0" presId="urn:microsoft.com/office/officeart/2005/8/layout/vList2"/>
  </dgm:cxnLst>
  <dgm:bg/>
  <dgm:whole/>
</dgm:dataModel>
</file>

<file path=ppt/diagrams/data48.xml><?xml version="1.0" encoding="utf-8"?>
<dgm:dataModel xmlns:dgm="http://schemas.openxmlformats.org/drawingml/2006/diagram" xmlns:a="http://schemas.openxmlformats.org/drawingml/2006/main">
  <dgm:ptLst>
    <dgm:pt modelId="{0551C4AF-B522-4A7F-A22F-198A77F18B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E0607CF-53E8-434E-B7C4-6259F8ED5A7D}">
      <dgm:prSet/>
      <dgm:spPr/>
      <dgm:t>
        <a:bodyPr/>
        <a:lstStyle/>
        <a:p>
          <a:pPr rtl="0"/>
          <a:r>
            <a:rPr lang="ru-RU" dirty="0" smtClean="0"/>
            <a:t>Менделеев с детьми Владимиром и Ольгой.    </a:t>
          </a:r>
          <a:r>
            <a:rPr lang="ru-RU" dirty="0" err="1" smtClean="0"/>
            <a:t>Боблово</a:t>
          </a:r>
          <a:endParaRPr lang="ru-RU" dirty="0"/>
        </a:p>
      </dgm:t>
    </dgm:pt>
    <dgm:pt modelId="{8BC7678D-E22E-40EE-8214-530E8A8A6139}" type="parTrans" cxnId="{9044E747-E224-42B5-AB7E-81E51EE01396}">
      <dgm:prSet/>
      <dgm:spPr/>
      <dgm:t>
        <a:bodyPr/>
        <a:lstStyle/>
        <a:p>
          <a:endParaRPr lang="ru-RU"/>
        </a:p>
      </dgm:t>
    </dgm:pt>
    <dgm:pt modelId="{4D151870-313C-457B-8841-1EA8B91BF775}" type="sibTrans" cxnId="{9044E747-E224-42B5-AB7E-81E51EE01396}">
      <dgm:prSet/>
      <dgm:spPr/>
      <dgm:t>
        <a:bodyPr/>
        <a:lstStyle/>
        <a:p>
          <a:endParaRPr lang="ru-RU"/>
        </a:p>
      </dgm:t>
    </dgm:pt>
    <dgm:pt modelId="{C193E829-4C1A-4CAE-BA76-CA5CEAAF619C}" type="pres">
      <dgm:prSet presAssocID="{0551C4AF-B522-4A7F-A22F-198A77F18BE6}" presName="linear" presStyleCnt="0">
        <dgm:presLayoutVars>
          <dgm:animLvl val="lvl"/>
          <dgm:resizeHandles val="exact"/>
        </dgm:presLayoutVars>
      </dgm:prSet>
      <dgm:spPr/>
    </dgm:pt>
    <dgm:pt modelId="{E7C8F0D4-EA3F-4C99-A5AC-47A84EA02089}" type="pres">
      <dgm:prSet presAssocID="{1E0607CF-53E8-434E-B7C4-6259F8ED5A7D}" presName="parentText" presStyleLbl="node1" presStyleIdx="0" presStyleCnt="1">
        <dgm:presLayoutVars>
          <dgm:chMax val="0"/>
          <dgm:bulletEnabled val="1"/>
        </dgm:presLayoutVars>
      </dgm:prSet>
      <dgm:spPr/>
    </dgm:pt>
  </dgm:ptLst>
  <dgm:cxnLst>
    <dgm:cxn modelId="{3CF63D1E-8C50-43C4-97C7-3F316E24DA75}" type="presOf" srcId="{0551C4AF-B522-4A7F-A22F-198A77F18BE6}" destId="{C193E829-4C1A-4CAE-BA76-CA5CEAAF619C}" srcOrd="0" destOrd="0" presId="urn:microsoft.com/office/officeart/2005/8/layout/vList2"/>
    <dgm:cxn modelId="{9044E747-E224-42B5-AB7E-81E51EE01396}" srcId="{0551C4AF-B522-4A7F-A22F-198A77F18BE6}" destId="{1E0607CF-53E8-434E-B7C4-6259F8ED5A7D}" srcOrd="0" destOrd="0" parTransId="{8BC7678D-E22E-40EE-8214-530E8A8A6139}" sibTransId="{4D151870-313C-457B-8841-1EA8B91BF775}"/>
    <dgm:cxn modelId="{397036BF-AF55-44CC-802C-21D99B5C6C11}" type="presOf" srcId="{1E0607CF-53E8-434E-B7C4-6259F8ED5A7D}" destId="{E7C8F0D4-EA3F-4C99-A5AC-47A84EA02089}" srcOrd="0" destOrd="0" presId="urn:microsoft.com/office/officeart/2005/8/layout/vList2"/>
    <dgm:cxn modelId="{720E8F24-FF67-4B2C-BD97-1963D00B972E}" type="presParOf" srcId="{C193E829-4C1A-4CAE-BA76-CA5CEAAF619C}" destId="{E7C8F0D4-EA3F-4C99-A5AC-47A84EA02089}" srcOrd="0" destOrd="0" presId="urn:microsoft.com/office/officeart/2005/8/layout/vList2"/>
  </dgm:cxnLst>
  <dgm:bg/>
  <dgm:whole/>
</dgm:dataModel>
</file>

<file path=ppt/diagrams/data49.xml><?xml version="1.0" encoding="utf-8"?>
<dgm:dataModel xmlns:dgm="http://schemas.openxmlformats.org/drawingml/2006/diagram" xmlns:a="http://schemas.openxmlformats.org/drawingml/2006/main">
  <dgm:ptLst>
    <dgm:pt modelId="{ABDB3AEE-6EC9-4643-8E6C-25C12087BD5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F2EFCA0C-C5FB-47A1-8603-C802BCAA2D0D}">
      <dgm:prSet/>
      <dgm:spPr/>
      <dgm:t>
        <a:bodyPr/>
        <a:lstStyle/>
        <a:p>
          <a:pPr rtl="0"/>
          <a:r>
            <a:rPr lang="ru-RU" b="1" dirty="0" smtClean="0"/>
            <a:t>Старший сын Менделеева - Владимир стал флотским офицером. Он с отличием окончил Морской кадетский корпус, совершил плавание на фрегате «Память Азова» вдоль дальневосточных берегов Тихого океана. В 1898 году Владимир вышел в отставку и начал разрабатывать «Проект поднятия уровня Азовского моря запрудою Керченского пролива», но через несколько месяцев после этого скоропостижно скончался.</a:t>
          </a:r>
          <a:endParaRPr lang="ru-RU" dirty="0"/>
        </a:p>
      </dgm:t>
    </dgm:pt>
    <dgm:pt modelId="{B1EA08F1-8D23-45D0-9577-306807DB8DAD}" type="parTrans" cxnId="{5CEB884A-084B-49A7-9AA6-E2F17D504F67}">
      <dgm:prSet/>
      <dgm:spPr/>
      <dgm:t>
        <a:bodyPr/>
        <a:lstStyle/>
        <a:p>
          <a:endParaRPr lang="ru-RU"/>
        </a:p>
      </dgm:t>
    </dgm:pt>
    <dgm:pt modelId="{4609ADBC-0C6C-4915-B043-87B3ECE0207D}" type="sibTrans" cxnId="{5CEB884A-084B-49A7-9AA6-E2F17D504F67}">
      <dgm:prSet/>
      <dgm:spPr/>
      <dgm:t>
        <a:bodyPr/>
        <a:lstStyle/>
        <a:p>
          <a:endParaRPr lang="ru-RU"/>
        </a:p>
      </dgm:t>
    </dgm:pt>
    <dgm:pt modelId="{96D1A166-A8DF-4A1F-8B33-705091B6B8AA}" type="pres">
      <dgm:prSet presAssocID="{ABDB3AEE-6EC9-4643-8E6C-25C12087BD50}" presName="linear" presStyleCnt="0">
        <dgm:presLayoutVars>
          <dgm:animLvl val="lvl"/>
          <dgm:resizeHandles val="exact"/>
        </dgm:presLayoutVars>
      </dgm:prSet>
      <dgm:spPr/>
    </dgm:pt>
    <dgm:pt modelId="{E862075E-0892-413F-AA53-36436681ABC9}" type="pres">
      <dgm:prSet presAssocID="{F2EFCA0C-C5FB-47A1-8603-C802BCAA2D0D}" presName="parentText" presStyleLbl="node1" presStyleIdx="0" presStyleCnt="1">
        <dgm:presLayoutVars>
          <dgm:chMax val="0"/>
          <dgm:bulletEnabled val="1"/>
        </dgm:presLayoutVars>
      </dgm:prSet>
      <dgm:spPr/>
    </dgm:pt>
  </dgm:ptLst>
  <dgm:cxnLst>
    <dgm:cxn modelId="{5CEB884A-084B-49A7-9AA6-E2F17D504F67}" srcId="{ABDB3AEE-6EC9-4643-8E6C-25C12087BD50}" destId="{F2EFCA0C-C5FB-47A1-8603-C802BCAA2D0D}" srcOrd="0" destOrd="0" parTransId="{B1EA08F1-8D23-45D0-9577-306807DB8DAD}" sibTransId="{4609ADBC-0C6C-4915-B043-87B3ECE0207D}"/>
    <dgm:cxn modelId="{9574B4D5-807D-448D-BBE5-A7F8B948BCD3}" type="presOf" srcId="{ABDB3AEE-6EC9-4643-8E6C-25C12087BD50}" destId="{96D1A166-A8DF-4A1F-8B33-705091B6B8AA}" srcOrd="0" destOrd="0" presId="urn:microsoft.com/office/officeart/2005/8/layout/vList2"/>
    <dgm:cxn modelId="{74EB8AC6-B75E-4B3A-87ED-F5E10E61DB01}" type="presOf" srcId="{F2EFCA0C-C5FB-47A1-8603-C802BCAA2D0D}" destId="{E862075E-0892-413F-AA53-36436681ABC9}" srcOrd="0" destOrd="0" presId="urn:microsoft.com/office/officeart/2005/8/layout/vList2"/>
    <dgm:cxn modelId="{D41A5F6B-F04B-4C03-B4BD-E52557B164B7}" type="presParOf" srcId="{96D1A166-A8DF-4A1F-8B33-705091B6B8AA}" destId="{E862075E-0892-413F-AA53-36436681ABC9}" srcOrd="0"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4E7992CE-A859-4D79-AC6A-CC90FADCB5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15A616D-9AF2-4398-80AB-447308265606}">
      <dgm:prSet custT="1"/>
      <dgm:spPr/>
      <dgm:t>
        <a:bodyPr/>
        <a:lstStyle/>
        <a:p>
          <a:pPr rtl="0"/>
          <a:r>
            <a:rPr lang="ru-RU" sz="2400" dirty="0" smtClean="0"/>
            <a:t>Дмитрий Иванович Менделеев, 1885 год</a:t>
          </a:r>
          <a:endParaRPr lang="ru-RU" sz="2400" dirty="0"/>
        </a:p>
      </dgm:t>
    </dgm:pt>
    <dgm:pt modelId="{E4FFED87-716C-4810-9489-7AA1508AFDEB}" type="parTrans" cxnId="{57AE7C2D-5626-477E-9396-F0BE4B34019A}">
      <dgm:prSet/>
      <dgm:spPr/>
      <dgm:t>
        <a:bodyPr/>
        <a:lstStyle/>
        <a:p>
          <a:endParaRPr lang="ru-RU"/>
        </a:p>
      </dgm:t>
    </dgm:pt>
    <dgm:pt modelId="{8AFE2A08-FEFB-4396-9812-695AA0BC2198}" type="sibTrans" cxnId="{57AE7C2D-5626-477E-9396-F0BE4B34019A}">
      <dgm:prSet/>
      <dgm:spPr/>
      <dgm:t>
        <a:bodyPr/>
        <a:lstStyle/>
        <a:p>
          <a:endParaRPr lang="ru-RU"/>
        </a:p>
      </dgm:t>
    </dgm:pt>
    <dgm:pt modelId="{5978CBEF-87FD-4CDB-8C18-932F3D555554}" type="pres">
      <dgm:prSet presAssocID="{4E7992CE-A859-4D79-AC6A-CC90FADCB558}" presName="linear" presStyleCnt="0">
        <dgm:presLayoutVars>
          <dgm:animLvl val="lvl"/>
          <dgm:resizeHandles val="exact"/>
        </dgm:presLayoutVars>
      </dgm:prSet>
      <dgm:spPr/>
      <dgm:t>
        <a:bodyPr/>
        <a:lstStyle/>
        <a:p>
          <a:endParaRPr lang="ru-RU"/>
        </a:p>
      </dgm:t>
    </dgm:pt>
    <dgm:pt modelId="{BB52D7D1-0F65-47D8-AAC0-EABA1FB55976}" type="pres">
      <dgm:prSet presAssocID="{315A616D-9AF2-4398-80AB-447308265606}" presName="parentText" presStyleLbl="node1" presStyleIdx="0" presStyleCnt="1" custLinFactNeighborX="1315" custLinFactNeighborY="-89143">
        <dgm:presLayoutVars>
          <dgm:chMax val="0"/>
          <dgm:bulletEnabled val="1"/>
        </dgm:presLayoutVars>
      </dgm:prSet>
      <dgm:spPr/>
      <dgm:t>
        <a:bodyPr/>
        <a:lstStyle/>
        <a:p>
          <a:endParaRPr lang="ru-RU"/>
        </a:p>
      </dgm:t>
    </dgm:pt>
  </dgm:ptLst>
  <dgm:cxnLst>
    <dgm:cxn modelId="{57AE7C2D-5626-477E-9396-F0BE4B34019A}" srcId="{4E7992CE-A859-4D79-AC6A-CC90FADCB558}" destId="{315A616D-9AF2-4398-80AB-447308265606}" srcOrd="0" destOrd="0" parTransId="{E4FFED87-716C-4810-9489-7AA1508AFDEB}" sibTransId="{8AFE2A08-FEFB-4396-9812-695AA0BC2198}"/>
    <dgm:cxn modelId="{D4ED0256-B0A5-4194-A3D7-0B13BF28E501}" type="presOf" srcId="{315A616D-9AF2-4398-80AB-447308265606}" destId="{BB52D7D1-0F65-47D8-AAC0-EABA1FB55976}" srcOrd="0" destOrd="0" presId="urn:microsoft.com/office/officeart/2005/8/layout/vList2"/>
    <dgm:cxn modelId="{0089BDCE-EE43-4309-A4F0-AA3C85D35AE8}" type="presOf" srcId="{4E7992CE-A859-4D79-AC6A-CC90FADCB558}" destId="{5978CBEF-87FD-4CDB-8C18-932F3D555554}" srcOrd="0" destOrd="0" presId="urn:microsoft.com/office/officeart/2005/8/layout/vList2"/>
    <dgm:cxn modelId="{3C6202BD-B361-4847-A162-7C0441556BA9}" type="presParOf" srcId="{5978CBEF-87FD-4CDB-8C18-932F3D555554}" destId="{BB52D7D1-0F65-47D8-AAC0-EABA1FB55976}" srcOrd="0" destOrd="0" presId="urn:microsoft.com/office/officeart/2005/8/layout/vList2"/>
  </dgm:cxnLst>
  <dgm:bg/>
  <dgm:whole/>
</dgm:dataModel>
</file>

<file path=ppt/diagrams/data50.xml><?xml version="1.0" encoding="utf-8"?>
<dgm:dataModel xmlns:dgm="http://schemas.openxmlformats.org/drawingml/2006/diagram" xmlns:a="http://schemas.openxmlformats.org/drawingml/2006/main">
  <dgm:ptLst>
    <dgm:pt modelId="{D0F91756-93C5-4D14-9F5C-64EFC540932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F5F061E0-99FA-4F68-A17A-379EE2E58200}">
      <dgm:prSet/>
      <dgm:spPr/>
      <dgm:t>
        <a:bodyPr/>
        <a:lstStyle/>
        <a:p>
          <a:pPr rtl="0"/>
          <a:r>
            <a:rPr lang="ru-RU" b="1" dirty="0" smtClean="0"/>
            <a:t>Дочь Менделеева Любовь Дмитриевна в 1903 году вышла за Александра Блока. Блок посвятил ей цикл стихотворений - «Стихи о Прекрасной Даме». Люба закончила Высшие женские курсы, играла в драматических кружках, в труппе В. Мейерхольда и в театре В. Комиссаржевской.</a:t>
          </a:r>
          <a:endParaRPr lang="ru-RU" dirty="0"/>
        </a:p>
      </dgm:t>
    </dgm:pt>
    <dgm:pt modelId="{DE730062-9E10-40BC-856B-84F51C07D02B}" type="parTrans" cxnId="{1F1D2972-8377-4FCA-AF40-8FF5A82E946D}">
      <dgm:prSet/>
      <dgm:spPr/>
      <dgm:t>
        <a:bodyPr/>
        <a:lstStyle/>
        <a:p>
          <a:endParaRPr lang="ru-RU"/>
        </a:p>
      </dgm:t>
    </dgm:pt>
    <dgm:pt modelId="{7C0EBD20-EF44-4D5D-AC60-6E202F841594}" type="sibTrans" cxnId="{1F1D2972-8377-4FCA-AF40-8FF5A82E946D}">
      <dgm:prSet/>
      <dgm:spPr/>
      <dgm:t>
        <a:bodyPr/>
        <a:lstStyle/>
        <a:p>
          <a:endParaRPr lang="ru-RU"/>
        </a:p>
      </dgm:t>
    </dgm:pt>
    <dgm:pt modelId="{77395158-CB40-463A-9D76-17B6651D9D21}" type="pres">
      <dgm:prSet presAssocID="{D0F91756-93C5-4D14-9F5C-64EFC5409329}" presName="linear" presStyleCnt="0">
        <dgm:presLayoutVars>
          <dgm:animLvl val="lvl"/>
          <dgm:resizeHandles val="exact"/>
        </dgm:presLayoutVars>
      </dgm:prSet>
      <dgm:spPr/>
    </dgm:pt>
    <dgm:pt modelId="{1A40D09D-51FA-451C-9A11-BB81632A8143}" type="pres">
      <dgm:prSet presAssocID="{F5F061E0-99FA-4F68-A17A-379EE2E58200}" presName="parentText" presStyleLbl="node1" presStyleIdx="0" presStyleCnt="1" custLinFactNeighborX="-610" custLinFactNeighborY="-16455">
        <dgm:presLayoutVars>
          <dgm:chMax val="0"/>
          <dgm:bulletEnabled val="1"/>
        </dgm:presLayoutVars>
      </dgm:prSet>
      <dgm:spPr/>
      <dgm:t>
        <a:bodyPr/>
        <a:lstStyle/>
        <a:p>
          <a:endParaRPr lang="ru-RU"/>
        </a:p>
      </dgm:t>
    </dgm:pt>
  </dgm:ptLst>
  <dgm:cxnLst>
    <dgm:cxn modelId="{FB778111-C09E-44DD-82F0-03D08EEF6111}" type="presOf" srcId="{D0F91756-93C5-4D14-9F5C-64EFC5409329}" destId="{77395158-CB40-463A-9D76-17B6651D9D21}" srcOrd="0" destOrd="0" presId="urn:microsoft.com/office/officeart/2005/8/layout/vList2"/>
    <dgm:cxn modelId="{1F1D2972-8377-4FCA-AF40-8FF5A82E946D}" srcId="{D0F91756-93C5-4D14-9F5C-64EFC5409329}" destId="{F5F061E0-99FA-4F68-A17A-379EE2E58200}" srcOrd="0" destOrd="0" parTransId="{DE730062-9E10-40BC-856B-84F51C07D02B}" sibTransId="{7C0EBD20-EF44-4D5D-AC60-6E202F841594}"/>
    <dgm:cxn modelId="{7E20EA7B-78C1-465A-AFB8-906C2EE79E15}" type="presOf" srcId="{F5F061E0-99FA-4F68-A17A-379EE2E58200}" destId="{1A40D09D-51FA-451C-9A11-BB81632A8143}" srcOrd="0" destOrd="0" presId="urn:microsoft.com/office/officeart/2005/8/layout/vList2"/>
    <dgm:cxn modelId="{81613406-FD61-4ABB-9527-EC84B6475F3C}" type="presParOf" srcId="{77395158-CB40-463A-9D76-17B6651D9D21}" destId="{1A40D09D-51FA-451C-9A11-BB81632A8143}" srcOrd="0" destOrd="0" presId="urn:microsoft.com/office/officeart/2005/8/layout/vList2"/>
  </dgm:cxnLst>
  <dgm:bg/>
  <dgm:whole/>
</dgm:dataModel>
</file>

<file path=ppt/diagrams/data51.xml><?xml version="1.0" encoding="utf-8"?>
<dgm:dataModel xmlns:dgm="http://schemas.openxmlformats.org/drawingml/2006/diagram" xmlns:a="http://schemas.openxmlformats.org/drawingml/2006/main">
  <dgm:ptLst>
    <dgm:pt modelId="{05BF1CD7-A7E7-4552-9C79-C0E1C0A7C01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7AB72C1-A1A9-4309-92AF-79E42A3015B3}">
      <dgm:prSet/>
      <dgm:spPr/>
      <dgm:t>
        <a:bodyPr/>
        <a:lstStyle/>
        <a:p>
          <a:pPr rtl="0"/>
          <a:r>
            <a:rPr lang="ru-RU" dirty="0" smtClean="0"/>
            <a:t>Дочь Д.И.Менделеева – Ольга </a:t>
          </a:r>
          <a:r>
            <a:rPr lang="ru-RU" smtClean="0"/>
            <a:t>Трирогова и его внучка Наташа</a:t>
          </a:r>
          <a:endParaRPr lang="ru-RU" dirty="0"/>
        </a:p>
      </dgm:t>
    </dgm:pt>
    <dgm:pt modelId="{889B9540-9D6C-44B7-960F-CF25975E40A8}" type="parTrans" cxnId="{10D42D95-FD5E-465F-93DE-82F50AE8D38B}">
      <dgm:prSet/>
      <dgm:spPr/>
      <dgm:t>
        <a:bodyPr/>
        <a:lstStyle/>
        <a:p>
          <a:endParaRPr lang="ru-RU"/>
        </a:p>
      </dgm:t>
    </dgm:pt>
    <dgm:pt modelId="{99181708-A5DB-4E28-A887-39DD6F328C72}" type="sibTrans" cxnId="{10D42D95-FD5E-465F-93DE-82F50AE8D38B}">
      <dgm:prSet/>
      <dgm:spPr/>
      <dgm:t>
        <a:bodyPr/>
        <a:lstStyle/>
        <a:p>
          <a:endParaRPr lang="ru-RU"/>
        </a:p>
      </dgm:t>
    </dgm:pt>
    <dgm:pt modelId="{BB755274-8DB4-48C7-B08C-19FB16EA4999}" type="pres">
      <dgm:prSet presAssocID="{05BF1CD7-A7E7-4552-9C79-C0E1C0A7C018}" presName="linear" presStyleCnt="0">
        <dgm:presLayoutVars>
          <dgm:animLvl val="lvl"/>
          <dgm:resizeHandles val="exact"/>
        </dgm:presLayoutVars>
      </dgm:prSet>
      <dgm:spPr/>
    </dgm:pt>
    <dgm:pt modelId="{5D387957-F82A-4F67-B363-346535162690}" type="pres">
      <dgm:prSet presAssocID="{A7AB72C1-A1A9-4309-92AF-79E42A3015B3}" presName="parentText" presStyleLbl="node1" presStyleIdx="0" presStyleCnt="1" custLinFactY="200000" custLinFactNeighborX="45313" custLinFactNeighborY="271813">
        <dgm:presLayoutVars>
          <dgm:chMax val="0"/>
          <dgm:bulletEnabled val="1"/>
        </dgm:presLayoutVars>
      </dgm:prSet>
      <dgm:spPr/>
    </dgm:pt>
  </dgm:ptLst>
  <dgm:cxnLst>
    <dgm:cxn modelId="{E103AE60-FF1E-498C-B98E-0FF34F373BFD}" type="presOf" srcId="{05BF1CD7-A7E7-4552-9C79-C0E1C0A7C018}" destId="{BB755274-8DB4-48C7-B08C-19FB16EA4999}" srcOrd="0" destOrd="0" presId="urn:microsoft.com/office/officeart/2005/8/layout/vList2"/>
    <dgm:cxn modelId="{3B5F32D5-A171-4016-9595-EA9436BCB609}" type="presOf" srcId="{A7AB72C1-A1A9-4309-92AF-79E42A3015B3}" destId="{5D387957-F82A-4F67-B363-346535162690}" srcOrd="0" destOrd="0" presId="urn:microsoft.com/office/officeart/2005/8/layout/vList2"/>
    <dgm:cxn modelId="{10D42D95-FD5E-465F-93DE-82F50AE8D38B}" srcId="{05BF1CD7-A7E7-4552-9C79-C0E1C0A7C018}" destId="{A7AB72C1-A1A9-4309-92AF-79E42A3015B3}" srcOrd="0" destOrd="0" parTransId="{889B9540-9D6C-44B7-960F-CF25975E40A8}" sibTransId="{99181708-A5DB-4E28-A887-39DD6F328C72}"/>
    <dgm:cxn modelId="{DAEFFC6E-109C-4E53-B3CC-002766D1BA82}" type="presParOf" srcId="{BB755274-8DB4-48C7-B08C-19FB16EA4999}" destId="{5D387957-F82A-4F67-B363-346535162690}" srcOrd="0" destOrd="0" presId="urn:microsoft.com/office/officeart/2005/8/layout/vList2"/>
  </dgm:cxnLst>
  <dgm:bg/>
  <dgm:whole/>
</dgm:dataModel>
</file>

<file path=ppt/diagrams/data52.xml><?xml version="1.0" encoding="utf-8"?>
<dgm:dataModel xmlns:dgm="http://schemas.openxmlformats.org/drawingml/2006/diagram" xmlns:a="http://schemas.openxmlformats.org/drawingml/2006/main">
  <dgm:ptLst>
    <dgm:pt modelId="{BC91DE13-9478-4029-9BC3-DA3494A5498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66D519B9-5E10-4A5F-801D-29027AB7AC05}">
      <dgm:prSet/>
      <dgm:spPr/>
      <dgm:t>
        <a:bodyPr/>
        <a:lstStyle/>
        <a:p>
          <a:pPr rtl="0"/>
          <a:r>
            <a:rPr lang="ru-RU" dirty="0" smtClean="0"/>
            <a:t>Дом Менделеева в </a:t>
          </a:r>
          <a:r>
            <a:rPr lang="ru-RU" dirty="0" err="1" smtClean="0"/>
            <a:t>Боблове</a:t>
          </a:r>
          <a:endParaRPr lang="ru-RU" dirty="0"/>
        </a:p>
      </dgm:t>
    </dgm:pt>
    <dgm:pt modelId="{336D6835-462A-4B0A-8FE5-E3EE38762901}" type="parTrans" cxnId="{54D4DFC7-CCA7-4D5F-9627-15408AA7017D}">
      <dgm:prSet/>
      <dgm:spPr/>
      <dgm:t>
        <a:bodyPr/>
        <a:lstStyle/>
        <a:p>
          <a:endParaRPr lang="ru-RU"/>
        </a:p>
      </dgm:t>
    </dgm:pt>
    <dgm:pt modelId="{760B26F1-D8B4-4C9E-9267-A31834CAA910}" type="sibTrans" cxnId="{54D4DFC7-CCA7-4D5F-9627-15408AA7017D}">
      <dgm:prSet/>
      <dgm:spPr/>
      <dgm:t>
        <a:bodyPr/>
        <a:lstStyle/>
        <a:p>
          <a:endParaRPr lang="ru-RU"/>
        </a:p>
      </dgm:t>
    </dgm:pt>
    <dgm:pt modelId="{6D2A53F1-3270-4F9D-804D-BB328B3B970E}" type="pres">
      <dgm:prSet presAssocID="{BC91DE13-9478-4029-9BC3-DA3494A54985}" presName="linear" presStyleCnt="0">
        <dgm:presLayoutVars>
          <dgm:animLvl val="lvl"/>
          <dgm:resizeHandles val="exact"/>
        </dgm:presLayoutVars>
      </dgm:prSet>
      <dgm:spPr/>
    </dgm:pt>
    <dgm:pt modelId="{4DE23259-A56E-4ECE-804A-2A2CCC16FCCC}" type="pres">
      <dgm:prSet presAssocID="{66D519B9-5E10-4A5F-801D-29027AB7AC05}" presName="parentText" presStyleLbl="node1" presStyleIdx="0" presStyleCnt="1" custLinFactY="899628" custLinFactNeighborX="90536" custLinFactNeighborY="900000">
        <dgm:presLayoutVars>
          <dgm:chMax val="0"/>
          <dgm:bulletEnabled val="1"/>
        </dgm:presLayoutVars>
      </dgm:prSet>
      <dgm:spPr/>
    </dgm:pt>
  </dgm:ptLst>
  <dgm:cxnLst>
    <dgm:cxn modelId="{54D4DFC7-CCA7-4D5F-9627-15408AA7017D}" srcId="{BC91DE13-9478-4029-9BC3-DA3494A54985}" destId="{66D519B9-5E10-4A5F-801D-29027AB7AC05}" srcOrd="0" destOrd="0" parTransId="{336D6835-462A-4B0A-8FE5-E3EE38762901}" sibTransId="{760B26F1-D8B4-4C9E-9267-A31834CAA910}"/>
    <dgm:cxn modelId="{FAF58DF4-392F-427D-A942-CCF8E62713BE}" type="presOf" srcId="{66D519B9-5E10-4A5F-801D-29027AB7AC05}" destId="{4DE23259-A56E-4ECE-804A-2A2CCC16FCCC}" srcOrd="0" destOrd="0" presId="urn:microsoft.com/office/officeart/2005/8/layout/vList2"/>
    <dgm:cxn modelId="{66889187-3B2E-4595-8658-2068869C2C8B}" type="presOf" srcId="{BC91DE13-9478-4029-9BC3-DA3494A54985}" destId="{6D2A53F1-3270-4F9D-804D-BB328B3B970E}" srcOrd="0" destOrd="0" presId="urn:microsoft.com/office/officeart/2005/8/layout/vList2"/>
    <dgm:cxn modelId="{8FE8C10B-818E-443E-9258-C87804496CA5}" type="presParOf" srcId="{6D2A53F1-3270-4F9D-804D-BB328B3B970E}" destId="{4DE23259-A56E-4ECE-804A-2A2CCC16FCCC}" srcOrd="0" destOrd="0" presId="urn:microsoft.com/office/officeart/2005/8/layout/vList2"/>
  </dgm:cxnLst>
  <dgm:bg/>
  <dgm:whole/>
</dgm:dataModel>
</file>

<file path=ppt/diagrams/data53.xml><?xml version="1.0" encoding="utf-8"?>
<dgm:dataModel xmlns:dgm="http://schemas.openxmlformats.org/drawingml/2006/diagram" xmlns:a="http://schemas.openxmlformats.org/drawingml/2006/main">
  <dgm:ptLst>
    <dgm:pt modelId="{7D1AAA4A-E0C1-4ABA-8B72-746A0A3DA4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B4D85F8-B72A-4228-8083-4E3E93E09C7F}">
      <dgm:prSet/>
      <dgm:spPr/>
      <dgm:t>
        <a:bodyPr/>
        <a:lstStyle/>
        <a:p>
          <a:pPr rtl="0"/>
          <a:r>
            <a:rPr lang="ru-RU" b="1" dirty="0" smtClean="0"/>
            <a:t>Любимым учеником Д. И. Менделеева был заведующий Морской научно-технической лабораторией профессор И. М. Чельцов, которому французы безуспешно предлагали один миллион франков за состав бездымного </a:t>
          </a:r>
          <a:r>
            <a:rPr lang="ru-RU" b="1" dirty="0" err="1" smtClean="0"/>
            <a:t>пироколлоидного</a:t>
          </a:r>
          <a:r>
            <a:rPr lang="ru-RU" b="1" dirty="0" smtClean="0"/>
            <a:t> пороха.</a:t>
          </a:r>
          <a:endParaRPr lang="ru-RU" dirty="0"/>
        </a:p>
      </dgm:t>
    </dgm:pt>
    <dgm:pt modelId="{73871F26-ABA9-4820-8EF5-295B08BBCF81}" type="parTrans" cxnId="{1EDC1604-6EA4-4E25-9499-CD94B0D1559C}">
      <dgm:prSet/>
      <dgm:spPr/>
      <dgm:t>
        <a:bodyPr/>
        <a:lstStyle/>
        <a:p>
          <a:endParaRPr lang="ru-RU"/>
        </a:p>
      </dgm:t>
    </dgm:pt>
    <dgm:pt modelId="{AFECB6C3-B968-4CDB-933E-81E2FC4FB9B0}" type="sibTrans" cxnId="{1EDC1604-6EA4-4E25-9499-CD94B0D1559C}">
      <dgm:prSet/>
      <dgm:spPr/>
      <dgm:t>
        <a:bodyPr/>
        <a:lstStyle/>
        <a:p>
          <a:endParaRPr lang="ru-RU"/>
        </a:p>
      </dgm:t>
    </dgm:pt>
    <dgm:pt modelId="{38FA354E-0635-48AA-90E7-DA8B74597A5B}" type="pres">
      <dgm:prSet presAssocID="{7D1AAA4A-E0C1-4ABA-8B72-746A0A3DA444}" presName="linear" presStyleCnt="0">
        <dgm:presLayoutVars>
          <dgm:animLvl val="lvl"/>
          <dgm:resizeHandles val="exact"/>
        </dgm:presLayoutVars>
      </dgm:prSet>
      <dgm:spPr/>
    </dgm:pt>
    <dgm:pt modelId="{F9A5AEB4-BD5C-4F6D-AEA6-13593F20A98E}" type="pres">
      <dgm:prSet presAssocID="{3B4D85F8-B72A-4228-8083-4E3E93E09C7F}" presName="parentText" presStyleLbl="node1" presStyleIdx="0" presStyleCnt="1" custScaleX="95487" custScaleY="121068">
        <dgm:presLayoutVars>
          <dgm:chMax val="0"/>
          <dgm:bulletEnabled val="1"/>
        </dgm:presLayoutVars>
      </dgm:prSet>
      <dgm:spPr/>
    </dgm:pt>
  </dgm:ptLst>
  <dgm:cxnLst>
    <dgm:cxn modelId="{1EDC1604-6EA4-4E25-9499-CD94B0D1559C}" srcId="{7D1AAA4A-E0C1-4ABA-8B72-746A0A3DA444}" destId="{3B4D85F8-B72A-4228-8083-4E3E93E09C7F}" srcOrd="0" destOrd="0" parTransId="{73871F26-ABA9-4820-8EF5-295B08BBCF81}" sibTransId="{AFECB6C3-B968-4CDB-933E-81E2FC4FB9B0}"/>
    <dgm:cxn modelId="{658756F7-7B30-4A0D-BC1E-56116E73B47A}" type="presOf" srcId="{7D1AAA4A-E0C1-4ABA-8B72-746A0A3DA444}" destId="{38FA354E-0635-48AA-90E7-DA8B74597A5B}" srcOrd="0" destOrd="0" presId="urn:microsoft.com/office/officeart/2005/8/layout/vList2"/>
    <dgm:cxn modelId="{601B0A59-6A68-411C-8E98-2398F2137355}" type="presOf" srcId="{3B4D85F8-B72A-4228-8083-4E3E93E09C7F}" destId="{F9A5AEB4-BD5C-4F6D-AEA6-13593F20A98E}" srcOrd="0" destOrd="0" presId="urn:microsoft.com/office/officeart/2005/8/layout/vList2"/>
    <dgm:cxn modelId="{422FFC21-C5E4-4A5D-AEEF-9B81CD9D9298}" type="presParOf" srcId="{38FA354E-0635-48AA-90E7-DA8B74597A5B}" destId="{F9A5AEB4-BD5C-4F6D-AEA6-13593F20A98E}" srcOrd="0" destOrd="0" presId="urn:microsoft.com/office/officeart/2005/8/layout/vList2"/>
  </dgm:cxnLst>
  <dgm:bg/>
  <dgm:whole/>
</dgm:dataModel>
</file>

<file path=ppt/diagrams/data54.xml><?xml version="1.0" encoding="utf-8"?>
<dgm:dataModel xmlns:dgm="http://schemas.openxmlformats.org/drawingml/2006/diagram" xmlns:a="http://schemas.openxmlformats.org/drawingml/2006/main">
  <dgm:ptLst>
    <dgm:pt modelId="{3C5D94AE-BEB2-4E9E-9EDC-BAF124E3A0F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24E02A7-B6D3-4137-A88D-B9EBC00C3B26}">
      <dgm:prSet/>
      <dgm:spPr/>
      <dgm:t>
        <a:bodyPr/>
        <a:lstStyle/>
        <a:p>
          <a:pPr rtl="0"/>
          <a:r>
            <a:rPr lang="ru-RU" dirty="0" smtClean="0"/>
            <a:t>Попытки классифицировать химические элементы были приняты  многими учёными, но ни одна из них не оправдала себя и не может сравниться с таблицей Дмитрия Ивановича.</a:t>
          </a:r>
          <a:endParaRPr lang="ru-RU" dirty="0"/>
        </a:p>
      </dgm:t>
    </dgm:pt>
    <dgm:pt modelId="{257F0A75-0C76-4190-82AC-CABD04528638}" type="parTrans" cxnId="{D292F179-E0A1-43FF-937B-B723CF588BA6}">
      <dgm:prSet/>
      <dgm:spPr/>
      <dgm:t>
        <a:bodyPr/>
        <a:lstStyle/>
        <a:p>
          <a:endParaRPr lang="ru-RU"/>
        </a:p>
      </dgm:t>
    </dgm:pt>
    <dgm:pt modelId="{929CF4AA-D0EE-40AF-957A-8229C19A6AFE}" type="sibTrans" cxnId="{D292F179-E0A1-43FF-937B-B723CF588BA6}">
      <dgm:prSet/>
      <dgm:spPr/>
      <dgm:t>
        <a:bodyPr/>
        <a:lstStyle/>
        <a:p>
          <a:endParaRPr lang="ru-RU"/>
        </a:p>
      </dgm:t>
    </dgm:pt>
    <dgm:pt modelId="{2280AE75-CB02-4335-AF96-D8179751402A}" type="pres">
      <dgm:prSet presAssocID="{3C5D94AE-BEB2-4E9E-9EDC-BAF124E3A0F4}" presName="linear" presStyleCnt="0">
        <dgm:presLayoutVars>
          <dgm:animLvl val="lvl"/>
          <dgm:resizeHandles val="exact"/>
        </dgm:presLayoutVars>
      </dgm:prSet>
      <dgm:spPr/>
    </dgm:pt>
    <dgm:pt modelId="{47CD90E8-ED1D-4691-AA3D-7E16440622CC}" type="pres">
      <dgm:prSet presAssocID="{424E02A7-B6D3-4137-A88D-B9EBC00C3B26}" presName="parentText" presStyleLbl="node1" presStyleIdx="0" presStyleCnt="1">
        <dgm:presLayoutVars>
          <dgm:chMax val="0"/>
          <dgm:bulletEnabled val="1"/>
        </dgm:presLayoutVars>
      </dgm:prSet>
      <dgm:spPr/>
    </dgm:pt>
  </dgm:ptLst>
  <dgm:cxnLst>
    <dgm:cxn modelId="{D292F179-E0A1-43FF-937B-B723CF588BA6}" srcId="{3C5D94AE-BEB2-4E9E-9EDC-BAF124E3A0F4}" destId="{424E02A7-B6D3-4137-A88D-B9EBC00C3B26}" srcOrd="0" destOrd="0" parTransId="{257F0A75-0C76-4190-82AC-CABD04528638}" sibTransId="{929CF4AA-D0EE-40AF-957A-8229C19A6AFE}"/>
    <dgm:cxn modelId="{E7EB98D9-2782-40DA-ABA4-DB0E8A9194C1}" type="presOf" srcId="{424E02A7-B6D3-4137-A88D-B9EBC00C3B26}" destId="{47CD90E8-ED1D-4691-AA3D-7E16440622CC}" srcOrd="0" destOrd="0" presId="urn:microsoft.com/office/officeart/2005/8/layout/vList2"/>
    <dgm:cxn modelId="{025D2B0C-9B9E-461A-AAA7-5981BBDA965A}" type="presOf" srcId="{3C5D94AE-BEB2-4E9E-9EDC-BAF124E3A0F4}" destId="{2280AE75-CB02-4335-AF96-D8179751402A}" srcOrd="0" destOrd="0" presId="urn:microsoft.com/office/officeart/2005/8/layout/vList2"/>
    <dgm:cxn modelId="{F568736C-8604-40CF-94B7-3393C62D9857}" type="presParOf" srcId="{2280AE75-CB02-4335-AF96-D8179751402A}" destId="{47CD90E8-ED1D-4691-AA3D-7E16440622CC}" srcOrd="0" destOrd="0" presId="urn:microsoft.com/office/officeart/2005/8/layout/vList2"/>
  </dgm:cxnLst>
  <dgm:bg/>
  <dgm:whole/>
</dgm:dataModel>
</file>

<file path=ppt/diagrams/data55.xml><?xml version="1.0" encoding="utf-8"?>
<dgm:dataModel xmlns:dgm="http://schemas.openxmlformats.org/drawingml/2006/diagram" xmlns:a="http://schemas.openxmlformats.org/drawingml/2006/main">
  <dgm:ptLst>
    <dgm:pt modelId="{0153B021-FDAB-4198-93A2-17377C489C4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704C89D-A0C1-4619-A985-B93A5BD31D11}">
      <dgm:prSet/>
      <dgm:spPr/>
      <dgm:t>
        <a:bodyPr/>
        <a:lstStyle/>
        <a:p>
          <a:pPr rtl="0"/>
          <a:r>
            <a:rPr lang="ru-RU" dirty="0" smtClean="0"/>
            <a:t>Менделееву было известно 63 элемента, и он начинает раскладывать свой «карточный пасьянс».</a:t>
          </a:r>
          <a:endParaRPr lang="ru-RU" dirty="0"/>
        </a:p>
      </dgm:t>
    </dgm:pt>
    <dgm:pt modelId="{211DC541-01AC-4F80-A457-5A4EDDDBC55F}" type="parTrans" cxnId="{AFBFC861-7F6D-45C3-A9BD-DB760DBC98EC}">
      <dgm:prSet/>
      <dgm:spPr/>
      <dgm:t>
        <a:bodyPr/>
        <a:lstStyle/>
        <a:p>
          <a:endParaRPr lang="ru-RU"/>
        </a:p>
      </dgm:t>
    </dgm:pt>
    <dgm:pt modelId="{68F3BD28-8DE2-4A2D-ABA5-E88E1F37F357}" type="sibTrans" cxnId="{AFBFC861-7F6D-45C3-A9BD-DB760DBC98EC}">
      <dgm:prSet/>
      <dgm:spPr/>
      <dgm:t>
        <a:bodyPr/>
        <a:lstStyle/>
        <a:p>
          <a:endParaRPr lang="ru-RU"/>
        </a:p>
      </dgm:t>
    </dgm:pt>
    <dgm:pt modelId="{4F4C622F-FD4B-4860-A43C-E4FC14F73956}">
      <dgm:prSet/>
      <dgm:spPr/>
      <dgm:t>
        <a:bodyPr/>
        <a:lstStyle/>
        <a:p>
          <a:pPr rtl="0"/>
          <a:r>
            <a:rPr lang="ru-RU" dirty="0" smtClean="0"/>
            <a:t>Он многократно переставляет карточки по отношению друг к другу, подбирает из них ряды сходных элементов.</a:t>
          </a:r>
          <a:endParaRPr lang="ru-RU" dirty="0"/>
        </a:p>
      </dgm:t>
    </dgm:pt>
    <dgm:pt modelId="{10A31EB0-0D6F-4F96-950A-03DDAF26736E}" type="parTrans" cxnId="{E107EE34-DC68-4FE5-8F81-9D7308B2C220}">
      <dgm:prSet/>
      <dgm:spPr/>
      <dgm:t>
        <a:bodyPr/>
        <a:lstStyle/>
        <a:p>
          <a:endParaRPr lang="ru-RU"/>
        </a:p>
      </dgm:t>
    </dgm:pt>
    <dgm:pt modelId="{9790230D-09A4-40D9-89A0-43181F749796}" type="sibTrans" cxnId="{E107EE34-DC68-4FE5-8F81-9D7308B2C220}">
      <dgm:prSet/>
      <dgm:spPr/>
      <dgm:t>
        <a:bodyPr/>
        <a:lstStyle/>
        <a:p>
          <a:endParaRPr lang="ru-RU"/>
        </a:p>
      </dgm:t>
    </dgm:pt>
    <dgm:pt modelId="{5BFD565D-28DA-4781-8784-78BFCA512864}">
      <dgm:prSet/>
      <dgm:spPr/>
      <dgm:t>
        <a:bodyPr/>
        <a:lstStyle/>
        <a:p>
          <a:pPr rtl="0"/>
          <a:r>
            <a:rPr lang="ru-RU" dirty="0" smtClean="0"/>
            <a:t>Он обнаруживает, что распределение элементов по их атомной массе не только не противоречит их сходству, а, наоборот, прямо на него указывает.</a:t>
          </a:r>
          <a:endParaRPr lang="ru-RU" dirty="0"/>
        </a:p>
      </dgm:t>
    </dgm:pt>
    <dgm:pt modelId="{A94E56F8-FCE4-4DBE-8FF8-E8DEC9B0BD5B}" type="parTrans" cxnId="{E82DBCFB-5CBB-443D-9404-3B1B79793614}">
      <dgm:prSet/>
      <dgm:spPr/>
      <dgm:t>
        <a:bodyPr/>
        <a:lstStyle/>
        <a:p>
          <a:endParaRPr lang="ru-RU"/>
        </a:p>
      </dgm:t>
    </dgm:pt>
    <dgm:pt modelId="{364EDAE6-B1A7-4A73-B301-D84D15155856}" type="sibTrans" cxnId="{E82DBCFB-5CBB-443D-9404-3B1B79793614}">
      <dgm:prSet/>
      <dgm:spPr/>
      <dgm:t>
        <a:bodyPr/>
        <a:lstStyle/>
        <a:p>
          <a:endParaRPr lang="ru-RU"/>
        </a:p>
      </dgm:t>
    </dgm:pt>
    <dgm:pt modelId="{52807F73-BCE0-4B94-8EFC-C3BBF135F9E0}" type="pres">
      <dgm:prSet presAssocID="{0153B021-FDAB-4198-93A2-17377C489C49}" presName="linear" presStyleCnt="0">
        <dgm:presLayoutVars>
          <dgm:animLvl val="lvl"/>
          <dgm:resizeHandles val="exact"/>
        </dgm:presLayoutVars>
      </dgm:prSet>
      <dgm:spPr/>
    </dgm:pt>
    <dgm:pt modelId="{3748ACB2-B247-4E4B-A760-70B5C6CACABB}" type="pres">
      <dgm:prSet presAssocID="{3704C89D-A0C1-4619-A985-B93A5BD31D11}" presName="parentText" presStyleLbl="node1" presStyleIdx="0" presStyleCnt="3">
        <dgm:presLayoutVars>
          <dgm:chMax val="0"/>
          <dgm:bulletEnabled val="1"/>
        </dgm:presLayoutVars>
      </dgm:prSet>
      <dgm:spPr/>
    </dgm:pt>
    <dgm:pt modelId="{4129EAFA-3B70-4C1F-941B-8A1CBD8CE533}" type="pres">
      <dgm:prSet presAssocID="{68F3BD28-8DE2-4A2D-ABA5-E88E1F37F357}" presName="spacer" presStyleCnt="0"/>
      <dgm:spPr/>
    </dgm:pt>
    <dgm:pt modelId="{26CBCA47-481F-4C8C-83BE-E19909CA6576}" type="pres">
      <dgm:prSet presAssocID="{4F4C622F-FD4B-4860-A43C-E4FC14F73956}" presName="parentText" presStyleLbl="node1" presStyleIdx="1" presStyleCnt="3">
        <dgm:presLayoutVars>
          <dgm:chMax val="0"/>
          <dgm:bulletEnabled val="1"/>
        </dgm:presLayoutVars>
      </dgm:prSet>
      <dgm:spPr/>
    </dgm:pt>
    <dgm:pt modelId="{32C7A6A7-4025-4A6E-8C51-ECA046D9FCE3}" type="pres">
      <dgm:prSet presAssocID="{9790230D-09A4-40D9-89A0-43181F749796}" presName="spacer" presStyleCnt="0"/>
      <dgm:spPr/>
    </dgm:pt>
    <dgm:pt modelId="{2F3824AF-7701-4029-B7CD-2C07B7E87B47}" type="pres">
      <dgm:prSet presAssocID="{5BFD565D-28DA-4781-8784-78BFCA512864}" presName="parentText" presStyleLbl="node1" presStyleIdx="2" presStyleCnt="3">
        <dgm:presLayoutVars>
          <dgm:chMax val="0"/>
          <dgm:bulletEnabled val="1"/>
        </dgm:presLayoutVars>
      </dgm:prSet>
      <dgm:spPr/>
    </dgm:pt>
  </dgm:ptLst>
  <dgm:cxnLst>
    <dgm:cxn modelId="{FF622E65-C4EC-4402-AD7D-D714F9E09FE8}" type="presOf" srcId="{5BFD565D-28DA-4781-8784-78BFCA512864}" destId="{2F3824AF-7701-4029-B7CD-2C07B7E87B47}" srcOrd="0" destOrd="0" presId="urn:microsoft.com/office/officeart/2005/8/layout/vList2"/>
    <dgm:cxn modelId="{E107EE34-DC68-4FE5-8F81-9D7308B2C220}" srcId="{0153B021-FDAB-4198-93A2-17377C489C49}" destId="{4F4C622F-FD4B-4860-A43C-E4FC14F73956}" srcOrd="1" destOrd="0" parTransId="{10A31EB0-0D6F-4F96-950A-03DDAF26736E}" sibTransId="{9790230D-09A4-40D9-89A0-43181F749796}"/>
    <dgm:cxn modelId="{F1B163A5-0CC6-474D-8407-D14BECCC804F}" type="presOf" srcId="{4F4C622F-FD4B-4860-A43C-E4FC14F73956}" destId="{26CBCA47-481F-4C8C-83BE-E19909CA6576}" srcOrd="0" destOrd="0" presId="urn:microsoft.com/office/officeart/2005/8/layout/vList2"/>
    <dgm:cxn modelId="{E82DBCFB-5CBB-443D-9404-3B1B79793614}" srcId="{0153B021-FDAB-4198-93A2-17377C489C49}" destId="{5BFD565D-28DA-4781-8784-78BFCA512864}" srcOrd="2" destOrd="0" parTransId="{A94E56F8-FCE4-4DBE-8FF8-E8DEC9B0BD5B}" sibTransId="{364EDAE6-B1A7-4A73-B301-D84D15155856}"/>
    <dgm:cxn modelId="{AFBFC861-7F6D-45C3-A9BD-DB760DBC98EC}" srcId="{0153B021-FDAB-4198-93A2-17377C489C49}" destId="{3704C89D-A0C1-4619-A985-B93A5BD31D11}" srcOrd="0" destOrd="0" parTransId="{211DC541-01AC-4F80-A457-5A4EDDDBC55F}" sibTransId="{68F3BD28-8DE2-4A2D-ABA5-E88E1F37F357}"/>
    <dgm:cxn modelId="{FC5C853C-894C-42BD-8A3C-72F60420D125}" type="presOf" srcId="{3704C89D-A0C1-4619-A985-B93A5BD31D11}" destId="{3748ACB2-B247-4E4B-A760-70B5C6CACABB}" srcOrd="0" destOrd="0" presId="urn:microsoft.com/office/officeart/2005/8/layout/vList2"/>
    <dgm:cxn modelId="{8688CEC4-2616-4C84-B841-9995B69B0C06}" type="presOf" srcId="{0153B021-FDAB-4198-93A2-17377C489C49}" destId="{52807F73-BCE0-4B94-8EFC-C3BBF135F9E0}" srcOrd="0" destOrd="0" presId="urn:microsoft.com/office/officeart/2005/8/layout/vList2"/>
    <dgm:cxn modelId="{42FDC0E9-A5FF-4E85-88F6-7435DF0A6A93}" type="presParOf" srcId="{52807F73-BCE0-4B94-8EFC-C3BBF135F9E0}" destId="{3748ACB2-B247-4E4B-A760-70B5C6CACABB}" srcOrd="0" destOrd="0" presId="urn:microsoft.com/office/officeart/2005/8/layout/vList2"/>
    <dgm:cxn modelId="{841A696E-4056-48D0-A7AA-923E9AFE7D33}" type="presParOf" srcId="{52807F73-BCE0-4B94-8EFC-C3BBF135F9E0}" destId="{4129EAFA-3B70-4C1F-941B-8A1CBD8CE533}" srcOrd="1" destOrd="0" presId="urn:microsoft.com/office/officeart/2005/8/layout/vList2"/>
    <dgm:cxn modelId="{B17F5840-1BBA-4D59-AA63-4C8F2D4BAC4F}" type="presParOf" srcId="{52807F73-BCE0-4B94-8EFC-C3BBF135F9E0}" destId="{26CBCA47-481F-4C8C-83BE-E19909CA6576}" srcOrd="2" destOrd="0" presId="urn:microsoft.com/office/officeart/2005/8/layout/vList2"/>
    <dgm:cxn modelId="{6DA2C2B4-5DFA-483E-8FC6-82BA356028E1}" type="presParOf" srcId="{52807F73-BCE0-4B94-8EFC-C3BBF135F9E0}" destId="{32C7A6A7-4025-4A6E-8C51-ECA046D9FCE3}" srcOrd="3" destOrd="0" presId="urn:microsoft.com/office/officeart/2005/8/layout/vList2"/>
    <dgm:cxn modelId="{770BC83F-74C2-443C-AED1-E318A1375BD6}" type="presParOf" srcId="{52807F73-BCE0-4B94-8EFC-C3BBF135F9E0}" destId="{2F3824AF-7701-4029-B7CD-2C07B7E87B47}" srcOrd="4" destOrd="0" presId="urn:microsoft.com/office/officeart/2005/8/layout/vList2"/>
  </dgm:cxnLst>
  <dgm:bg/>
  <dgm:whole/>
</dgm:dataModel>
</file>

<file path=ppt/diagrams/data56.xml><?xml version="1.0" encoding="utf-8"?>
<dgm:dataModel xmlns:dgm="http://schemas.openxmlformats.org/drawingml/2006/diagram" xmlns:a="http://schemas.openxmlformats.org/drawingml/2006/main">
  <dgm:ptLst>
    <dgm:pt modelId="{D15A74A2-9342-4C81-9E42-DAA2D6E0CA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8BDF415-6897-434E-AD2A-C80FF6F07799}">
      <dgm:prSet/>
      <dgm:spPr/>
      <dgm:t>
        <a:bodyPr/>
        <a:lstStyle/>
        <a:p>
          <a:pPr rtl="0"/>
          <a:r>
            <a:rPr lang="ru-RU" dirty="0" smtClean="0"/>
            <a:t>Открытие периодического закона (1869</a:t>
          </a:r>
          <a:endParaRPr lang="ru-RU" dirty="0"/>
        </a:p>
      </dgm:t>
    </dgm:pt>
    <dgm:pt modelId="{7533AF0D-0597-4CD3-BAB3-C90CAD6CF89E}" type="parTrans" cxnId="{7170E22C-C3CD-4E85-9BCC-7941E8F41C44}">
      <dgm:prSet/>
      <dgm:spPr/>
      <dgm:t>
        <a:bodyPr/>
        <a:lstStyle/>
        <a:p>
          <a:endParaRPr lang="ru-RU"/>
        </a:p>
      </dgm:t>
    </dgm:pt>
    <dgm:pt modelId="{1174F438-82A6-4A09-8C28-1AD99FDD78D4}" type="sibTrans" cxnId="{7170E22C-C3CD-4E85-9BCC-7941E8F41C44}">
      <dgm:prSet/>
      <dgm:spPr/>
      <dgm:t>
        <a:bodyPr/>
        <a:lstStyle/>
        <a:p>
          <a:endParaRPr lang="ru-RU"/>
        </a:p>
      </dgm:t>
    </dgm:pt>
    <dgm:pt modelId="{A46FC984-E515-4E03-B16A-7955A215808F}" type="pres">
      <dgm:prSet presAssocID="{D15A74A2-9342-4C81-9E42-DAA2D6E0CAF6}" presName="linear" presStyleCnt="0">
        <dgm:presLayoutVars>
          <dgm:animLvl val="lvl"/>
          <dgm:resizeHandles val="exact"/>
        </dgm:presLayoutVars>
      </dgm:prSet>
      <dgm:spPr/>
    </dgm:pt>
    <dgm:pt modelId="{D32BC649-308B-491F-A115-C979C7BF6186}" type="pres">
      <dgm:prSet presAssocID="{A8BDF415-6897-434E-AD2A-C80FF6F07799}" presName="parentText" presStyleLbl="node1" presStyleIdx="0" presStyleCnt="1">
        <dgm:presLayoutVars>
          <dgm:chMax val="0"/>
          <dgm:bulletEnabled val="1"/>
        </dgm:presLayoutVars>
      </dgm:prSet>
      <dgm:spPr/>
    </dgm:pt>
  </dgm:ptLst>
  <dgm:cxnLst>
    <dgm:cxn modelId="{03334203-7939-400A-A198-5EE1B1835617}" type="presOf" srcId="{A8BDF415-6897-434E-AD2A-C80FF6F07799}" destId="{D32BC649-308B-491F-A115-C979C7BF6186}" srcOrd="0" destOrd="0" presId="urn:microsoft.com/office/officeart/2005/8/layout/vList2"/>
    <dgm:cxn modelId="{7170E22C-C3CD-4E85-9BCC-7941E8F41C44}" srcId="{D15A74A2-9342-4C81-9E42-DAA2D6E0CAF6}" destId="{A8BDF415-6897-434E-AD2A-C80FF6F07799}" srcOrd="0" destOrd="0" parTransId="{7533AF0D-0597-4CD3-BAB3-C90CAD6CF89E}" sibTransId="{1174F438-82A6-4A09-8C28-1AD99FDD78D4}"/>
    <dgm:cxn modelId="{568FEF94-5230-4F12-883D-09DF8D485AEF}" type="presOf" srcId="{D15A74A2-9342-4C81-9E42-DAA2D6E0CAF6}" destId="{A46FC984-E515-4E03-B16A-7955A215808F}" srcOrd="0" destOrd="0" presId="urn:microsoft.com/office/officeart/2005/8/layout/vList2"/>
    <dgm:cxn modelId="{A639ED86-9171-4FDC-A8A1-AEE3F1D343B1}" type="presParOf" srcId="{A46FC984-E515-4E03-B16A-7955A215808F}" destId="{D32BC649-308B-491F-A115-C979C7BF6186}" srcOrd="0" destOrd="0" presId="urn:microsoft.com/office/officeart/2005/8/layout/vList2"/>
  </dgm:cxnLst>
  <dgm:bg/>
  <dgm:whole/>
</dgm:dataModel>
</file>

<file path=ppt/diagrams/data57.xml><?xml version="1.0" encoding="utf-8"?>
<dgm:dataModel xmlns:dgm="http://schemas.openxmlformats.org/drawingml/2006/diagram" xmlns:a="http://schemas.openxmlformats.org/drawingml/2006/main">
  <dgm:ptLst>
    <dgm:pt modelId="{A3013C54-6AFD-45E3-8724-B2321D024B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83CCE79-B6F1-4006-9EC4-3F054726CB80}">
      <dgm:prSet/>
      <dgm:spPr/>
      <dgm:t>
        <a:bodyPr/>
        <a:lstStyle/>
        <a:p>
          <a:pPr rtl="0"/>
          <a:r>
            <a:rPr lang="ru-RU" dirty="0" smtClean="0"/>
            <a:t>«Основы химии»             (1869-71) </a:t>
          </a:r>
          <a:endParaRPr lang="ru-RU" dirty="0"/>
        </a:p>
      </dgm:t>
    </dgm:pt>
    <dgm:pt modelId="{9EBBC66C-3766-4E79-ADBA-E01F52FF9208}" type="parTrans" cxnId="{A1CEEA1F-CD05-4E76-B0C0-E774A891F454}">
      <dgm:prSet/>
      <dgm:spPr/>
      <dgm:t>
        <a:bodyPr/>
        <a:lstStyle/>
        <a:p>
          <a:endParaRPr lang="ru-RU"/>
        </a:p>
      </dgm:t>
    </dgm:pt>
    <dgm:pt modelId="{068ABDC5-0852-4B33-B817-44A899A542FB}" type="sibTrans" cxnId="{A1CEEA1F-CD05-4E76-B0C0-E774A891F454}">
      <dgm:prSet/>
      <dgm:spPr/>
      <dgm:t>
        <a:bodyPr/>
        <a:lstStyle/>
        <a:p>
          <a:endParaRPr lang="ru-RU"/>
        </a:p>
      </dgm:t>
    </dgm:pt>
    <dgm:pt modelId="{051FA6BA-E52A-4589-B4EF-BCC3EE49A22A}" type="pres">
      <dgm:prSet presAssocID="{A3013C54-6AFD-45E3-8724-B2321D024BA8}" presName="linear" presStyleCnt="0">
        <dgm:presLayoutVars>
          <dgm:animLvl val="lvl"/>
          <dgm:resizeHandles val="exact"/>
        </dgm:presLayoutVars>
      </dgm:prSet>
      <dgm:spPr/>
    </dgm:pt>
    <dgm:pt modelId="{87190217-7F8D-4740-88BF-9AB29F5E95B6}" type="pres">
      <dgm:prSet presAssocID="{D83CCE79-B6F1-4006-9EC4-3F054726CB80}" presName="parentText" presStyleLbl="node1" presStyleIdx="0" presStyleCnt="1" custLinFactNeighborX="14063" custLinFactNeighborY="-46378">
        <dgm:presLayoutVars>
          <dgm:chMax val="0"/>
          <dgm:bulletEnabled val="1"/>
        </dgm:presLayoutVars>
      </dgm:prSet>
      <dgm:spPr/>
    </dgm:pt>
  </dgm:ptLst>
  <dgm:cxnLst>
    <dgm:cxn modelId="{A1CEEA1F-CD05-4E76-B0C0-E774A891F454}" srcId="{A3013C54-6AFD-45E3-8724-B2321D024BA8}" destId="{D83CCE79-B6F1-4006-9EC4-3F054726CB80}" srcOrd="0" destOrd="0" parTransId="{9EBBC66C-3766-4E79-ADBA-E01F52FF9208}" sibTransId="{068ABDC5-0852-4B33-B817-44A899A542FB}"/>
    <dgm:cxn modelId="{D53462F3-7A66-49EF-93AA-24D5F92FB109}" type="presOf" srcId="{D83CCE79-B6F1-4006-9EC4-3F054726CB80}" destId="{87190217-7F8D-4740-88BF-9AB29F5E95B6}" srcOrd="0" destOrd="0" presId="urn:microsoft.com/office/officeart/2005/8/layout/vList2"/>
    <dgm:cxn modelId="{4FEBBA5C-F24A-4F89-8F25-A76B388F7F2D}" type="presOf" srcId="{A3013C54-6AFD-45E3-8724-B2321D024BA8}" destId="{051FA6BA-E52A-4589-B4EF-BCC3EE49A22A}" srcOrd="0" destOrd="0" presId="urn:microsoft.com/office/officeart/2005/8/layout/vList2"/>
    <dgm:cxn modelId="{F550B326-D0A9-4665-890E-8582391A5EDA}" type="presParOf" srcId="{051FA6BA-E52A-4589-B4EF-BCC3EE49A22A}" destId="{87190217-7F8D-4740-88BF-9AB29F5E95B6}" srcOrd="0" destOrd="0" presId="urn:microsoft.com/office/officeart/2005/8/layout/vList2"/>
  </dgm:cxnLst>
  <dgm:bg/>
  <dgm:whole/>
</dgm:dataModel>
</file>

<file path=ppt/diagrams/data58.xml><?xml version="1.0" encoding="utf-8"?>
<dgm:dataModel xmlns:dgm="http://schemas.openxmlformats.org/drawingml/2006/diagram" xmlns:a="http://schemas.openxmlformats.org/drawingml/2006/main">
  <dgm:ptLst>
    <dgm:pt modelId="{AE38C057-E8FE-4C0E-BA2F-128BC6B3F32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ECA2B98-8A13-4545-B18F-15FF7ED2EC70}">
      <dgm:prSet/>
      <dgm:spPr/>
      <dgm:t>
        <a:bodyPr/>
        <a:lstStyle/>
        <a:p>
          <a:pPr rtl="0"/>
          <a:r>
            <a:rPr lang="ru-RU" dirty="0" smtClean="0"/>
            <a:t>Менделеев скончался 20 января 1907 г. от воспаления легких.</a:t>
          </a:r>
          <a:endParaRPr lang="ru-RU" dirty="0"/>
        </a:p>
      </dgm:t>
    </dgm:pt>
    <dgm:pt modelId="{21E92E37-487B-4526-B2EC-8CED8E846198}" type="parTrans" cxnId="{85AFFD64-652D-4C2C-8162-366E69600462}">
      <dgm:prSet/>
      <dgm:spPr/>
      <dgm:t>
        <a:bodyPr/>
        <a:lstStyle/>
        <a:p>
          <a:endParaRPr lang="ru-RU"/>
        </a:p>
      </dgm:t>
    </dgm:pt>
    <dgm:pt modelId="{15704763-C34B-4C13-87DB-793E5CB5F9A6}" type="sibTrans" cxnId="{85AFFD64-652D-4C2C-8162-366E69600462}">
      <dgm:prSet/>
      <dgm:spPr/>
      <dgm:t>
        <a:bodyPr/>
        <a:lstStyle/>
        <a:p>
          <a:endParaRPr lang="ru-RU"/>
        </a:p>
      </dgm:t>
    </dgm:pt>
    <dgm:pt modelId="{3C7B6DD2-8E76-4416-A339-F70F6374CF67}">
      <dgm:prSet/>
      <dgm:spPr/>
      <dgm:t>
        <a:bodyPr/>
        <a:lstStyle/>
        <a:p>
          <a:pPr rtl="0"/>
          <a:r>
            <a:rPr lang="ru-RU" dirty="0" smtClean="0"/>
            <a:t>Его похороны, принятые на счет государства, были настоящим национальным трауром.</a:t>
          </a:r>
          <a:endParaRPr lang="ru-RU" dirty="0"/>
        </a:p>
      </dgm:t>
    </dgm:pt>
    <dgm:pt modelId="{954C367C-43F9-49F2-80CC-B1FA642ABEAB}" type="parTrans" cxnId="{7A3AF222-DD36-4055-8BB2-A6ACB05276C1}">
      <dgm:prSet/>
      <dgm:spPr/>
      <dgm:t>
        <a:bodyPr/>
        <a:lstStyle/>
        <a:p>
          <a:endParaRPr lang="ru-RU"/>
        </a:p>
      </dgm:t>
    </dgm:pt>
    <dgm:pt modelId="{1196BE8C-E399-4EEA-99F0-9FC1E1839B49}" type="sibTrans" cxnId="{7A3AF222-DD36-4055-8BB2-A6ACB05276C1}">
      <dgm:prSet/>
      <dgm:spPr/>
      <dgm:t>
        <a:bodyPr/>
        <a:lstStyle/>
        <a:p>
          <a:endParaRPr lang="ru-RU"/>
        </a:p>
      </dgm:t>
    </dgm:pt>
    <dgm:pt modelId="{BF9DFEE8-47BB-4C7A-9A3B-B75B7813EFD3}" type="pres">
      <dgm:prSet presAssocID="{AE38C057-E8FE-4C0E-BA2F-128BC6B3F32F}" presName="linear" presStyleCnt="0">
        <dgm:presLayoutVars>
          <dgm:animLvl val="lvl"/>
          <dgm:resizeHandles val="exact"/>
        </dgm:presLayoutVars>
      </dgm:prSet>
      <dgm:spPr/>
    </dgm:pt>
    <dgm:pt modelId="{35859F00-F4BD-469B-8256-F9C079FC0B66}" type="pres">
      <dgm:prSet presAssocID="{2ECA2B98-8A13-4545-B18F-15FF7ED2EC70}" presName="parentText" presStyleLbl="node1" presStyleIdx="0" presStyleCnt="2">
        <dgm:presLayoutVars>
          <dgm:chMax val="0"/>
          <dgm:bulletEnabled val="1"/>
        </dgm:presLayoutVars>
      </dgm:prSet>
      <dgm:spPr/>
    </dgm:pt>
    <dgm:pt modelId="{DE15222F-9966-4988-BD3C-952418B4C5EE}" type="pres">
      <dgm:prSet presAssocID="{15704763-C34B-4C13-87DB-793E5CB5F9A6}" presName="spacer" presStyleCnt="0"/>
      <dgm:spPr/>
    </dgm:pt>
    <dgm:pt modelId="{0A421A09-18F7-4F36-BDE8-8554624C0DDA}" type="pres">
      <dgm:prSet presAssocID="{3C7B6DD2-8E76-4416-A339-F70F6374CF67}" presName="parentText" presStyleLbl="node1" presStyleIdx="1" presStyleCnt="2">
        <dgm:presLayoutVars>
          <dgm:chMax val="0"/>
          <dgm:bulletEnabled val="1"/>
        </dgm:presLayoutVars>
      </dgm:prSet>
      <dgm:spPr/>
    </dgm:pt>
  </dgm:ptLst>
  <dgm:cxnLst>
    <dgm:cxn modelId="{A6332F01-E35F-4723-A3F1-A030A325950A}" type="presOf" srcId="{3C7B6DD2-8E76-4416-A339-F70F6374CF67}" destId="{0A421A09-18F7-4F36-BDE8-8554624C0DDA}" srcOrd="0" destOrd="0" presId="urn:microsoft.com/office/officeart/2005/8/layout/vList2"/>
    <dgm:cxn modelId="{A8CA0F1D-E1E4-4978-9BF2-4E77A7CE402F}" type="presOf" srcId="{AE38C057-E8FE-4C0E-BA2F-128BC6B3F32F}" destId="{BF9DFEE8-47BB-4C7A-9A3B-B75B7813EFD3}" srcOrd="0" destOrd="0" presId="urn:microsoft.com/office/officeart/2005/8/layout/vList2"/>
    <dgm:cxn modelId="{5F6C4B7B-1A13-48E5-B222-A1914A7BD00E}" type="presOf" srcId="{2ECA2B98-8A13-4545-B18F-15FF7ED2EC70}" destId="{35859F00-F4BD-469B-8256-F9C079FC0B66}" srcOrd="0" destOrd="0" presId="urn:microsoft.com/office/officeart/2005/8/layout/vList2"/>
    <dgm:cxn modelId="{7A3AF222-DD36-4055-8BB2-A6ACB05276C1}" srcId="{AE38C057-E8FE-4C0E-BA2F-128BC6B3F32F}" destId="{3C7B6DD2-8E76-4416-A339-F70F6374CF67}" srcOrd="1" destOrd="0" parTransId="{954C367C-43F9-49F2-80CC-B1FA642ABEAB}" sibTransId="{1196BE8C-E399-4EEA-99F0-9FC1E1839B49}"/>
    <dgm:cxn modelId="{85AFFD64-652D-4C2C-8162-366E69600462}" srcId="{AE38C057-E8FE-4C0E-BA2F-128BC6B3F32F}" destId="{2ECA2B98-8A13-4545-B18F-15FF7ED2EC70}" srcOrd="0" destOrd="0" parTransId="{21E92E37-487B-4526-B2EC-8CED8E846198}" sibTransId="{15704763-C34B-4C13-87DB-793E5CB5F9A6}"/>
    <dgm:cxn modelId="{70395809-9F7A-4962-84DC-2A0B25ECE9B3}" type="presParOf" srcId="{BF9DFEE8-47BB-4C7A-9A3B-B75B7813EFD3}" destId="{35859F00-F4BD-469B-8256-F9C079FC0B66}" srcOrd="0" destOrd="0" presId="urn:microsoft.com/office/officeart/2005/8/layout/vList2"/>
    <dgm:cxn modelId="{7A1213A0-6BFE-4869-88F6-AD8BCA74B726}" type="presParOf" srcId="{BF9DFEE8-47BB-4C7A-9A3B-B75B7813EFD3}" destId="{DE15222F-9966-4988-BD3C-952418B4C5EE}" srcOrd="1" destOrd="0" presId="urn:microsoft.com/office/officeart/2005/8/layout/vList2"/>
    <dgm:cxn modelId="{0EE8EDDF-62F4-432D-BF34-59E8C2E6B7CA}" type="presParOf" srcId="{BF9DFEE8-47BB-4C7A-9A3B-B75B7813EFD3}" destId="{0A421A09-18F7-4F36-BDE8-8554624C0DDA}" srcOrd="2" destOrd="0" presId="urn:microsoft.com/office/officeart/2005/8/layout/vList2"/>
  </dgm:cxnLst>
  <dgm:bg/>
  <dgm:whole/>
</dgm:dataModel>
</file>

<file path=ppt/diagrams/data59.xml><?xml version="1.0" encoding="utf-8"?>
<dgm:dataModel xmlns:dgm="http://schemas.openxmlformats.org/drawingml/2006/diagram" xmlns:a="http://schemas.openxmlformats.org/drawingml/2006/main">
  <dgm:ptLst>
    <dgm:pt modelId="{1A92EE77-7C9E-4689-928E-E8E7B5D67BB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6C1D95FC-AA41-46A4-AE60-ED6E07C86236}">
      <dgm:prSet/>
      <dgm:spPr/>
      <dgm:t>
        <a:bodyPr/>
        <a:lstStyle/>
        <a:p>
          <a:pPr rtl="0"/>
          <a:r>
            <a:rPr lang="ru-RU" dirty="0" smtClean="0"/>
            <a:t>Один из последних портретов Д.Менделеева</a:t>
          </a:r>
          <a:endParaRPr lang="ru-RU" dirty="0"/>
        </a:p>
      </dgm:t>
    </dgm:pt>
    <dgm:pt modelId="{996BEB00-FFCC-4FC9-BC9F-87CDF3CABC5E}" type="parTrans" cxnId="{5A12646E-03CF-428C-83F2-22BE24DE06FE}">
      <dgm:prSet/>
      <dgm:spPr/>
      <dgm:t>
        <a:bodyPr/>
        <a:lstStyle/>
        <a:p>
          <a:endParaRPr lang="ru-RU"/>
        </a:p>
      </dgm:t>
    </dgm:pt>
    <dgm:pt modelId="{B05537B4-5BA2-4349-8689-61E14B184739}" type="sibTrans" cxnId="{5A12646E-03CF-428C-83F2-22BE24DE06FE}">
      <dgm:prSet/>
      <dgm:spPr/>
      <dgm:t>
        <a:bodyPr/>
        <a:lstStyle/>
        <a:p>
          <a:endParaRPr lang="ru-RU"/>
        </a:p>
      </dgm:t>
    </dgm:pt>
    <dgm:pt modelId="{EADE8DEC-E93C-4493-BC3C-682D1448BCEF}" type="pres">
      <dgm:prSet presAssocID="{1A92EE77-7C9E-4689-928E-E8E7B5D67BBA}" presName="linear" presStyleCnt="0">
        <dgm:presLayoutVars>
          <dgm:animLvl val="lvl"/>
          <dgm:resizeHandles val="exact"/>
        </dgm:presLayoutVars>
      </dgm:prSet>
      <dgm:spPr/>
    </dgm:pt>
    <dgm:pt modelId="{9F67C2E8-F0F7-4910-996C-0E23BB1C2ED1}" type="pres">
      <dgm:prSet presAssocID="{6C1D95FC-AA41-46A4-AE60-ED6E07C86236}" presName="parentText" presStyleLbl="node1" presStyleIdx="0" presStyleCnt="1">
        <dgm:presLayoutVars>
          <dgm:chMax val="0"/>
          <dgm:bulletEnabled val="1"/>
        </dgm:presLayoutVars>
      </dgm:prSet>
      <dgm:spPr/>
    </dgm:pt>
  </dgm:ptLst>
  <dgm:cxnLst>
    <dgm:cxn modelId="{B84183B5-3318-45AC-8A4C-A739B500B7EC}" type="presOf" srcId="{6C1D95FC-AA41-46A4-AE60-ED6E07C86236}" destId="{9F67C2E8-F0F7-4910-996C-0E23BB1C2ED1}" srcOrd="0" destOrd="0" presId="urn:microsoft.com/office/officeart/2005/8/layout/vList2"/>
    <dgm:cxn modelId="{5A12646E-03CF-428C-83F2-22BE24DE06FE}" srcId="{1A92EE77-7C9E-4689-928E-E8E7B5D67BBA}" destId="{6C1D95FC-AA41-46A4-AE60-ED6E07C86236}" srcOrd="0" destOrd="0" parTransId="{996BEB00-FFCC-4FC9-BC9F-87CDF3CABC5E}" sibTransId="{B05537B4-5BA2-4349-8689-61E14B184739}"/>
    <dgm:cxn modelId="{B10D3347-741A-4013-8888-415C49BE8BD6}" type="presOf" srcId="{1A92EE77-7C9E-4689-928E-E8E7B5D67BBA}" destId="{EADE8DEC-E93C-4493-BC3C-682D1448BCEF}" srcOrd="0" destOrd="0" presId="urn:microsoft.com/office/officeart/2005/8/layout/vList2"/>
    <dgm:cxn modelId="{6D927342-86B2-4613-A0C4-17BA0D11C8F6}" type="presParOf" srcId="{EADE8DEC-E93C-4493-BC3C-682D1448BCEF}" destId="{9F67C2E8-F0F7-4910-996C-0E23BB1C2ED1}"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8D70B027-93D8-4307-BE4B-D8033EFF647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97C65E2-F071-4A77-8669-F5A9B1C12F8F}">
      <dgm:prSet/>
      <dgm:spPr/>
      <dgm:t>
        <a:bodyPr/>
        <a:lstStyle/>
        <a:p>
          <a:pPr rtl="0"/>
          <a:r>
            <a:rPr lang="ru-RU" dirty="0" smtClean="0"/>
            <a:t>Окончив в 1949 году гимназию, Менделеев поступает в 1851 году в Главный Педагогический институт в Петербурге , где учился его отец.</a:t>
          </a:r>
          <a:endParaRPr lang="ru-RU" dirty="0"/>
        </a:p>
      </dgm:t>
    </dgm:pt>
    <dgm:pt modelId="{22544425-4BBD-4763-9E98-39FA309E2500}" type="parTrans" cxnId="{70694DDD-0740-4EDF-9F58-6F48D1410022}">
      <dgm:prSet/>
      <dgm:spPr/>
      <dgm:t>
        <a:bodyPr/>
        <a:lstStyle/>
        <a:p>
          <a:endParaRPr lang="ru-RU"/>
        </a:p>
      </dgm:t>
    </dgm:pt>
    <dgm:pt modelId="{3D719EE9-016B-4B4F-BE90-F239A023947D}" type="sibTrans" cxnId="{70694DDD-0740-4EDF-9F58-6F48D1410022}">
      <dgm:prSet/>
      <dgm:spPr/>
      <dgm:t>
        <a:bodyPr/>
        <a:lstStyle/>
        <a:p>
          <a:endParaRPr lang="ru-RU"/>
        </a:p>
      </dgm:t>
    </dgm:pt>
    <dgm:pt modelId="{348B3CC5-A9A8-4A89-A3C2-8F1CD1B60812}">
      <dgm:prSet/>
      <dgm:spPr/>
      <dgm:t>
        <a:bodyPr/>
        <a:lstStyle/>
        <a:p>
          <a:pPr rtl="0"/>
          <a:r>
            <a:rPr lang="ru-RU" dirty="0" smtClean="0"/>
            <a:t>Здесь Менделеев по-настоящему почувствовал вкус к учебе, и вскоре стал одним из первых.</a:t>
          </a:r>
          <a:endParaRPr lang="ru-RU" dirty="0"/>
        </a:p>
      </dgm:t>
    </dgm:pt>
    <dgm:pt modelId="{AD5BB8A0-5C73-4BD3-A63F-A92FFFCAA3D4}" type="parTrans" cxnId="{C6CF4ED7-4EED-4491-B711-CBED4472D9AF}">
      <dgm:prSet/>
      <dgm:spPr/>
      <dgm:t>
        <a:bodyPr/>
        <a:lstStyle/>
        <a:p>
          <a:endParaRPr lang="ru-RU"/>
        </a:p>
      </dgm:t>
    </dgm:pt>
    <dgm:pt modelId="{5E8F7015-EF8A-4E81-9DC9-6EE713FB5D4A}" type="sibTrans" cxnId="{C6CF4ED7-4EED-4491-B711-CBED4472D9AF}">
      <dgm:prSet/>
      <dgm:spPr/>
      <dgm:t>
        <a:bodyPr/>
        <a:lstStyle/>
        <a:p>
          <a:endParaRPr lang="ru-RU"/>
        </a:p>
      </dgm:t>
    </dgm:pt>
    <dgm:pt modelId="{109D8B00-E3DE-44E1-85F7-E4F8F4CB01A6}" type="pres">
      <dgm:prSet presAssocID="{8D70B027-93D8-4307-BE4B-D8033EFF6473}" presName="linear" presStyleCnt="0">
        <dgm:presLayoutVars>
          <dgm:animLvl val="lvl"/>
          <dgm:resizeHandles val="exact"/>
        </dgm:presLayoutVars>
      </dgm:prSet>
      <dgm:spPr/>
      <dgm:t>
        <a:bodyPr/>
        <a:lstStyle/>
        <a:p>
          <a:endParaRPr lang="ru-RU"/>
        </a:p>
      </dgm:t>
    </dgm:pt>
    <dgm:pt modelId="{AAC627EB-431A-4C82-89EB-5305A5473C31}" type="pres">
      <dgm:prSet presAssocID="{B97C65E2-F071-4A77-8669-F5A9B1C12F8F}" presName="parentText" presStyleLbl="node1" presStyleIdx="0" presStyleCnt="2">
        <dgm:presLayoutVars>
          <dgm:chMax val="0"/>
          <dgm:bulletEnabled val="1"/>
        </dgm:presLayoutVars>
      </dgm:prSet>
      <dgm:spPr/>
      <dgm:t>
        <a:bodyPr/>
        <a:lstStyle/>
        <a:p>
          <a:endParaRPr lang="ru-RU"/>
        </a:p>
      </dgm:t>
    </dgm:pt>
    <dgm:pt modelId="{795FD665-CEA0-415E-AA32-42D2A5BD3435}" type="pres">
      <dgm:prSet presAssocID="{3D719EE9-016B-4B4F-BE90-F239A023947D}" presName="spacer" presStyleCnt="0"/>
      <dgm:spPr/>
    </dgm:pt>
    <dgm:pt modelId="{08D6A755-C98C-4AAF-93B3-2C620216835C}" type="pres">
      <dgm:prSet presAssocID="{348B3CC5-A9A8-4A89-A3C2-8F1CD1B60812}" presName="parentText" presStyleLbl="node1" presStyleIdx="1" presStyleCnt="2">
        <dgm:presLayoutVars>
          <dgm:chMax val="0"/>
          <dgm:bulletEnabled val="1"/>
        </dgm:presLayoutVars>
      </dgm:prSet>
      <dgm:spPr/>
      <dgm:t>
        <a:bodyPr/>
        <a:lstStyle/>
        <a:p>
          <a:endParaRPr lang="ru-RU"/>
        </a:p>
      </dgm:t>
    </dgm:pt>
  </dgm:ptLst>
  <dgm:cxnLst>
    <dgm:cxn modelId="{04204695-BECD-4F7B-9B6B-DAF81EBF4C9D}" type="presOf" srcId="{348B3CC5-A9A8-4A89-A3C2-8F1CD1B60812}" destId="{08D6A755-C98C-4AAF-93B3-2C620216835C}" srcOrd="0" destOrd="0" presId="urn:microsoft.com/office/officeart/2005/8/layout/vList2"/>
    <dgm:cxn modelId="{8D743815-297E-4FF3-9A3A-D224519AB6B5}" type="presOf" srcId="{B97C65E2-F071-4A77-8669-F5A9B1C12F8F}" destId="{AAC627EB-431A-4C82-89EB-5305A5473C31}" srcOrd="0" destOrd="0" presId="urn:microsoft.com/office/officeart/2005/8/layout/vList2"/>
    <dgm:cxn modelId="{DB151825-29FC-4D8F-88B5-E8DED03AD1CC}" type="presOf" srcId="{8D70B027-93D8-4307-BE4B-D8033EFF6473}" destId="{109D8B00-E3DE-44E1-85F7-E4F8F4CB01A6}" srcOrd="0" destOrd="0" presId="urn:microsoft.com/office/officeart/2005/8/layout/vList2"/>
    <dgm:cxn modelId="{70694DDD-0740-4EDF-9F58-6F48D1410022}" srcId="{8D70B027-93D8-4307-BE4B-D8033EFF6473}" destId="{B97C65E2-F071-4A77-8669-F5A9B1C12F8F}" srcOrd="0" destOrd="0" parTransId="{22544425-4BBD-4763-9E98-39FA309E2500}" sibTransId="{3D719EE9-016B-4B4F-BE90-F239A023947D}"/>
    <dgm:cxn modelId="{C6CF4ED7-4EED-4491-B711-CBED4472D9AF}" srcId="{8D70B027-93D8-4307-BE4B-D8033EFF6473}" destId="{348B3CC5-A9A8-4A89-A3C2-8F1CD1B60812}" srcOrd="1" destOrd="0" parTransId="{AD5BB8A0-5C73-4BD3-A63F-A92FFFCAA3D4}" sibTransId="{5E8F7015-EF8A-4E81-9DC9-6EE713FB5D4A}"/>
    <dgm:cxn modelId="{679DE908-B288-42FF-8070-33605A7EF46E}" type="presParOf" srcId="{109D8B00-E3DE-44E1-85F7-E4F8F4CB01A6}" destId="{AAC627EB-431A-4C82-89EB-5305A5473C31}" srcOrd="0" destOrd="0" presId="urn:microsoft.com/office/officeart/2005/8/layout/vList2"/>
    <dgm:cxn modelId="{51DD1119-CBDA-4B08-9B2C-9FC85581D698}" type="presParOf" srcId="{109D8B00-E3DE-44E1-85F7-E4F8F4CB01A6}" destId="{795FD665-CEA0-415E-AA32-42D2A5BD3435}" srcOrd="1" destOrd="0" presId="urn:microsoft.com/office/officeart/2005/8/layout/vList2"/>
    <dgm:cxn modelId="{735A946D-F876-447D-B92A-663669B037B7}" type="presParOf" srcId="{109D8B00-E3DE-44E1-85F7-E4F8F4CB01A6}" destId="{08D6A755-C98C-4AAF-93B3-2C620216835C}" srcOrd="2" destOrd="0" presId="urn:microsoft.com/office/officeart/2005/8/layout/vList2"/>
  </dgm:cxnLst>
  <dgm:bg/>
  <dgm:whole/>
</dgm:dataModel>
</file>

<file path=ppt/diagrams/data60.xml><?xml version="1.0" encoding="utf-8"?>
<dgm:dataModel xmlns:dgm="http://schemas.openxmlformats.org/drawingml/2006/diagram" xmlns:a="http://schemas.openxmlformats.org/drawingml/2006/main">
  <dgm:ptLst>
    <dgm:pt modelId="{FFA1ED81-38E9-4929-8218-C7C98441E7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9EEBF5C-D21C-4788-ABD4-3353C09E054E}">
      <dgm:prSet/>
      <dgm:spPr/>
      <dgm:t>
        <a:bodyPr/>
        <a:lstStyle/>
        <a:p>
          <a:pPr rtl="0"/>
          <a:r>
            <a:rPr lang="ru-RU" dirty="0" smtClean="0"/>
            <a:t>Часы, остановленные в момент смерти Д.Менделеева</a:t>
          </a:r>
          <a:endParaRPr lang="ru-RU" dirty="0"/>
        </a:p>
      </dgm:t>
    </dgm:pt>
    <dgm:pt modelId="{A8495332-26CF-4C40-BC7F-FF50FF927E8F}" type="parTrans" cxnId="{07708DE0-AFF0-4C54-86B0-13A09501E84A}">
      <dgm:prSet/>
      <dgm:spPr/>
      <dgm:t>
        <a:bodyPr/>
        <a:lstStyle/>
        <a:p>
          <a:endParaRPr lang="ru-RU"/>
        </a:p>
      </dgm:t>
    </dgm:pt>
    <dgm:pt modelId="{02108E11-431C-4ABE-BFAF-F62C077707EA}" type="sibTrans" cxnId="{07708DE0-AFF0-4C54-86B0-13A09501E84A}">
      <dgm:prSet/>
      <dgm:spPr/>
      <dgm:t>
        <a:bodyPr/>
        <a:lstStyle/>
        <a:p>
          <a:endParaRPr lang="ru-RU"/>
        </a:p>
      </dgm:t>
    </dgm:pt>
    <dgm:pt modelId="{6927B209-43C2-4EC1-893B-97505574C15E}" type="pres">
      <dgm:prSet presAssocID="{FFA1ED81-38E9-4929-8218-C7C98441E769}" presName="linear" presStyleCnt="0">
        <dgm:presLayoutVars>
          <dgm:animLvl val="lvl"/>
          <dgm:resizeHandles val="exact"/>
        </dgm:presLayoutVars>
      </dgm:prSet>
      <dgm:spPr/>
    </dgm:pt>
    <dgm:pt modelId="{EDBB8DF6-C4FC-4068-8BD2-E95A98E00DB0}" type="pres">
      <dgm:prSet presAssocID="{F9EEBF5C-D21C-4788-ABD4-3353C09E054E}" presName="parentText" presStyleLbl="node1" presStyleIdx="0" presStyleCnt="1">
        <dgm:presLayoutVars>
          <dgm:chMax val="0"/>
          <dgm:bulletEnabled val="1"/>
        </dgm:presLayoutVars>
      </dgm:prSet>
      <dgm:spPr/>
    </dgm:pt>
  </dgm:ptLst>
  <dgm:cxnLst>
    <dgm:cxn modelId="{07708DE0-AFF0-4C54-86B0-13A09501E84A}" srcId="{FFA1ED81-38E9-4929-8218-C7C98441E769}" destId="{F9EEBF5C-D21C-4788-ABD4-3353C09E054E}" srcOrd="0" destOrd="0" parTransId="{A8495332-26CF-4C40-BC7F-FF50FF927E8F}" sibTransId="{02108E11-431C-4ABE-BFAF-F62C077707EA}"/>
    <dgm:cxn modelId="{BDB75C56-709F-4B25-86E2-C65742B68931}" type="presOf" srcId="{FFA1ED81-38E9-4929-8218-C7C98441E769}" destId="{6927B209-43C2-4EC1-893B-97505574C15E}" srcOrd="0" destOrd="0" presId="urn:microsoft.com/office/officeart/2005/8/layout/vList2"/>
    <dgm:cxn modelId="{005FF5C3-A760-42F7-A37A-E4AB165E2C2F}" type="presOf" srcId="{F9EEBF5C-D21C-4788-ABD4-3353C09E054E}" destId="{EDBB8DF6-C4FC-4068-8BD2-E95A98E00DB0}" srcOrd="0" destOrd="0" presId="urn:microsoft.com/office/officeart/2005/8/layout/vList2"/>
    <dgm:cxn modelId="{28C6EB09-7633-44DB-800A-FE5517995B36}" type="presParOf" srcId="{6927B209-43C2-4EC1-893B-97505574C15E}" destId="{EDBB8DF6-C4FC-4068-8BD2-E95A98E00DB0}" srcOrd="0" destOrd="0" presId="urn:microsoft.com/office/officeart/2005/8/layout/vList2"/>
  </dgm:cxnLst>
  <dgm:bg/>
  <dgm:whole/>
</dgm:dataModel>
</file>

<file path=ppt/diagrams/data61.xml><?xml version="1.0" encoding="utf-8"?>
<dgm:dataModel xmlns:dgm="http://schemas.openxmlformats.org/drawingml/2006/diagram" xmlns:a="http://schemas.openxmlformats.org/drawingml/2006/main">
  <dgm:ptLst>
    <dgm:pt modelId="{611AD429-49FC-40E1-8CC9-628D9BA6C74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7937DFA-E4FD-4C34-970C-C23897AE546D}">
      <dgm:prSet/>
      <dgm:spPr/>
      <dgm:t>
        <a:bodyPr/>
        <a:lstStyle/>
        <a:p>
          <a:pPr rtl="0"/>
          <a:r>
            <a:rPr lang="ru-RU" dirty="0" smtClean="0"/>
            <a:t>Могила Д.И.Менделеева на Волковом кладбище</a:t>
          </a:r>
          <a:endParaRPr lang="ru-RU" dirty="0"/>
        </a:p>
      </dgm:t>
    </dgm:pt>
    <dgm:pt modelId="{A23C2C0E-AD54-42C8-B419-BFF3DB71DD0C}" type="parTrans" cxnId="{3B0D6015-77A3-405F-86DF-8884B93E75B7}">
      <dgm:prSet/>
      <dgm:spPr/>
      <dgm:t>
        <a:bodyPr/>
        <a:lstStyle/>
        <a:p>
          <a:endParaRPr lang="ru-RU"/>
        </a:p>
      </dgm:t>
    </dgm:pt>
    <dgm:pt modelId="{94905DA3-1315-42E6-A6B3-B9605A6360E8}" type="sibTrans" cxnId="{3B0D6015-77A3-405F-86DF-8884B93E75B7}">
      <dgm:prSet/>
      <dgm:spPr/>
      <dgm:t>
        <a:bodyPr/>
        <a:lstStyle/>
        <a:p>
          <a:endParaRPr lang="ru-RU"/>
        </a:p>
      </dgm:t>
    </dgm:pt>
    <dgm:pt modelId="{723A5764-014F-4F13-AD58-3A4872F01CD3}" type="pres">
      <dgm:prSet presAssocID="{611AD429-49FC-40E1-8CC9-628D9BA6C748}" presName="linear" presStyleCnt="0">
        <dgm:presLayoutVars>
          <dgm:animLvl val="lvl"/>
          <dgm:resizeHandles val="exact"/>
        </dgm:presLayoutVars>
      </dgm:prSet>
      <dgm:spPr/>
    </dgm:pt>
    <dgm:pt modelId="{83DF4221-457E-4E6F-8089-8E0E67009CA9}" type="pres">
      <dgm:prSet presAssocID="{77937DFA-E4FD-4C34-970C-C23897AE546D}" presName="parentText" presStyleLbl="node1" presStyleIdx="0" presStyleCnt="1" custLinFactNeighborX="4687" custLinFactNeighborY="1846">
        <dgm:presLayoutVars>
          <dgm:chMax val="0"/>
          <dgm:bulletEnabled val="1"/>
        </dgm:presLayoutVars>
      </dgm:prSet>
      <dgm:spPr/>
    </dgm:pt>
  </dgm:ptLst>
  <dgm:cxnLst>
    <dgm:cxn modelId="{4445E774-93C8-4D38-BBB4-0636DD437B98}" type="presOf" srcId="{77937DFA-E4FD-4C34-970C-C23897AE546D}" destId="{83DF4221-457E-4E6F-8089-8E0E67009CA9}" srcOrd="0" destOrd="0" presId="urn:microsoft.com/office/officeart/2005/8/layout/vList2"/>
    <dgm:cxn modelId="{3B0D6015-77A3-405F-86DF-8884B93E75B7}" srcId="{611AD429-49FC-40E1-8CC9-628D9BA6C748}" destId="{77937DFA-E4FD-4C34-970C-C23897AE546D}" srcOrd="0" destOrd="0" parTransId="{A23C2C0E-AD54-42C8-B419-BFF3DB71DD0C}" sibTransId="{94905DA3-1315-42E6-A6B3-B9605A6360E8}"/>
    <dgm:cxn modelId="{E3FAF1BB-5B12-45B9-AE32-CB81C34F81D8}" type="presOf" srcId="{611AD429-49FC-40E1-8CC9-628D9BA6C748}" destId="{723A5764-014F-4F13-AD58-3A4872F01CD3}" srcOrd="0" destOrd="0" presId="urn:microsoft.com/office/officeart/2005/8/layout/vList2"/>
    <dgm:cxn modelId="{4F02F3CE-BEED-4009-8D9E-3652A18345FC}" type="presParOf" srcId="{723A5764-014F-4F13-AD58-3A4872F01CD3}" destId="{83DF4221-457E-4E6F-8089-8E0E67009CA9}" srcOrd="0" destOrd="0" presId="urn:microsoft.com/office/officeart/2005/8/layout/vList2"/>
  </dgm:cxnLst>
  <dgm:bg/>
  <dgm:whole/>
</dgm:dataModel>
</file>

<file path=ppt/diagrams/data62.xml><?xml version="1.0" encoding="utf-8"?>
<dgm:dataModel xmlns:dgm="http://schemas.openxmlformats.org/drawingml/2006/diagram" xmlns:a="http://schemas.openxmlformats.org/drawingml/2006/main">
  <dgm:ptLst>
    <dgm:pt modelId="{8841511A-E40F-43DD-A08E-35DE2A879D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2C06A62-D887-42E2-BFA1-D736B8BBE390}">
      <dgm:prSet/>
      <dgm:spPr/>
      <dgm:t>
        <a:bodyPr/>
        <a:lstStyle/>
        <a:p>
          <a:pPr rtl="0"/>
          <a:r>
            <a:rPr lang="ru-RU" b="1" dirty="0" smtClean="0"/>
            <a:t>Д. И. Менделеев был членом более 90 академий наук, научных обществ, университетов разных стран. Имя Менделеева носит химический элемент № 101 (</a:t>
          </a:r>
          <a:r>
            <a:rPr lang="ru-RU" b="1" dirty="0" err="1" smtClean="0"/>
            <a:t>менделеевий</a:t>
          </a:r>
          <a:r>
            <a:rPr lang="ru-RU" b="1" dirty="0" smtClean="0"/>
            <a:t>), подводный горный хребет и кратер на обратной стороне Луны, ряд учебных заведений и научных институтов. В 1962 г. АН СССР учредила премию и Золотую медаль им. Менделеева за лучшие работы по химии и химической технологии, в 1964 г. имя Менделеева было занесено на доску почета </a:t>
          </a:r>
          <a:r>
            <a:rPr lang="ru-RU" b="1" dirty="0" err="1" smtClean="0"/>
            <a:t>Бриджпортского</a:t>
          </a:r>
          <a:r>
            <a:rPr lang="ru-RU" b="1" dirty="0" smtClean="0"/>
            <a:t> университета в США наряду с именами Эвклида, Архимеда, Н. Коперника, Г. Галилея, И. Ньютона, А. Лавуазье. </a:t>
          </a:r>
          <a:endParaRPr lang="ru-RU" dirty="0"/>
        </a:p>
      </dgm:t>
    </dgm:pt>
    <dgm:pt modelId="{B1D9938C-CF5F-4E02-841F-7E6CE87F3A73}" type="parTrans" cxnId="{A1E88943-A0E9-431E-97AD-510C2F006F66}">
      <dgm:prSet/>
      <dgm:spPr/>
      <dgm:t>
        <a:bodyPr/>
        <a:lstStyle/>
        <a:p>
          <a:endParaRPr lang="ru-RU"/>
        </a:p>
      </dgm:t>
    </dgm:pt>
    <dgm:pt modelId="{3D031D81-F893-44FC-81F8-019701A871A4}" type="sibTrans" cxnId="{A1E88943-A0E9-431E-97AD-510C2F006F66}">
      <dgm:prSet/>
      <dgm:spPr/>
      <dgm:t>
        <a:bodyPr/>
        <a:lstStyle/>
        <a:p>
          <a:endParaRPr lang="ru-RU"/>
        </a:p>
      </dgm:t>
    </dgm:pt>
    <dgm:pt modelId="{F8EEA299-9DEE-4F04-B512-C9C6A1B5A18C}" type="pres">
      <dgm:prSet presAssocID="{8841511A-E40F-43DD-A08E-35DE2A879D54}" presName="linear" presStyleCnt="0">
        <dgm:presLayoutVars>
          <dgm:animLvl val="lvl"/>
          <dgm:resizeHandles val="exact"/>
        </dgm:presLayoutVars>
      </dgm:prSet>
      <dgm:spPr/>
    </dgm:pt>
    <dgm:pt modelId="{20AEC542-F3B1-49F5-994E-E4FF00EF2378}" type="pres">
      <dgm:prSet presAssocID="{02C06A62-D887-42E2-BFA1-D736B8BBE390}" presName="parentText" presStyleLbl="node1" presStyleIdx="0" presStyleCnt="1">
        <dgm:presLayoutVars>
          <dgm:chMax val="0"/>
          <dgm:bulletEnabled val="1"/>
        </dgm:presLayoutVars>
      </dgm:prSet>
      <dgm:spPr/>
    </dgm:pt>
  </dgm:ptLst>
  <dgm:cxnLst>
    <dgm:cxn modelId="{A1E88943-A0E9-431E-97AD-510C2F006F66}" srcId="{8841511A-E40F-43DD-A08E-35DE2A879D54}" destId="{02C06A62-D887-42E2-BFA1-D736B8BBE390}" srcOrd="0" destOrd="0" parTransId="{B1D9938C-CF5F-4E02-841F-7E6CE87F3A73}" sibTransId="{3D031D81-F893-44FC-81F8-019701A871A4}"/>
    <dgm:cxn modelId="{3A0E0508-04EF-41F8-B8C0-02A05317ABD9}" type="presOf" srcId="{02C06A62-D887-42E2-BFA1-D736B8BBE390}" destId="{20AEC542-F3B1-49F5-994E-E4FF00EF2378}" srcOrd="0" destOrd="0" presId="urn:microsoft.com/office/officeart/2005/8/layout/vList2"/>
    <dgm:cxn modelId="{11FE20FE-904C-4950-9E3D-4BBCD92A61A9}" type="presOf" srcId="{8841511A-E40F-43DD-A08E-35DE2A879D54}" destId="{F8EEA299-9DEE-4F04-B512-C9C6A1B5A18C}" srcOrd="0" destOrd="0" presId="urn:microsoft.com/office/officeart/2005/8/layout/vList2"/>
    <dgm:cxn modelId="{7E0AAC28-5DA5-42D9-A1F2-B7E07E47BC62}" type="presParOf" srcId="{F8EEA299-9DEE-4F04-B512-C9C6A1B5A18C}" destId="{20AEC542-F3B1-49F5-994E-E4FF00EF2378}" srcOrd="0"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8B47652F-DA2E-481B-AC54-7FE4ADE1356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69FA9665-67BD-4E78-A3DE-A35D6A5768F8}">
      <dgm:prSet/>
      <dgm:spPr/>
      <dgm:t>
        <a:bodyPr/>
        <a:lstStyle/>
        <a:p>
          <a:pPr rtl="0"/>
          <a:r>
            <a:rPr lang="ru-RU" dirty="0" smtClean="0"/>
            <a:t>Здесь он встретил выдающихся учителей, умевших заронить в души своих слушателей глубокий интерес к науке.</a:t>
          </a:r>
          <a:endParaRPr lang="ru-RU" dirty="0"/>
        </a:p>
      </dgm:t>
    </dgm:pt>
    <dgm:pt modelId="{1FE798D3-3701-4EB9-97A3-3DECE2460B34}" type="parTrans" cxnId="{306CEC41-4918-40DA-9331-42F46C366140}">
      <dgm:prSet/>
      <dgm:spPr/>
      <dgm:t>
        <a:bodyPr/>
        <a:lstStyle/>
        <a:p>
          <a:endParaRPr lang="ru-RU"/>
        </a:p>
      </dgm:t>
    </dgm:pt>
    <dgm:pt modelId="{FC9F6317-6190-434C-A0C5-510873B4334D}" type="sibTrans" cxnId="{306CEC41-4918-40DA-9331-42F46C366140}">
      <dgm:prSet/>
      <dgm:spPr/>
      <dgm:t>
        <a:bodyPr/>
        <a:lstStyle/>
        <a:p>
          <a:endParaRPr lang="ru-RU"/>
        </a:p>
      </dgm:t>
    </dgm:pt>
    <dgm:pt modelId="{1C60B1C8-6CD7-479B-83AC-429F377D0DCE}">
      <dgm:prSet/>
      <dgm:spPr/>
      <dgm:t>
        <a:bodyPr/>
        <a:lstStyle/>
        <a:p>
          <a:pPr rtl="0"/>
          <a:r>
            <a:rPr lang="ru-RU" dirty="0" smtClean="0"/>
            <a:t>В числе их были лучшие научные силы того времени, академики и профессора Петербургского университета: М. В. Остроградский (математика), Э. Х. </a:t>
          </a:r>
          <a:r>
            <a:rPr lang="ru-RU" dirty="0" err="1" smtClean="0"/>
            <a:t>Ленц</a:t>
          </a:r>
          <a:r>
            <a:rPr lang="ru-RU" dirty="0" smtClean="0"/>
            <a:t> (физика), А. А. Воскресенский (химия), М. С. </a:t>
          </a:r>
          <a:r>
            <a:rPr lang="ru-RU" dirty="0" err="1" smtClean="0"/>
            <a:t>Куторга</a:t>
          </a:r>
          <a:r>
            <a:rPr lang="ru-RU" dirty="0" smtClean="0"/>
            <a:t> (минералогия), Ф. Ф. Брандт (зоология</a:t>
          </a:r>
          <a:endParaRPr lang="ru-RU" dirty="0"/>
        </a:p>
      </dgm:t>
    </dgm:pt>
    <dgm:pt modelId="{EFC81C65-C127-4726-B574-A2F2BF57AC9F}" type="parTrans" cxnId="{5C481F83-5FA9-47DE-8E26-CB5B82BDBBA5}">
      <dgm:prSet/>
      <dgm:spPr/>
      <dgm:t>
        <a:bodyPr/>
        <a:lstStyle/>
        <a:p>
          <a:endParaRPr lang="ru-RU"/>
        </a:p>
      </dgm:t>
    </dgm:pt>
    <dgm:pt modelId="{0324A75E-209F-4713-B052-50285B845A3A}" type="sibTrans" cxnId="{5C481F83-5FA9-47DE-8E26-CB5B82BDBBA5}">
      <dgm:prSet/>
      <dgm:spPr/>
      <dgm:t>
        <a:bodyPr/>
        <a:lstStyle/>
        <a:p>
          <a:endParaRPr lang="ru-RU"/>
        </a:p>
      </dgm:t>
    </dgm:pt>
    <dgm:pt modelId="{6B395D27-B572-4DBA-9DD4-B555F9ED5ACF}" type="pres">
      <dgm:prSet presAssocID="{8B47652F-DA2E-481B-AC54-7FE4ADE13566}" presName="linear" presStyleCnt="0">
        <dgm:presLayoutVars>
          <dgm:animLvl val="lvl"/>
          <dgm:resizeHandles val="exact"/>
        </dgm:presLayoutVars>
      </dgm:prSet>
      <dgm:spPr/>
      <dgm:t>
        <a:bodyPr/>
        <a:lstStyle/>
        <a:p>
          <a:endParaRPr lang="ru-RU"/>
        </a:p>
      </dgm:t>
    </dgm:pt>
    <dgm:pt modelId="{AEAC32E2-F46B-4C31-93F9-8822404359DB}" type="pres">
      <dgm:prSet presAssocID="{69FA9665-67BD-4E78-A3DE-A35D6A5768F8}" presName="parentText" presStyleLbl="node1" presStyleIdx="0" presStyleCnt="2">
        <dgm:presLayoutVars>
          <dgm:chMax val="0"/>
          <dgm:bulletEnabled val="1"/>
        </dgm:presLayoutVars>
      </dgm:prSet>
      <dgm:spPr/>
      <dgm:t>
        <a:bodyPr/>
        <a:lstStyle/>
        <a:p>
          <a:endParaRPr lang="ru-RU"/>
        </a:p>
      </dgm:t>
    </dgm:pt>
    <dgm:pt modelId="{2EC7D2ED-3B4A-4865-89AE-AD5113A2D4F8}" type="pres">
      <dgm:prSet presAssocID="{FC9F6317-6190-434C-A0C5-510873B4334D}" presName="spacer" presStyleCnt="0"/>
      <dgm:spPr/>
    </dgm:pt>
    <dgm:pt modelId="{70A0030F-435A-4409-9C67-DEB96CCAB6AC}" type="pres">
      <dgm:prSet presAssocID="{1C60B1C8-6CD7-479B-83AC-429F377D0DCE}" presName="parentText" presStyleLbl="node1" presStyleIdx="1" presStyleCnt="2">
        <dgm:presLayoutVars>
          <dgm:chMax val="0"/>
          <dgm:bulletEnabled val="1"/>
        </dgm:presLayoutVars>
      </dgm:prSet>
      <dgm:spPr/>
      <dgm:t>
        <a:bodyPr/>
        <a:lstStyle/>
        <a:p>
          <a:endParaRPr lang="ru-RU"/>
        </a:p>
      </dgm:t>
    </dgm:pt>
  </dgm:ptLst>
  <dgm:cxnLst>
    <dgm:cxn modelId="{9ECC8B9B-6C4F-492A-A518-F401C0CD959E}" type="presOf" srcId="{8B47652F-DA2E-481B-AC54-7FE4ADE13566}" destId="{6B395D27-B572-4DBA-9DD4-B555F9ED5ACF}" srcOrd="0" destOrd="0" presId="urn:microsoft.com/office/officeart/2005/8/layout/vList2"/>
    <dgm:cxn modelId="{306CEC41-4918-40DA-9331-42F46C366140}" srcId="{8B47652F-DA2E-481B-AC54-7FE4ADE13566}" destId="{69FA9665-67BD-4E78-A3DE-A35D6A5768F8}" srcOrd="0" destOrd="0" parTransId="{1FE798D3-3701-4EB9-97A3-3DECE2460B34}" sibTransId="{FC9F6317-6190-434C-A0C5-510873B4334D}"/>
    <dgm:cxn modelId="{E49488CD-BFC0-4035-B052-F834C9D3795D}" type="presOf" srcId="{1C60B1C8-6CD7-479B-83AC-429F377D0DCE}" destId="{70A0030F-435A-4409-9C67-DEB96CCAB6AC}" srcOrd="0" destOrd="0" presId="urn:microsoft.com/office/officeart/2005/8/layout/vList2"/>
    <dgm:cxn modelId="{D5EFCCD3-C0AB-4A78-8D90-46B475497489}" type="presOf" srcId="{69FA9665-67BD-4E78-A3DE-A35D6A5768F8}" destId="{AEAC32E2-F46B-4C31-93F9-8822404359DB}" srcOrd="0" destOrd="0" presId="urn:microsoft.com/office/officeart/2005/8/layout/vList2"/>
    <dgm:cxn modelId="{5C481F83-5FA9-47DE-8E26-CB5B82BDBBA5}" srcId="{8B47652F-DA2E-481B-AC54-7FE4ADE13566}" destId="{1C60B1C8-6CD7-479B-83AC-429F377D0DCE}" srcOrd="1" destOrd="0" parTransId="{EFC81C65-C127-4726-B574-A2F2BF57AC9F}" sibTransId="{0324A75E-209F-4713-B052-50285B845A3A}"/>
    <dgm:cxn modelId="{05CEDDE7-8179-4EBC-A395-0862CC4FE4C4}" type="presParOf" srcId="{6B395D27-B572-4DBA-9DD4-B555F9ED5ACF}" destId="{AEAC32E2-F46B-4C31-93F9-8822404359DB}" srcOrd="0" destOrd="0" presId="urn:microsoft.com/office/officeart/2005/8/layout/vList2"/>
    <dgm:cxn modelId="{37F79D0C-326C-4855-B7D8-73EEADA6CCA0}" type="presParOf" srcId="{6B395D27-B572-4DBA-9DD4-B555F9ED5ACF}" destId="{2EC7D2ED-3B4A-4865-89AE-AD5113A2D4F8}" srcOrd="1" destOrd="0" presId="urn:microsoft.com/office/officeart/2005/8/layout/vList2"/>
    <dgm:cxn modelId="{3FF578BF-6046-43B0-8ACE-2676E05FC5D6}" type="presParOf" srcId="{6B395D27-B572-4DBA-9DD4-B555F9ED5ACF}" destId="{70A0030F-435A-4409-9C67-DEB96CCAB6AC}" srcOrd="2"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E57D1EF5-45F6-44B2-A5BD-D2ED6A4AD1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6C9C358-6309-445D-84B2-364AB6486141}">
      <dgm:prSet custT="1"/>
      <dgm:spPr/>
      <dgm:t>
        <a:bodyPr/>
        <a:lstStyle/>
        <a:p>
          <a:pPr rtl="0"/>
          <a:r>
            <a:rPr lang="ru-RU" sz="1800" dirty="0" err="1" smtClean="0"/>
            <a:t>Тобольская</a:t>
          </a:r>
          <a:r>
            <a:rPr lang="ru-RU" sz="1800" dirty="0" smtClean="0"/>
            <a:t> гимназия,</a:t>
          </a:r>
        </a:p>
        <a:p>
          <a:pPr rtl="0"/>
          <a:r>
            <a:rPr lang="ru-RU" sz="1800" dirty="0" smtClean="0"/>
            <a:t>в которой учился Д.И.Менделеев</a:t>
          </a:r>
          <a:endParaRPr lang="ru-RU" sz="1800" dirty="0"/>
        </a:p>
      </dgm:t>
    </dgm:pt>
    <dgm:pt modelId="{469898DC-86ED-43B0-952B-60F1B08DEAD8}" type="parTrans" cxnId="{29CFF52E-810A-4246-92EE-E7D086B3EBFA}">
      <dgm:prSet/>
      <dgm:spPr/>
      <dgm:t>
        <a:bodyPr/>
        <a:lstStyle/>
        <a:p>
          <a:endParaRPr lang="ru-RU"/>
        </a:p>
      </dgm:t>
    </dgm:pt>
    <dgm:pt modelId="{137CDF05-AC16-4EB4-B33D-671F63E4BD99}" type="sibTrans" cxnId="{29CFF52E-810A-4246-92EE-E7D086B3EBFA}">
      <dgm:prSet/>
      <dgm:spPr/>
      <dgm:t>
        <a:bodyPr/>
        <a:lstStyle/>
        <a:p>
          <a:endParaRPr lang="ru-RU"/>
        </a:p>
      </dgm:t>
    </dgm:pt>
    <dgm:pt modelId="{2488B023-28A4-4479-92D1-6F822195A6B5}" type="pres">
      <dgm:prSet presAssocID="{E57D1EF5-45F6-44B2-A5BD-D2ED6A4AD1A5}" presName="linear" presStyleCnt="0">
        <dgm:presLayoutVars>
          <dgm:animLvl val="lvl"/>
          <dgm:resizeHandles val="exact"/>
        </dgm:presLayoutVars>
      </dgm:prSet>
      <dgm:spPr/>
      <dgm:t>
        <a:bodyPr/>
        <a:lstStyle/>
        <a:p>
          <a:endParaRPr lang="ru-RU"/>
        </a:p>
      </dgm:t>
    </dgm:pt>
    <dgm:pt modelId="{D6356457-70B9-4F67-B9B4-1B704D197234}" type="pres">
      <dgm:prSet presAssocID="{C6C9C358-6309-445D-84B2-364AB6486141}" presName="parentText" presStyleLbl="node1" presStyleIdx="0" presStyleCnt="1" custScaleY="438428">
        <dgm:presLayoutVars>
          <dgm:chMax val="0"/>
          <dgm:bulletEnabled val="1"/>
        </dgm:presLayoutVars>
      </dgm:prSet>
      <dgm:spPr/>
      <dgm:t>
        <a:bodyPr/>
        <a:lstStyle/>
        <a:p>
          <a:endParaRPr lang="ru-RU"/>
        </a:p>
      </dgm:t>
    </dgm:pt>
  </dgm:ptLst>
  <dgm:cxnLst>
    <dgm:cxn modelId="{64B5A230-C91B-4519-A8AA-550DE6971B60}" type="presOf" srcId="{C6C9C358-6309-445D-84B2-364AB6486141}" destId="{D6356457-70B9-4F67-B9B4-1B704D197234}" srcOrd="0" destOrd="0" presId="urn:microsoft.com/office/officeart/2005/8/layout/vList2"/>
    <dgm:cxn modelId="{29CFF52E-810A-4246-92EE-E7D086B3EBFA}" srcId="{E57D1EF5-45F6-44B2-A5BD-D2ED6A4AD1A5}" destId="{C6C9C358-6309-445D-84B2-364AB6486141}" srcOrd="0" destOrd="0" parTransId="{469898DC-86ED-43B0-952B-60F1B08DEAD8}" sibTransId="{137CDF05-AC16-4EB4-B33D-671F63E4BD99}"/>
    <dgm:cxn modelId="{CD46E81A-1341-44B9-8F38-C97146C45905}" type="presOf" srcId="{E57D1EF5-45F6-44B2-A5BD-D2ED6A4AD1A5}" destId="{2488B023-28A4-4479-92D1-6F822195A6B5}" srcOrd="0" destOrd="0" presId="urn:microsoft.com/office/officeart/2005/8/layout/vList2"/>
    <dgm:cxn modelId="{36C61EE1-0F67-4EE9-AFBF-E96AE494B690}" type="presParOf" srcId="{2488B023-28A4-4479-92D1-6F822195A6B5}" destId="{D6356457-70B9-4F67-B9B4-1B704D197234}" srcOrd="0"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37E96425-F459-4223-8885-EB986BD4CA8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6066D86-EC2C-4247-9B31-FBBC0791CC60}">
      <dgm:prSet/>
      <dgm:spPr/>
      <dgm:t>
        <a:bodyPr/>
        <a:lstStyle/>
        <a:p>
          <a:pPr rtl="0"/>
          <a:r>
            <a:rPr lang="ru-RU" dirty="0" smtClean="0"/>
            <a:t>Вид Тобольска</a:t>
          </a:r>
          <a:endParaRPr lang="ru-RU" dirty="0"/>
        </a:p>
      </dgm:t>
    </dgm:pt>
    <dgm:pt modelId="{ECE300FE-8538-408F-A12F-602931E0B85D}" type="parTrans" cxnId="{3F2F30DD-709E-46BF-9F25-DE15BBB1F961}">
      <dgm:prSet/>
      <dgm:spPr/>
      <dgm:t>
        <a:bodyPr/>
        <a:lstStyle/>
        <a:p>
          <a:endParaRPr lang="ru-RU"/>
        </a:p>
      </dgm:t>
    </dgm:pt>
    <dgm:pt modelId="{5B2410AB-3A3D-4252-A11B-CD2D6A510B98}" type="sibTrans" cxnId="{3F2F30DD-709E-46BF-9F25-DE15BBB1F961}">
      <dgm:prSet/>
      <dgm:spPr/>
      <dgm:t>
        <a:bodyPr/>
        <a:lstStyle/>
        <a:p>
          <a:endParaRPr lang="ru-RU"/>
        </a:p>
      </dgm:t>
    </dgm:pt>
    <dgm:pt modelId="{9454FA46-F6B6-4940-96FD-49E1BEB5B08F}" type="pres">
      <dgm:prSet presAssocID="{37E96425-F459-4223-8885-EB986BD4CA8E}" presName="linear" presStyleCnt="0">
        <dgm:presLayoutVars>
          <dgm:animLvl val="lvl"/>
          <dgm:resizeHandles val="exact"/>
        </dgm:presLayoutVars>
      </dgm:prSet>
      <dgm:spPr/>
      <dgm:t>
        <a:bodyPr/>
        <a:lstStyle/>
        <a:p>
          <a:endParaRPr lang="ru-RU"/>
        </a:p>
      </dgm:t>
    </dgm:pt>
    <dgm:pt modelId="{B0F41923-BA96-4580-9822-D6138F933D0A}" type="pres">
      <dgm:prSet presAssocID="{76066D86-EC2C-4247-9B31-FBBC0791CC60}" presName="parentText" presStyleLbl="node1" presStyleIdx="0" presStyleCnt="1">
        <dgm:presLayoutVars>
          <dgm:chMax val="0"/>
          <dgm:bulletEnabled val="1"/>
        </dgm:presLayoutVars>
      </dgm:prSet>
      <dgm:spPr/>
      <dgm:t>
        <a:bodyPr/>
        <a:lstStyle/>
        <a:p>
          <a:endParaRPr lang="ru-RU"/>
        </a:p>
      </dgm:t>
    </dgm:pt>
  </dgm:ptLst>
  <dgm:cxnLst>
    <dgm:cxn modelId="{3F2F30DD-709E-46BF-9F25-DE15BBB1F961}" srcId="{37E96425-F459-4223-8885-EB986BD4CA8E}" destId="{76066D86-EC2C-4247-9B31-FBBC0791CC60}" srcOrd="0" destOrd="0" parTransId="{ECE300FE-8538-408F-A12F-602931E0B85D}" sibTransId="{5B2410AB-3A3D-4252-A11B-CD2D6A510B98}"/>
    <dgm:cxn modelId="{A5D0536A-A478-47EA-8761-CF2D17CDBAE9}" type="presOf" srcId="{76066D86-EC2C-4247-9B31-FBBC0791CC60}" destId="{B0F41923-BA96-4580-9822-D6138F933D0A}" srcOrd="0" destOrd="0" presId="urn:microsoft.com/office/officeart/2005/8/layout/vList2"/>
    <dgm:cxn modelId="{3073DAAB-268C-40B9-9F1B-0D95C3CA89C4}" type="presOf" srcId="{37E96425-F459-4223-8885-EB986BD4CA8E}" destId="{9454FA46-F6B6-4940-96FD-49E1BEB5B08F}" srcOrd="0" destOrd="0" presId="urn:microsoft.com/office/officeart/2005/8/layout/vList2"/>
    <dgm:cxn modelId="{B08AA605-2028-4E46-8196-743B06EE5C0C}" type="presParOf" srcId="{9454FA46-F6B6-4940-96FD-49E1BEB5B08F}" destId="{B0F41923-BA96-4580-9822-D6138F933D0A}"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4F947AD-8AC0-4C5D-94AD-EE2EC54A548D}" type="datetimeFigureOut">
              <a:rPr lang="ru-RU" smtClean="0"/>
              <a:pPr/>
              <a:t>29.01.2014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EA4B0D4-030B-4FB3-B175-DF5B520884D6}"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F947AD-8AC0-4C5D-94AD-EE2EC54A548D}" type="datetimeFigureOut">
              <a:rPr lang="ru-RU" smtClean="0"/>
              <a:pPr/>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A4B0D4-030B-4FB3-B175-DF5B520884D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F947AD-8AC0-4C5D-94AD-EE2EC54A548D}" type="datetimeFigureOut">
              <a:rPr lang="ru-RU" smtClean="0"/>
              <a:pPr/>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A4B0D4-030B-4FB3-B175-DF5B520884D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F947AD-8AC0-4C5D-94AD-EE2EC54A548D}" type="datetimeFigureOut">
              <a:rPr lang="ru-RU" smtClean="0"/>
              <a:pPr/>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A4B0D4-030B-4FB3-B175-DF5B520884D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4F947AD-8AC0-4C5D-94AD-EE2EC54A548D}" type="datetimeFigureOut">
              <a:rPr lang="ru-RU" smtClean="0"/>
              <a:pPr/>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EA4B0D4-030B-4FB3-B175-DF5B520884D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4F947AD-8AC0-4C5D-94AD-EE2EC54A548D}" type="datetimeFigureOut">
              <a:rPr lang="ru-RU" smtClean="0"/>
              <a:pPr/>
              <a:t>29.01.2014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A4B0D4-030B-4FB3-B175-DF5B520884D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4F947AD-8AC0-4C5D-94AD-EE2EC54A548D}" type="datetimeFigureOut">
              <a:rPr lang="ru-RU" smtClean="0"/>
              <a:pPr/>
              <a:t>29.01.2014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A4B0D4-030B-4FB3-B175-DF5B520884D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4F947AD-8AC0-4C5D-94AD-EE2EC54A548D}" type="datetimeFigureOut">
              <a:rPr lang="ru-RU" smtClean="0"/>
              <a:pPr/>
              <a:t>29.01.2014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A4B0D4-030B-4FB3-B175-DF5B520884D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F947AD-8AC0-4C5D-94AD-EE2EC54A548D}" type="datetimeFigureOut">
              <a:rPr lang="ru-RU" smtClean="0"/>
              <a:pPr/>
              <a:t>29.01.2014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A4B0D4-030B-4FB3-B175-DF5B520884D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4F947AD-8AC0-4C5D-94AD-EE2EC54A548D}" type="datetimeFigureOut">
              <a:rPr lang="ru-RU" smtClean="0"/>
              <a:pPr/>
              <a:t>29.01.2014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A4B0D4-030B-4FB3-B175-DF5B520884D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4F947AD-8AC0-4C5D-94AD-EE2EC54A548D}" type="datetimeFigureOut">
              <a:rPr lang="ru-RU" smtClean="0"/>
              <a:pPr/>
              <a:t>29.01.2014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A4B0D4-030B-4FB3-B175-DF5B520884D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4F947AD-8AC0-4C5D-94AD-EE2EC54A548D}" type="datetimeFigureOut">
              <a:rPr lang="ru-RU" smtClean="0"/>
              <a:pPr/>
              <a:t>29.01.2014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EA4B0D4-030B-4FB3-B175-DF5B520884D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3.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Layout" Target="../diagrams/layout29.xml"/><Relationship Id="rId7" Type="http://schemas.openxmlformats.org/officeDocument/2006/relationships/image" Target="../media/image23.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diagramColors" Target="../diagrams/colors30.xml"/><Relationship Id="rId5" Type="http://schemas.openxmlformats.org/officeDocument/2006/relationships/diagramColors" Target="../diagrams/colors29.xml"/><Relationship Id="rId10" Type="http://schemas.openxmlformats.org/officeDocument/2006/relationships/diagramQuickStyle" Target="../diagrams/quickStyle30.xml"/><Relationship Id="rId4" Type="http://schemas.openxmlformats.org/officeDocument/2006/relationships/diagramQuickStyle" Target="../diagrams/quickStyle29.xml"/><Relationship Id="rId9" Type="http://schemas.openxmlformats.org/officeDocument/2006/relationships/diagramLayout" Target="../diagrams/layout30.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diagramLayout" Target="../diagrams/layout37.xml"/><Relationship Id="rId7" Type="http://schemas.openxmlformats.org/officeDocument/2006/relationships/diagramData" Target="../diagrams/data38.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41.xml"/><Relationship Id="rId3" Type="http://schemas.openxmlformats.org/officeDocument/2006/relationships/diagramLayout" Target="../diagrams/layout40.xml"/><Relationship Id="rId7" Type="http://schemas.openxmlformats.org/officeDocument/2006/relationships/diagramLayout" Target="../diagrams/layout41.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openxmlformats.org/officeDocument/2006/relationships/diagramData" Target="../diagrams/data41.xml"/><Relationship Id="rId5" Type="http://schemas.openxmlformats.org/officeDocument/2006/relationships/diagramColors" Target="../diagrams/colors40.xml"/><Relationship Id="rId10" Type="http://schemas.openxmlformats.org/officeDocument/2006/relationships/image" Target="../media/image29.jpeg"/><Relationship Id="rId4" Type="http://schemas.openxmlformats.org/officeDocument/2006/relationships/diagramQuickStyle" Target="../diagrams/quickStyle40.xml"/><Relationship Id="rId9" Type="http://schemas.openxmlformats.org/officeDocument/2006/relationships/diagramColors" Target="../diagrams/colors4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4.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46.xml"/><Relationship Id="rId3" Type="http://schemas.openxmlformats.org/officeDocument/2006/relationships/diagramData" Target="../diagrams/data45.xml"/><Relationship Id="rId7"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45.xml"/><Relationship Id="rId11" Type="http://schemas.openxmlformats.org/officeDocument/2006/relationships/diagramColors" Target="../diagrams/colors46.xml"/><Relationship Id="rId5" Type="http://schemas.openxmlformats.org/officeDocument/2006/relationships/diagramQuickStyle" Target="../diagrams/quickStyle45.xml"/><Relationship Id="rId10" Type="http://schemas.openxmlformats.org/officeDocument/2006/relationships/diagramQuickStyle" Target="../diagrams/quickStyle46.xml"/><Relationship Id="rId4" Type="http://schemas.openxmlformats.org/officeDocument/2006/relationships/diagramLayout" Target="../diagrams/layout45.xml"/><Relationship Id="rId9" Type="http://schemas.openxmlformats.org/officeDocument/2006/relationships/diagramLayout" Target="../diagrams/layout4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48.xml"/><Relationship Id="rId3" Type="http://schemas.openxmlformats.org/officeDocument/2006/relationships/diagramData" Target="../diagrams/data47.xml"/><Relationship Id="rId7"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diagramColors" Target="../diagrams/colors47.xml"/><Relationship Id="rId11" Type="http://schemas.openxmlformats.org/officeDocument/2006/relationships/diagramColors" Target="../diagrams/colors48.xml"/><Relationship Id="rId5" Type="http://schemas.openxmlformats.org/officeDocument/2006/relationships/diagramQuickStyle" Target="../diagrams/quickStyle47.xml"/><Relationship Id="rId10" Type="http://schemas.openxmlformats.org/officeDocument/2006/relationships/diagramQuickStyle" Target="../diagrams/quickStyle48.xml"/><Relationship Id="rId4" Type="http://schemas.openxmlformats.org/officeDocument/2006/relationships/diagramLayout" Target="../diagrams/layout47.xml"/><Relationship Id="rId9" Type="http://schemas.openxmlformats.org/officeDocument/2006/relationships/diagramLayout" Target="../diagrams/layout4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1.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6.xml"/><Relationship Id="rId7"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7.xm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60.xml"/><Relationship Id="rId3" Type="http://schemas.openxmlformats.org/officeDocument/2006/relationships/diagramData" Target="../diagrams/data59.xml"/><Relationship Id="rId7"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diagramColors" Target="../diagrams/colors59.xml"/><Relationship Id="rId11" Type="http://schemas.openxmlformats.org/officeDocument/2006/relationships/diagramColors" Target="../diagrams/colors60.xml"/><Relationship Id="rId5" Type="http://schemas.openxmlformats.org/officeDocument/2006/relationships/diagramQuickStyle" Target="../diagrams/quickStyle59.xml"/><Relationship Id="rId10" Type="http://schemas.openxmlformats.org/officeDocument/2006/relationships/diagramQuickStyle" Target="../diagrams/quickStyle60.xml"/><Relationship Id="rId4" Type="http://schemas.openxmlformats.org/officeDocument/2006/relationships/diagramLayout" Target="../diagrams/layout59.xml"/><Relationship Id="rId9" Type="http://schemas.openxmlformats.org/officeDocument/2006/relationships/diagramLayout" Target="../diagrams/layout60.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61.xml"/><Relationship Id="rId7"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image" Target="../media/image9.jpeg"/><Relationship Id="rId7" Type="http://schemas.openxmlformats.org/officeDocument/2006/relationships/diagramColors" Target="../diagrams/colors8.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Colors" Target="../diagrams/colors9.xml"/><Relationship Id="rId5" Type="http://schemas.openxmlformats.org/officeDocument/2006/relationships/diagramLayout" Target="../diagrams/layout8.xml"/><Relationship Id="rId10" Type="http://schemas.openxmlformats.org/officeDocument/2006/relationships/diagramQuickStyle" Target="../diagrams/quickStyle9.xml"/><Relationship Id="rId4" Type="http://schemas.openxmlformats.org/officeDocument/2006/relationships/diagramData" Target="../diagrams/data8.xml"/><Relationship Id="rId9"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428604"/>
            <a:ext cx="8229600" cy="2571768"/>
          </a:xfrm>
        </p:spPr>
        <p:txBody>
          <a:bodyPr>
            <a:normAutofit/>
          </a:bodyPr>
          <a:lstStyle/>
          <a:p>
            <a:r>
              <a:rPr lang="ru-RU" dirty="0" smtClean="0">
                <a:solidFill>
                  <a:srgbClr val="FFC000"/>
                </a:solidFill>
              </a:rPr>
              <a:t>Жизненный Путь Дмитрия Ивановича Менделеева</a:t>
            </a:r>
            <a:endParaRPr lang="ru-RU" dirty="0">
              <a:solidFill>
                <a:srgbClr val="FFC000"/>
              </a:solidFill>
            </a:endParaRPr>
          </a:p>
        </p:txBody>
      </p:sp>
      <p:sp>
        <p:nvSpPr>
          <p:cNvPr id="3" name="Подзаголовок 2"/>
          <p:cNvSpPr>
            <a:spLocks noGrp="1"/>
          </p:cNvSpPr>
          <p:nvPr>
            <p:ph type="subTitle" idx="1"/>
          </p:nvPr>
        </p:nvSpPr>
        <p:spPr>
          <a:xfrm>
            <a:off x="4643438" y="3500438"/>
            <a:ext cx="4500562" cy="1785950"/>
          </a:xfrm>
        </p:spPr>
        <p:txBody>
          <a:bodyPr/>
          <a:lstStyle/>
          <a:p>
            <a:r>
              <a:rPr lang="ru-RU" dirty="0" smtClean="0"/>
              <a:t>Выполнила ученица 10-А класса</a:t>
            </a:r>
          </a:p>
          <a:p>
            <a:r>
              <a:rPr lang="ru-RU" dirty="0" err="1" smtClean="0"/>
              <a:t>Рипка</a:t>
            </a:r>
            <a:r>
              <a:rPr lang="ru-RU" dirty="0" smtClean="0"/>
              <a:t> Елизавета</a:t>
            </a:r>
            <a:endParaRPr lang="ru-RU" dirty="0"/>
          </a:p>
        </p:txBody>
      </p:sp>
      <p:pic>
        <p:nvPicPr>
          <p:cNvPr id="1026" name="Picture 2" descr="C:\Users\User\Downloads\1059031[1].jpg"/>
          <p:cNvPicPr>
            <a:picLocks noChangeAspect="1" noChangeArrowheads="1"/>
          </p:cNvPicPr>
          <p:nvPr/>
        </p:nvPicPr>
        <p:blipFill>
          <a:blip r:embed="rId2"/>
          <a:srcRect/>
          <a:stretch>
            <a:fillRect/>
          </a:stretch>
        </p:blipFill>
        <p:spPr bwMode="auto">
          <a:xfrm>
            <a:off x="500034" y="3571876"/>
            <a:ext cx="3357586" cy="2578351"/>
          </a:xfrm>
          <a:prstGeom prst="rect">
            <a:avLst/>
          </a:prstGeom>
          <a:noFill/>
        </p:spPr>
      </p:pic>
    </p:spTree>
  </p:cSld>
  <p:clrMapOvr>
    <a:masterClrMapping/>
  </p:clrMapOvr>
  <p:transition>
    <p:strip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28596" y="1142984"/>
          <a:ext cx="8229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85720" y="714356"/>
            <a:ext cx="8472518" cy="3543312"/>
          </a:xfrm>
        </p:spPr>
        <p:txBody>
          <a:bodyPr/>
          <a:lstStyle/>
          <a:p>
            <a:r>
              <a:rPr lang="ru-RU" b="1" dirty="0" smtClean="0"/>
              <a:t>После окончания института Менделеев уезжает (как сказали бы в советское время — по распределению) в Крым. Затем следует работа в Одессе, а после защиты магистерской диссертации он получает звание приват-доцента в Петербургском университете</a:t>
            </a:r>
            <a:endParaRPr lang="ru-RU" dirty="0"/>
          </a:p>
        </p:txBody>
      </p:sp>
      <p:pic>
        <p:nvPicPr>
          <p:cNvPr id="4" name="Picture 4" descr="C:\Documents and Settings\Katya\My Documents\Катины документы\Былой Петербург\ПГУПС\менделеев\5.bmp"/>
          <p:cNvPicPr>
            <a:picLocks noChangeAspect="1" noChangeArrowheads="1"/>
          </p:cNvPicPr>
          <p:nvPr/>
        </p:nvPicPr>
        <p:blipFill>
          <a:blip r:embed="rId2" cstate="print"/>
          <a:srcRect/>
          <a:stretch>
            <a:fillRect/>
          </a:stretch>
        </p:blipFill>
        <p:spPr bwMode="auto">
          <a:xfrm>
            <a:off x="2428860" y="3643314"/>
            <a:ext cx="3929090"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28596" y="928670"/>
          <a:ext cx="5000660"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Documents and Settings\Katya\My Documents\Катины документы\Былой Петербург\ПГУПС\менделеев\воскресенский.bmp"/>
          <p:cNvPicPr>
            <a:picLocks noChangeAspect="1" noChangeArrowheads="1"/>
          </p:cNvPicPr>
          <p:nvPr/>
        </p:nvPicPr>
        <p:blipFill>
          <a:blip r:embed="rId6" cstate="print"/>
          <a:srcRect/>
          <a:stretch>
            <a:fillRect/>
          </a:stretch>
        </p:blipFill>
        <p:spPr bwMode="auto">
          <a:xfrm>
            <a:off x="6215074" y="1643050"/>
            <a:ext cx="2610270" cy="3552927"/>
          </a:xfrm>
          <a:prstGeom prst="rect">
            <a:avLst/>
          </a:prstGeom>
          <a:noFill/>
          <a:ln w="9525">
            <a:noFill/>
            <a:miter lim="800000"/>
            <a:headEnd/>
            <a:tailEnd/>
          </a:ln>
        </p:spPr>
      </p:pic>
      <p:graphicFrame>
        <p:nvGraphicFramePr>
          <p:cNvPr id="7" name="Схема 6"/>
          <p:cNvGraphicFramePr/>
          <p:nvPr/>
        </p:nvGraphicFramePr>
        <p:xfrm>
          <a:off x="6500826" y="5929331"/>
          <a:ext cx="2071702" cy="5715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142844" y="1071546"/>
          <a:ext cx="5829312" cy="511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Documents and Settings\Katya\My Documents\Катины документы\Былой Петербург\ПГУПС\менделеев\6.bmp"/>
          <p:cNvPicPr>
            <a:picLocks noChangeAspect="1" noChangeArrowheads="1"/>
          </p:cNvPicPr>
          <p:nvPr/>
        </p:nvPicPr>
        <p:blipFill>
          <a:blip r:embed="rId6" cstate="print"/>
          <a:srcRect/>
          <a:stretch>
            <a:fillRect/>
          </a:stretch>
        </p:blipFill>
        <p:spPr bwMode="auto">
          <a:xfrm>
            <a:off x="6929454" y="3429000"/>
            <a:ext cx="2055813" cy="2819400"/>
          </a:xfrm>
          <a:prstGeom prst="rect">
            <a:avLst/>
          </a:prstGeom>
          <a:noFill/>
          <a:ln w="9525">
            <a:noFill/>
            <a:miter lim="800000"/>
            <a:headEnd/>
            <a:tailEnd/>
          </a:ln>
        </p:spPr>
      </p:pic>
      <p:pic>
        <p:nvPicPr>
          <p:cNvPr id="6" name="Picture 5" descr="C:\Documents and Settings\Katya\My Documents\Катины документы\Былой Петербург\ПГУПС\менделеев\7.bmp"/>
          <p:cNvPicPr>
            <a:picLocks noChangeAspect="1" noChangeArrowheads="1"/>
          </p:cNvPicPr>
          <p:nvPr/>
        </p:nvPicPr>
        <p:blipFill>
          <a:blip r:embed="rId7" cstate="print"/>
          <a:srcRect/>
          <a:stretch>
            <a:fillRect/>
          </a:stretch>
        </p:blipFill>
        <p:spPr bwMode="auto">
          <a:xfrm>
            <a:off x="6858016" y="357166"/>
            <a:ext cx="1857388" cy="248390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5" name="Содержимое 4"/>
          <p:cNvGraphicFramePr>
            <a:graphicFrameLocks noGrp="1"/>
          </p:cNvGraphicFramePr>
          <p:nvPr>
            <p:ph idx="1"/>
          </p:nvPr>
        </p:nvGraphicFramePr>
        <p:xfrm>
          <a:off x="785786" y="3571876"/>
          <a:ext cx="8143932" cy="285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C:\Documents and Settings\Katya\My Documents\Катины документы\Былой Петербург\ПГУПС\менделеев\8.bmp"/>
          <p:cNvPicPr>
            <a:picLocks noChangeAspect="1" noChangeArrowheads="1"/>
          </p:cNvPicPr>
          <p:nvPr/>
        </p:nvPicPr>
        <p:blipFill>
          <a:blip r:embed="rId6" cstate="print"/>
          <a:srcRect/>
          <a:stretch>
            <a:fillRect/>
          </a:stretch>
        </p:blipFill>
        <p:spPr bwMode="auto">
          <a:xfrm>
            <a:off x="2857488" y="214290"/>
            <a:ext cx="3411265" cy="321139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600200"/>
          <a:ext cx="8401080" cy="268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10"/>
          <p:cNvPicPr>
            <a:picLocks noChangeAspect="1" noChangeArrowheads="1"/>
          </p:cNvPicPr>
          <p:nvPr/>
        </p:nvPicPr>
        <p:blipFill>
          <a:blip r:embed="rId6" cstate="print"/>
          <a:srcRect b="42700"/>
          <a:stretch>
            <a:fillRect/>
          </a:stretch>
        </p:blipFill>
        <p:spPr bwMode="auto">
          <a:xfrm>
            <a:off x="1928794" y="4143380"/>
            <a:ext cx="4714908" cy="246584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Карьерный рост</a:t>
            </a:r>
            <a:endParaRPr lang="ru-RU" dirty="0"/>
          </a:p>
        </p:txBody>
      </p:sp>
      <p:graphicFrame>
        <p:nvGraphicFramePr>
          <p:cNvPr id="4" name="Содержимое 3"/>
          <p:cNvGraphicFramePr>
            <a:graphicFrameLocks noGrp="1"/>
          </p:cNvGraphicFramePr>
          <p:nvPr>
            <p:ph idx="1"/>
          </p:nvPr>
        </p:nvGraphicFramePr>
        <p:xfrm>
          <a:off x="457200" y="1600200"/>
          <a:ext cx="8229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600200"/>
          <a:ext cx="4686304" cy="4114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Documents and Settings\Katya\My Documents\Катины документы\Былой Петербург\ПГУПС\менделеев\10.bmp"/>
          <p:cNvPicPr>
            <a:picLocks noChangeAspect="1" noChangeArrowheads="1"/>
          </p:cNvPicPr>
          <p:nvPr/>
        </p:nvPicPr>
        <p:blipFill>
          <a:blip r:embed="rId6" cstate="print"/>
          <a:srcRect/>
          <a:stretch>
            <a:fillRect/>
          </a:stretch>
        </p:blipFill>
        <p:spPr bwMode="auto">
          <a:xfrm>
            <a:off x="5786446" y="1857364"/>
            <a:ext cx="2719482" cy="371477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500034" y="857232"/>
          <a:ext cx="8229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600200"/>
          <a:ext cx="4614866" cy="490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9" descr="7"/>
          <p:cNvPicPr>
            <a:picLocks noChangeAspect="1" noChangeArrowheads="1"/>
          </p:cNvPicPr>
          <p:nvPr/>
        </p:nvPicPr>
        <p:blipFill>
          <a:blip r:embed="rId6" cstate="print"/>
          <a:srcRect/>
          <a:stretch>
            <a:fillRect/>
          </a:stretch>
        </p:blipFill>
        <p:spPr bwMode="auto">
          <a:xfrm>
            <a:off x="5857884" y="2000240"/>
            <a:ext cx="2703513" cy="3505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endParaRPr lang="ru-RU" dirty="0"/>
          </a:p>
        </p:txBody>
      </p:sp>
      <p:graphicFrame>
        <p:nvGraphicFramePr>
          <p:cNvPr id="6" name="Содержимое 5"/>
          <p:cNvGraphicFramePr>
            <a:graphicFrameLocks noGrp="1"/>
          </p:cNvGraphicFramePr>
          <p:nvPr>
            <p:ph idx="1"/>
          </p:nvPr>
        </p:nvGraphicFramePr>
        <p:xfrm>
          <a:off x="457200" y="1600200"/>
          <a:ext cx="4900618" cy="375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4"/>
          <p:cNvPicPr>
            <a:picLocks noChangeAspect="1" noChangeArrowheads="1"/>
          </p:cNvPicPr>
          <p:nvPr/>
        </p:nvPicPr>
        <p:blipFill>
          <a:blip r:embed="rId6" cstate="print"/>
          <a:srcRect/>
          <a:stretch>
            <a:fillRect/>
          </a:stretch>
        </p:blipFill>
        <p:spPr bwMode="auto">
          <a:xfrm>
            <a:off x="5643570" y="1729466"/>
            <a:ext cx="3071834" cy="388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600200"/>
          <a:ext cx="8229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Содержимое 3"/>
          <p:cNvGraphicFramePr>
            <a:graphicFrameLocks noGrp="1"/>
          </p:cNvGraphicFramePr>
          <p:nvPr>
            <p:ph idx="1"/>
          </p:nvPr>
        </p:nvGraphicFramePr>
        <p:xfrm>
          <a:off x="357158" y="3500438"/>
          <a:ext cx="8329642" cy="2808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Documents and Settings\Katya\My Documents\Катины документы\Былой Петербург\ПГУПС\менделеев\музей менделева.bmp"/>
          <p:cNvPicPr>
            <a:picLocks noChangeAspect="1" noChangeArrowheads="1"/>
          </p:cNvPicPr>
          <p:nvPr/>
        </p:nvPicPr>
        <p:blipFill>
          <a:blip r:embed="rId6" cstate="print"/>
          <a:srcRect/>
          <a:stretch>
            <a:fillRect/>
          </a:stretch>
        </p:blipFill>
        <p:spPr bwMode="auto">
          <a:xfrm>
            <a:off x="214282" y="428604"/>
            <a:ext cx="3727251" cy="2964678"/>
          </a:xfrm>
          <a:prstGeom prst="rect">
            <a:avLst/>
          </a:prstGeom>
          <a:noFill/>
          <a:ln w="9525">
            <a:noFill/>
            <a:miter lim="800000"/>
            <a:headEnd/>
            <a:tailEnd/>
          </a:ln>
        </p:spPr>
      </p:pic>
      <p:graphicFrame>
        <p:nvGraphicFramePr>
          <p:cNvPr id="7" name="Схема 6"/>
          <p:cNvGraphicFramePr/>
          <p:nvPr/>
        </p:nvGraphicFramePr>
        <p:xfrm>
          <a:off x="5143504" y="1500174"/>
          <a:ext cx="2857520" cy="923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600200"/>
          <a:ext cx="4471990" cy="4829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6929454" y="4214818"/>
            <a:ext cx="571504" cy="461665"/>
          </a:xfrm>
          <a:prstGeom prst="rect">
            <a:avLst/>
          </a:prstGeom>
        </p:spPr>
        <p:txBody>
          <a:bodyPr wrap="square">
            <a:spAutoFit/>
          </a:bodyPr>
          <a:lstStyle/>
          <a:p>
            <a:r>
              <a:rPr lang="ru-RU" sz="2400" dirty="0" smtClean="0"/>
              <a:t> </a:t>
            </a:r>
            <a:endParaRPr lang="ru-RU" dirty="0"/>
          </a:p>
        </p:txBody>
      </p:sp>
      <p:pic>
        <p:nvPicPr>
          <p:cNvPr id="6" name="Picture 13" descr="Илья Репин"/>
          <p:cNvPicPr>
            <a:picLocks noChangeAspect="1" noChangeArrowheads="1"/>
          </p:cNvPicPr>
          <p:nvPr/>
        </p:nvPicPr>
        <p:blipFill>
          <a:blip r:embed="rId6" cstate="print"/>
          <a:srcRect/>
          <a:stretch>
            <a:fillRect/>
          </a:stretch>
        </p:blipFill>
        <p:spPr bwMode="auto">
          <a:xfrm>
            <a:off x="5786446" y="2000240"/>
            <a:ext cx="2994025" cy="3581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357158" y="1142984"/>
          <a:ext cx="8229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28596" y="1071546"/>
          <a:ext cx="8329642" cy="1757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Ледокол, сконструированный в начале XX века Д"/>
          <p:cNvPicPr>
            <a:picLocks noChangeAspect="1" noChangeArrowheads="1"/>
          </p:cNvPicPr>
          <p:nvPr/>
        </p:nvPicPr>
        <p:blipFill>
          <a:blip r:embed="rId6" cstate="print"/>
          <a:srcRect/>
          <a:stretch>
            <a:fillRect/>
          </a:stretch>
        </p:blipFill>
        <p:spPr bwMode="auto">
          <a:xfrm>
            <a:off x="2143108" y="3214686"/>
            <a:ext cx="4672013" cy="304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Содержимое 5"/>
          <p:cNvGraphicFramePr>
            <a:graphicFrameLocks noGrp="1"/>
          </p:cNvGraphicFramePr>
          <p:nvPr>
            <p:ph idx="1"/>
          </p:nvPr>
        </p:nvGraphicFramePr>
        <p:xfrm>
          <a:off x="457200" y="1600200"/>
          <a:ext cx="5472122" cy="468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C:\Documents and Settings\Katya\My Documents\Катины документы\Былой Петербург\ПГУПС\менделеев\в.д. менделеев.bmp"/>
          <p:cNvPicPr>
            <a:picLocks noChangeAspect="1" noChangeArrowheads="1"/>
          </p:cNvPicPr>
          <p:nvPr/>
        </p:nvPicPr>
        <p:blipFill>
          <a:blip r:embed="rId6" cstate="print"/>
          <a:srcRect/>
          <a:stretch>
            <a:fillRect/>
          </a:stretch>
        </p:blipFill>
        <p:spPr bwMode="auto">
          <a:xfrm>
            <a:off x="6286512" y="1571612"/>
            <a:ext cx="2286000" cy="3095625"/>
          </a:xfrm>
          <a:prstGeom prst="rect">
            <a:avLst/>
          </a:prstGeom>
          <a:noFill/>
          <a:ln w="9525">
            <a:noFill/>
            <a:miter lim="800000"/>
            <a:headEnd/>
            <a:tailEnd/>
          </a:ln>
        </p:spPr>
      </p:pic>
      <p:graphicFrame>
        <p:nvGraphicFramePr>
          <p:cNvPr id="9" name="Схема 8"/>
          <p:cNvGraphicFramePr/>
          <p:nvPr/>
        </p:nvGraphicFramePr>
        <p:xfrm>
          <a:off x="6357950" y="5500702"/>
          <a:ext cx="2428892" cy="369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600200"/>
          <a:ext cx="8229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Содержимое 3"/>
          <p:cNvGraphicFramePr>
            <a:graphicFrameLocks noGrp="1"/>
          </p:cNvGraphicFramePr>
          <p:nvPr>
            <p:ph idx="1"/>
          </p:nvPr>
        </p:nvGraphicFramePr>
        <p:xfrm>
          <a:off x="500034" y="1571612"/>
          <a:ext cx="4543428" cy="4809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Documents and Settings\Katya\My Documents\Катины документы\Былой Петербург\ПГУПС\менделеев\витте.jpg"/>
          <p:cNvPicPr>
            <a:picLocks noChangeAspect="1" noChangeArrowheads="1"/>
          </p:cNvPicPr>
          <p:nvPr/>
        </p:nvPicPr>
        <p:blipFill>
          <a:blip r:embed="rId6" cstate="print"/>
          <a:srcRect/>
          <a:stretch>
            <a:fillRect/>
          </a:stretch>
        </p:blipFill>
        <p:spPr bwMode="auto">
          <a:xfrm>
            <a:off x="5286380" y="285728"/>
            <a:ext cx="1905000" cy="2622550"/>
          </a:xfrm>
          <a:prstGeom prst="rect">
            <a:avLst/>
          </a:prstGeom>
          <a:noFill/>
          <a:ln w="9525">
            <a:noFill/>
            <a:miter lim="800000"/>
            <a:headEnd/>
            <a:tailEnd/>
          </a:ln>
        </p:spPr>
      </p:pic>
      <p:pic>
        <p:nvPicPr>
          <p:cNvPr id="6" name="Picture 5" descr="1"/>
          <p:cNvPicPr>
            <a:picLocks noChangeAspect="1" noChangeArrowheads="1"/>
          </p:cNvPicPr>
          <p:nvPr/>
        </p:nvPicPr>
        <p:blipFill>
          <a:blip r:embed="rId7" cstate="print"/>
          <a:srcRect/>
          <a:stretch>
            <a:fillRect/>
          </a:stretch>
        </p:blipFill>
        <p:spPr bwMode="auto">
          <a:xfrm>
            <a:off x="6286512" y="3643314"/>
            <a:ext cx="2425700" cy="2701925"/>
          </a:xfrm>
          <a:prstGeom prst="rect">
            <a:avLst/>
          </a:prstGeom>
          <a:noFill/>
          <a:ln w="9525">
            <a:noFill/>
            <a:miter lim="800000"/>
            <a:headEnd/>
            <a:tailEnd/>
          </a:ln>
        </p:spPr>
      </p:pic>
      <p:graphicFrame>
        <p:nvGraphicFramePr>
          <p:cNvPr id="8" name="Схема 7"/>
          <p:cNvGraphicFramePr/>
          <p:nvPr/>
        </p:nvGraphicFramePr>
        <p:xfrm>
          <a:off x="7715240" y="571480"/>
          <a:ext cx="1428760"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28596" y="1285860"/>
          <a:ext cx="4900618" cy="475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Documents and Settings\Katya\My Documents\Катины документы\Былой Петербург\ПГУПС\менделеев\людвиг нобель.bmp"/>
          <p:cNvPicPr>
            <a:picLocks noChangeAspect="1" noChangeArrowheads="1"/>
          </p:cNvPicPr>
          <p:nvPr/>
        </p:nvPicPr>
        <p:blipFill>
          <a:blip r:embed="rId6" cstate="print"/>
          <a:srcRect/>
          <a:stretch>
            <a:fillRect/>
          </a:stretch>
        </p:blipFill>
        <p:spPr bwMode="auto">
          <a:xfrm>
            <a:off x="6215074" y="857232"/>
            <a:ext cx="2590800" cy="3206750"/>
          </a:xfrm>
          <a:prstGeom prst="rect">
            <a:avLst/>
          </a:prstGeom>
          <a:noFill/>
          <a:ln w="9525">
            <a:noFill/>
            <a:miter lim="800000"/>
            <a:headEnd/>
            <a:tailEnd/>
          </a:ln>
        </p:spPr>
      </p:pic>
      <p:graphicFrame>
        <p:nvGraphicFramePr>
          <p:cNvPr id="7" name="Схема 6"/>
          <p:cNvGraphicFramePr/>
          <p:nvPr/>
        </p:nvGraphicFramePr>
        <p:xfrm>
          <a:off x="6500826" y="4929198"/>
          <a:ext cx="1714512" cy="369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Содержимое 3"/>
          <p:cNvGraphicFramePr>
            <a:graphicFrameLocks noGrp="1"/>
          </p:cNvGraphicFramePr>
          <p:nvPr>
            <p:ph idx="1"/>
          </p:nvPr>
        </p:nvGraphicFramePr>
        <p:xfrm>
          <a:off x="457200" y="714356"/>
          <a:ext cx="82296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28596" y="1071546"/>
          <a:ext cx="4114800" cy="490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Иван Павлович Менделеев — отец Д"/>
          <p:cNvPicPr>
            <a:picLocks noChangeAspect="1" noChangeArrowheads="1"/>
          </p:cNvPicPr>
          <p:nvPr/>
        </p:nvPicPr>
        <p:blipFill>
          <a:blip r:embed="rId6" cstate="print"/>
          <a:srcRect/>
          <a:stretch>
            <a:fillRect/>
          </a:stretch>
        </p:blipFill>
        <p:spPr bwMode="auto">
          <a:xfrm>
            <a:off x="5572132" y="1643050"/>
            <a:ext cx="3049704"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Содержимое 3"/>
          <p:cNvGraphicFramePr>
            <a:graphicFrameLocks noGrp="1"/>
          </p:cNvGraphicFramePr>
          <p:nvPr>
            <p:ph idx="1"/>
          </p:nvPr>
        </p:nvGraphicFramePr>
        <p:xfrm>
          <a:off x="571472" y="3143248"/>
          <a:ext cx="8001056" cy="3423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8" descr="5"/>
          <p:cNvPicPr>
            <a:picLocks noChangeAspect="1" noChangeArrowheads="1"/>
          </p:cNvPicPr>
          <p:nvPr/>
        </p:nvPicPr>
        <p:blipFill>
          <a:blip r:embed="rId6" cstate="print"/>
          <a:srcRect/>
          <a:stretch>
            <a:fillRect/>
          </a:stretch>
        </p:blipFill>
        <p:spPr bwMode="auto">
          <a:xfrm>
            <a:off x="3357554" y="214290"/>
            <a:ext cx="2401887" cy="273302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600200"/>
          <a:ext cx="8229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28596" y="1285860"/>
          <a:ext cx="4257676"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6" cstate="print"/>
          <a:srcRect/>
          <a:stretch>
            <a:fillRect/>
          </a:stretch>
        </p:blipFill>
        <p:spPr bwMode="auto">
          <a:xfrm>
            <a:off x="5515749" y="1443391"/>
            <a:ext cx="3056779" cy="42716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500034" y="1285860"/>
          <a:ext cx="4114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Documents and Settings\Katya\My Documents\Катины документы\Былой Петербург\ПГУПС\менделеев\рал-адъютант Э. И. Тотлебен.bmp"/>
          <p:cNvPicPr>
            <a:picLocks noChangeAspect="1" noChangeArrowheads="1"/>
          </p:cNvPicPr>
          <p:nvPr/>
        </p:nvPicPr>
        <p:blipFill>
          <a:blip r:embed="rId6" cstate="print"/>
          <a:srcRect/>
          <a:stretch>
            <a:fillRect/>
          </a:stretch>
        </p:blipFill>
        <p:spPr bwMode="auto">
          <a:xfrm>
            <a:off x="5643570" y="2428868"/>
            <a:ext cx="2579688" cy="3581400"/>
          </a:xfrm>
          <a:prstGeom prst="rect">
            <a:avLst/>
          </a:prstGeom>
          <a:noFill/>
          <a:ln w="9525">
            <a:noFill/>
            <a:miter lim="800000"/>
            <a:headEnd/>
            <a:tailEnd/>
          </a:ln>
        </p:spPr>
      </p:pic>
      <p:graphicFrame>
        <p:nvGraphicFramePr>
          <p:cNvPr id="7" name="Схема 6"/>
          <p:cNvGraphicFramePr/>
          <p:nvPr/>
        </p:nvGraphicFramePr>
        <p:xfrm>
          <a:off x="5929322" y="1285860"/>
          <a:ext cx="2214578" cy="369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Содержимое 3"/>
          <p:cNvGraphicFramePr>
            <a:graphicFrameLocks noGrp="1"/>
          </p:cNvGraphicFramePr>
          <p:nvPr>
            <p:ph idx="1"/>
          </p:nvPr>
        </p:nvGraphicFramePr>
        <p:xfrm>
          <a:off x="457200" y="1142984"/>
          <a:ext cx="482918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8" descr="А"/>
          <p:cNvPicPr>
            <a:picLocks noChangeAspect="1" noChangeArrowheads="1"/>
          </p:cNvPicPr>
          <p:nvPr/>
        </p:nvPicPr>
        <p:blipFill>
          <a:blip r:embed="rId6" cstate="print"/>
          <a:srcRect/>
          <a:stretch>
            <a:fillRect/>
          </a:stretch>
        </p:blipFill>
        <p:spPr bwMode="auto">
          <a:xfrm>
            <a:off x="5715008" y="1785926"/>
            <a:ext cx="3243732" cy="385765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357166"/>
          <a:ext cx="8229600" cy="178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857752" y="2714620"/>
          <a:ext cx="3829048" cy="3594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4" descr="Большой привязной аэростат А"/>
          <p:cNvPicPr>
            <a:picLocks noChangeAspect="1" noChangeArrowheads="1"/>
          </p:cNvPicPr>
          <p:nvPr/>
        </p:nvPicPr>
        <p:blipFill>
          <a:blip r:embed="rId10" cstate="print"/>
          <a:srcRect/>
          <a:stretch>
            <a:fillRect/>
          </a:stretch>
        </p:blipFill>
        <p:spPr bwMode="auto">
          <a:xfrm>
            <a:off x="214282" y="2571744"/>
            <a:ext cx="3944250" cy="300514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28596" y="428604"/>
          <a:ext cx="8186766" cy="292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Documents and Settings\Katya\My Documents\Катины документы\Былой Петербург\ПГУПС\менделеев\11.bmp"/>
          <p:cNvPicPr>
            <a:picLocks noChangeAspect="1" noChangeArrowheads="1"/>
          </p:cNvPicPr>
          <p:nvPr/>
        </p:nvPicPr>
        <p:blipFill>
          <a:blip r:embed="rId6" cstate="print"/>
          <a:srcRect/>
          <a:stretch>
            <a:fillRect/>
          </a:stretch>
        </p:blipFill>
        <p:spPr bwMode="auto">
          <a:xfrm>
            <a:off x="2428860" y="4143380"/>
            <a:ext cx="4495800" cy="241458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Содержимое 4"/>
          <p:cNvGraphicFramePr>
            <a:graphicFrameLocks noGrp="1"/>
          </p:cNvGraphicFramePr>
          <p:nvPr>
            <p:ph idx="1"/>
          </p:nvPr>
        </p:nvGraphicFramePr>
        <p:xfrm>
          <a:off x="857224" y="2643182"/>
          <a:ext cx="7829576" cy="3666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Воздушный шар «Русский», на котором Д"/>
          <p:cNvPicPr>
            <a:picLocks noChangeAspect="1" noChangeArrowheads="1"/>
          </p:cNvPicPr>
          <p:nvPr/>
        </p:nvPicPr>
        <p:blipFill>
          <a:blip r:embed="rId6" cstate="print"/>
          <a:srcRect/>
          <a:stretch>
            <a:fillRect/>
          </a:stretch>
        </p:blipFill>
        <p:spPr bwMode="auto">
          <a:xfrm>
            <a:off x="1928794" y="285728"/>
            <a:ext cx="5418703" cy="228601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Picture 2" descr="C:\Documents and Settings\Katya\My Documents\Катины документы\Былой Петербург\ПГУПС\менделеев\13.bmp"/>
          <p:cNvPicPr>
            <a:picLocks noChangeAspect="1" noChangeArrowheads="1"/>
          </p:cNvPicPr>
          <p:nvPr/>
        </p:nvPicPr>
        <p:blipFill>
          <a:blip r:embed="rId2" cstate="print"/>
          <a:srcRect/>
          <a:stretch>
            <a:fillRect/>
          </a:stretch>
        </p:blipFill>
        <p:spPr bwMode="auto">
          <a:xfrm>
            <a:off x="2071670" y="285728"/>
            <a:ext cx="4357686" cy="2714643"/>
          </a:xfrm>
          <a:prstGeom prst="rect">
            <a:avLst/>
          </a:prstGeom>
          <a:noFill/>
          <a:ln w="9525">
            <a:noFill/>
            <a:miter lim="800000"/>
            <a:headEnd/>
            <a:tailEnd/>
          </a:ln>
        </p:spPr>
      </p:pic>
      <p:graphicFrame>
        <p:nvGraphicFramePr>
          <p:cNvPr id="12" name="Содержимое 11"/>
          <p:cNvGraphicFramePr>
            <a:graphicFrameLocks noGrp="1"/>
          </p:cNvGraphicFramePr>
          <p:nvPr>
            <p:ph idx="1"/>
          </p:nvPr>
        </p:nvGraphicFramePr>
        <p:xfrm>
          <a:off x="0" y="3429000"/>
          <a:ext cx="8686800" cy="2666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Picture 4" descr="Весы, сконструированные Д"/>
          <p:cNvPicPr>
            <a:picLocks noGrp="1" noChangeAspect="1" noChangeArrowheads="1"/>
          </p:cNvPicPr>
          <p:nvPr>
            <p:ph idx="1"/>
          </p:nvPr>
        </p:nvPicPr>
        <p:blipFill>
          <a:blip r:embed="rId2" cstate="print"/>
          <a:srcRect/>
          <a:stretch>
            <a:fillRect/>
          </a:stretch>
        </p:blipFill>
        <p:spPr bwMode="auto">
          <a:xfrm>
            <a:off x="5715008" y="2857496"/>
            <a:ext cx="3079203" cy="3571876"/>
          </a:xfrm>
          <a:prstGeom prst="rect">
            <a:avLst/>
          </a:prstGeom>
          <a:noFill/>
          <a:ln w="9525">
            <a:noFill/>
            <a:miter lim="800000"/>
            <a:headEnd/>
            <a:tailEnd/>
          </a:ln>
        </p:spPr>
      </p:pic>
      <p:graphicFrame>
        <p:nvGraphicFramePr>
          <p:cNvPr id="6" name="Схема 5"/>
          <p:cNvGraphicFramePr/>
          <p:nvPr/>
        </p:nvGraphicFramePr>
        <p:xfrm>
          <a:off x="5929322" y="857233"/>
          <a:ext cx="2786082" cy="1500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4" descr="C:\Documents and Settings\Katya\My Documents\Катины документы\Былой Петербург\ПГУПС\менделеев\14.bmp"/>
          <p:cNvPicPr>
            <a:picLocks noChangeAspect="1" noChangeArrowheads="1"/>
          </p:cNvPicPr>
          <p:nvPr/>
        </p:nvPicPr>
        <p:blipFill>
          <a:blip r:embed="rId7" cstate="print"/>
          <a:srcRect/>
          <a:stretch>
            <a:fillRect/>
          </a:stretch>
        </p:blipFill>
        <p:spPr bwMode="auto">
          <a:xfrm>
            <a:off x="428596" y="1000108"/>
            <a:ext cx="3786214" cy="2640747"/>
          </a:xfrm>
          <a:prstGeom prst="rect">
            <a:avLst/>
          </a:prstGeom>
          <a:noFill/>
          <a:ln w="9525">
            <a:noFill/>
            <a:miter lim="800000"/>
            <a:headEnd/>
            <a:tailEnd/>
          </a:ln>
        </p:spPr>
      </p:pic>
      <p:graphicFrame>
        <p:nvGraphicFramePr>
          <p:cNvPr id="10" name="Схема 9"/>
          <p:cNvGraphicFramePr/>
          <p:nvPr/>
        </p:nvGraphicFramePr>
        <p:xfrm>
          <a:off x="214282" y="4572008"/>
          <a:ext cx="4572000" cy="12858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Содержимое 4"/>
          <p:cNvGraphicFramePr>
            <a:graphicFrameLocks noGrp="1"/>
          </p:cNvGraphicFramePr>
          <p:nvPr>
            <p:ph idx="1"/>
          </p:nvPr>
        </p:nvGraphicFramePr>
        <p:xfrm>
          <a:off x="1285852" y="4071942"/>
          <a:ext cx="6858048" cy="242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Тобольская губернская классическая гимназия, в которой в 1841-1849 годах учился Д"/>
          <p:cNvPicPr>
            <a:picLocks noChangeAspect="1" noChangeArrowheads="1"/>
          </p:cNvPicPr>
          <p:nvPr/>
        </p:nvPicPr>
        <p:blipFill>
          <a:blip r:embed="rId6" cstate="print"/>
          <a:srcRect/>
          <a:stretch>
            <a:fillRect/>
          </a:stretch>
        </p:blipFill>
        <p:spPr bwMode="auto">
          <a:xfrm>
            <a:off x="2500298" y="642918"/>
            <a:ext cx="4250518"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428596" y="428604"/>
            <a:ext cx="3571900" cy="4687478"/>
          </a:xfrm>
          <a:prstGeom prst="rect">
            <a:avLst/>
          </a:prstGeom>
        </p:spPr>
      </p:pic>
      <p:graphicFrame>
        <p:nvGraphicFramePr>
          <p:cNvPr id="6" name="Схема 5"/>
          <p:cNvGraphicFramePr/>
          <p:nvPr/>
        </p:nvGraphicFramePr>
        <p:xfrm>
          <a:off x="357158" y="5715016"/>
          <a:ext cx="3214710" cy="51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929190" y="1900700"/>
            <a:ext cx="3431094" cy="4957300"/>
          </a:xfrm>
          <a:prstGeom prst="rect">
            <a:avLst/>
          </a:prstGeom>
        </p:spPr>
      </p:pic>
      <p:graphicFrame>
        <p:nvGraphicFramePr>
          <p:cNvPr id="9" name="Схема 8"/>
          <p:cNvGraphicFramePr/>
          <p:nvPr/>
        </p:nvGraphicFramePr>
        <p:xfrm>
          <a:off x="4929190" y="857232"/>
          <a:ext cx="3929090" cy="7143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6" name="Содержимое 5"/>
          <p:cNvGraphicFramePr>
            <a:graphicFrameLocks noGrp="1"/>
          </p:cNvGraphicFramePr>
          <p:nvPr>
            <p:ph idx="1"/>
          </p:nvPr>
        </p:nvGraphicFramePr>
        <p:xfrm>
          <a:off x="785786" y="3214686"/>
          <a:ext cx="7901014" cy="3094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C:\Documents and Settings\Katya\My Documents\Катины документы\Былой Петербург\ПГУПС\менделеев\память азова.bmp"/>
          <p:cNvPicPr>
            <a:picLocks noChangeAspect="1" noChangeArrowheads="1"/>
          </p:cNvPicPr>
          <p:nvPr/>
        </p:nvPicPr>
        <p:blipFill>
          <a:blip r:embed="rId6" cstate="print"/>
          <a:srcRect/>
          <a:stretch>
            <a:fillRect/>
          </a:stretch>
        </p:blipFill>
        <p:spPr bwMode="auto">
          <a:xfrm>
            <a:off x="2571736" y="285728"/>
            <a:ext cx="3976688" cy="24384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5" name="Содержимое 4"/>
          <p:cNvGraphicFramePr>
            <a:graphicFrameLocks noGrp="1"/>
          </p:cNvGraphicFramePr>
          <p:nvPr>
            <p:ph idx="1"/>
          </p:nvPr>
        </p:nvGraphicFramePr>
        <p:xfrm>
          <a:off x="457200" y="1643050"/>
          <a:ext cx="4686304" cy="4666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C:\Documents and Settings\Katya\My Documents\Катины документы\Былой Петербург\ПГУПС\менделеев\12.bmp"/>
          <p:cNvPicPr>
            <a:picLocks noChangeAspect="1" noChangeArrowheads="1"/>
          </p:cNvPicPr>
          <p:nvPr/>
        </p:nvPicPr>
        <p:blipFill>
          <a:blip r:embed="rId6" cstate="print"/>
          <a:srcRect/>
          <a:stretch>
            <a:fillRect/>
          </a:stretch>
        </p:blipFill>
        <p:spPr bwMode="auto">
          <a:xfrm>
            <a:off x="5429256" y="1928802"/>
            <a:ext cx="3714744" cy="302560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428596" y="642918"/>
            <a:ext cx="4286280" cy="5612986"/>
          </a:xfrm>
          <a:prstGeom prst="rect">
            <a:avLst/>
          </a:prstGeom>
        </p:spPr>
      </p:pic>
      <p:graphicFrame>
        <p:nvGraphicFramePr>
          <p:cNvPr id="6" name="Схема 5"/>
          <p:cNvGraphicFramePr/>
          <p:nvPr/>
        </p:nvGraphicFramePr>
        <p:xfrm>
          <a:off x="4857752" y="4643446"/>
          <a:ext cx="4286248" cy="1285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5" name="Содержимое 4"/>
          <p:cNvGraphicFramePr>
            <a:graphicFrameLocks noGrp="1"/>
          </p:cNvGraphicFramePr>
          <p:nvPr>
            <p:ph idx="1"/>
          </p:nvPr>
        </p:nvGraphicFramePr>
        <p:xfrm>
          <a:off x="1357290" y="6072206"/>
          <a:ext cx="6000792" cy="785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928662" y="357166"/>
            <a:ext cx="7143800" cy="558168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357298"/>
          <a:ext cx="8229600" cy="4952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214554"/>
          </a:xfrm>
        </p:spPr>
        <p:txBody>
          <a:bodyPr>
            <a:normAutofit/>
          </a:bodyPr>
          <a:lstStyle/>
          <a:p>
            <a:r>
              <a:rPr lang="ru-RU" sz="3200" dirty="0" smtClean="0">
                <a:solidFill>
                  <a:srgbClr val="FFC000"/>
                </a:solidFill>
              </a:rPr>
              <a:t>Менделеев среди ученых – участников юбилейного заседания Берлинской академии наук</a:t>
            </a:r>
            <a:endParaRPr lang="ru-RU" sz="3200" dirty="0">
              <a:solidFill>
                <a:srgbClr val="FFC000"/>
              </a:solidFill>
            </a:endParaRPr>
          </a:p>
        </p:txBody>
      </p:sp>
      <p:sp>
        <p:nvSpPr>
          <p:cNvPr id="3" name="Содержимое 2"/>
          <p:cNvSpPr>
            <a:spLocks noGrp="1"/>
          </p:cNvSpPr>
          <p:nvPr>
            <p:ph idx="1"/>
          </p:nvPr>
        </p:nvSpPr>
        <p:spPr/>
        <p:txBody>
          <a:bodyPr/>
          <a:lstStyle/>
          <a:p>
            <a:r>
              <a:rPr lang="ru-RU" dirty="0" smtClean="0"/>
              <a:t>              </a:t>
            </a:r>
            <a:endParaRPr lang="ru-RU" dirty="0"/>
          </a:p>
        </p:txBody>
      </p:sp>
      <p:pic>
        <p:nvPicPr>
          <p:cNvPr id="4" name="Picture 9" descr="5"/>
          <p:cNvPicPr>
            <a:picLocks noChangeAspect="1" noChangeArrowheads="1"/>
          </p:cNvPicPr>
          <p:nvPr/>
        </p:nvPicPr>
        <p:blipFill>
          <a:blip r:embed="rId2"/>
          <a:srcRect/>
          <a:stretch>
            <a:fillRect/>
          </a:stretch>
        </p:blipFill>
        <p:spPr bwMode="auto">
          <a:xfrm>
            <a:off x="1357290" y="2357430"/>
            <a:ext cx="6429420" cy="412859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solidFill>
                  <a:srgbClr val="FFC000"/>
                </a:solidFill>
              </a:rPr>
              <a:t>Попытки систематизации элементов до Менделеева</a:t>
            </a:r>
            <a:endParaRPr lang="ru-RU" dirty="0">
              <a:solidFill>
                <a:srgbClr val="FFC000"/>
              </a:solidFill>
            </a:endParaRPr>
          </a:p>
        </p:txBody>
      </p:sp>
      <p:graphicFrame>
        <p:nvGraphicFramePr>
          <p:cNvPr id="4" name="Содержимое 3"/>
          <p:cNvGraphicFramePr>
            <a:graphicFrameLocks noGrp="1"/>
          </p:cNvGraphicFramePr>
          <p:nvPr>
            <p:ph idx="1"/>
          </p:nvPr>
        </p:nvGraphicFramePr>
        <p:xfrm>
          <a:off x="457200" y="1928802"/>
          <a:ext cx="8229600" cy="4380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C000"/>
                </a:solidFill>
              </a:rPr>
              <a:t>«Закон октав» </a:t>
            </a:r>
            <a:r>
              <a:rPr lang="ru-RU" dirty="0" err="1" smtClean="0">
                <a:solidFill>
                  <a:srgbClr val="FFC000"/>
                </a:solidFill>
              </a:rPr>
              <a:t>Ньюлендса</a:t>
            </a:r>
            <a:endParaRPr lang="ru-RU" dirty="0">
              <a:solidFill>
                <a:srgbClr val="FFC000"/>
              </a:solidFill>
            </a:endParaRPr>
          </a:p>
        </p:txBody>
      </p:sp>
      <p:pic>
        <p:nvPicPr>
          <p:cNvPr id="6" name="Picture 7" descr="8"/>
          <p:cNvPicPr>
            <a:picLocks noGrp="1" noChangeAspect="1" noChangeArrowheads="1"/>
          </p:cNvPicPr>
          <p:nvPr>
            <p:ph idx="1"/>
          </p:nvPr>
        </p:nvPicPr>
        <p:blipFill>
          <a:blip r:embed="rId2"/>
          <a:srcRect/>
          <a:stretch>
            <a:fillRect/>
          </a:stretch>
        </p:blipFill>
        <p:spPr bwMode="auto">
          <a:xfrm>
            <a:off x="1428728" y="2285992"/>
            <a:ext cx="5595960" cy="3312808"/>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solidFill>
                  <a:srgbClr val="FFC000"/>
                </a:solidFill>
              </a:rPr>
              <a:t>Часть таблицы элементов</a:t>
            </a:r>
            <a:br>
              <a:rPr lang="ru-RU" sz="4400" dirty="0" smtClean="0">
                <a:solidFill>
                  <a:srgbClr val="FFC000"/>
                </a:solidFill>
              </a:rPr>
            </a:br>
            <a:r>
              <a:rPr lang="ru-RU" sz="4400" dirty="0" smtClean="0">
                <a:solidFill>
                  <a:srgbClr val="FFC000"/>
                </a:solidFill>
              </a:rPr>
              <a:t>Л. Мейера</a:t>
            </a:r>
            <a:endParaRPr lang="ru-RU" dirty="0">
              <a:solidFill>
                <a:srgbClr val="FFC000"/>
              </a:solidFill>
            </a:endParaRPr>
          </a:p>
        </p:txBody>
      </p:sp>
      <p:pic>
        <p:nvPicPr>
          <p:cNvPr id="7" name="Picture 7" descr="9"/>
          <p:cNvPicPr>
            <a:picLocks noGrp="1" noChangeAspect="1" noChangeArrowheads="1"/>
          </p:cNvPicPr>
          <p:nvPr>
            <p:ph idx="1"/>
          </p:nvPr>
        </p:nvPicPr>
        <p:blipFill>
          <a:blip r:embed="rId2"/>
          <a:srcRect/>
          <a:stretch>
            <a:fillRect/>
          </a:stretch>
        </p:blipFill>
        <p:spPr bwMode="auto">
          <a:xfrm>
            <a:off x="1859662" y="2857496"/>
            <a:ext cx="6079636" cy="290672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7" name="Содержимое 6"/>
          <p:cNvGraphicFramePr>
            <a:graphicFrameLocks noGrp="1"/>
          </p:cNvGraphicFramePr>
          <p:nvPr>
            <p:ph idx="1"/>
          </p:nvPr>
        </p:nvGraphicFramePr>
        <p:xfrm>
          <a:off x="428596" y="1000108"/>
          <a:ext cx="4614866"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Мария Дмитриевна Менделеева (урождённая Корнильева), мать Д"/>
          <p:cNvPicPr>
            <a:picLocks noChangeAspect="1" noChangeArrowheads="1"/>
          </p:cNvPicPr>
          <p:nvPr/>
        </p:nvPicPr>
        <p:blipFill>
          <a:blip r:embed="rId6" cstate="print"/>
          <a:srcRect/>
          <a:stretch>
            <a:fillRect/>
          </a:stretch>
        </p:blipFill>
        <p:spPr bwMode="auto">
          <a:xfrm>
            <a:off x="5715008" y="1643050"/>
            <a:ext cx="3214710"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solidFill>
                  <a:srgbClr val="FFC000"/>
                </a:solidFill>
              </a:rPr>
              <a:t>Создание Менделеевым периодической системы элементов.</a:t>
            </a:r>
            <a:endParaRPr lang="ru-RU" dirty="0">
              <a:solidFill>
                <a:srgbClr val="FFC000"/>
              </a:solidFill>
            </a:endParaRPr>
          </a:p>
        </p:txBody>
      </p:sp>
      <p:graphicFrame>
        <p:nvGraphicFramePr>
          <p:cNvPr id="4" name="Содержимое 3"/>
          <p:cNvGraphicFramePr>
            <a:graphicFrameLocks noGrp="1"/>
          </p:cNvGraphicFramePr>
          <p:nvPr>
            <p:ph idx="1"/>
          </p:nvPr>
        </p:nvGraphicFramePr>
        <p:xfrm>
          <a:off x="571472" y="2000240"/>
          <a:ext cx="7786742" cy="4566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solidFill>
                  <a:srgbClr val="FFC000"/>
                </a:solidFill>
              </a:rPr>
              <a:t>Первый вариант системы элементов Менделеева</a:t>
            </a:r>
            <a:endParaRPr lang="ru-RU" dirty="0">
              <a:solidFill>
                <a:srgbClr val="FFC000"/>
              </a:solidFill>
            </a:endParaRPr>
          </a:p>
        </p:txBody>
      </p:sp>
      <p:pic>
        <p:nvPicPr>
          <p:cNvPr id="4" name="Picture 7" descr="10"/>
          <p:cNvPicPr>
            <a:picLocks noGrp="1" noChangeAspect="1" noChangeArrowheads="1"/>
          </p:cNvPicPr>
          <p:nvPr>
            <p:ph idx="1"/>
          </p:nvPr>
        </p:nvPicPr>
        <p:blipFill>
          <a:blip r:embed="rId2"/>
          <a:srcRect/>
          <a:stretch>
            <a:fillRect/>
          </a:stretch>
        </p:blipFill>
        <p:spPr bwMode="auto">
          <a:xfrm>
            <a:off x="642910" y="1714488"/>
            <a:ext cx="2381250" cy="3390900"/>
          </a:xfrm>
          <a:prstGeom prst="rect">
            <a:avLst/>
          </a:prstGeom>
          <a:noFill/>
          <a:ln w="9525">
            <a:noFill/>
            <a:miter lim="800000"/>
            <a:headEnd/>
            <a:tailEnd/>
          </a:ln>
        </p:spPr>
      </p:pic>
      <p:graphicFrame>
        <p:nvGraphicFramePr>
          <p:cNvPr id="6" name="Схема 5"/>
          <p:cNvGraphicFramePr/>
          <p:nvPr/>
        </p:nvGraphicFramePr>
        <p:xfrm>
          <a:off x="285720" y="5429264"/>
          <a:ext cx="3286148" cy="64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9" descr="11"/>
          <p:cNvPicPr>
            <a:picLocks noChangeAspect="1" noChangeArrowheads="1"/>
          </p:cNvPicPr>
          <p:nvPr/>
        </p:nvPicPr>
        <p:blipFill>
          <a:blip r:embed="rId7"/>
          <a:srcRect/>
          <a:stretch>
            <a:fillRect/>
          </a:stretch>
        </p:blipFill>
        <p:spPr bwMode="auto">
          <a:xfrm>
            <a:off x="5286380" y="1643050"/>
            <a:ext cx="3333750" cy="424815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solidFill>
                  <a:srgbClr val="FFC000"/>
                </a:solidFill>
              </a:rPr>
              <a:t>Второй вариант системы элементов Менделеева</a:t>
            </a:r>
            <a:endParaRPr lang="ru-RU" dirty="0">
              <a:solidFill>
                <a:srgbClr val="FFC000"/>
              </a:solidFill>
            </a:endParaRPr>
          </a:p>
        </p:txBody>
      </p:sp>
      <p:pic>
        <p:nvPicPr>
          <p:cNvPr id="4" name="Picture 6" descr="12"/>
          <p:cNvPicPr>
            <a:picLocks noGrp="1" noChangeAspect="1" noChangeArrowheads="1"/>
          </p:cNvPicPr>
          <p:nvPr>
            <p:ph idx="1"/>
          </p:nvPr>
        </p:nvPicPr>
        <p:blipFill>
          <a:blip r:embed="rId2"/>
          <a:srcRect/>
          <a:stretch>
            <a:fillRect/>
          </a:stretch>
        </p:blipFill>
        <p:spPr bwMode="auto">
          <a:xfrm>
            <a:off x="928662" y="1714488"/>
            <a:ext cx="3786214" cy="4270850"/>
          </a:xfrm>
          <a:prstGeom prst="rect">
            <a:avLst/>
          </a:prstGeom>
          <a:noFill/>
          <a:ln w="9525">
            <a:noFill/>
            <a:miter lim="800000"/>
            <a:headEnd/>
            <a:tailEnd/>
          </a:ln>
        </p:spPr>
      </p:pic>
      <p:graphicFrame>
        <p:nvGraphicFramePr>
          <p:cNvPr id="6" name="Схема 5"/>
          <p:cNvGraphicFramePr/>
          <p:nvPr/>
        </p:nvGraphicFramePr>
        <p:xfrm>
          <a:off x="5072066" y="4572008"/>
          <a:ext cx="3643306" cy="1214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C000"/>
                </a:solidFill>
              </a:rPr>
              <a:t>Точность Менделеева</a:t>
            </a:r>
            <a:endParaRPr lang="ru-RU" dirty="0">
              <a:solidFill>
                <a:srgbClr val="FFC000"/>
              </a:solidFill>
            </a:endParaRPr>
          </a:p>
        </p:txBody>
      </p:sp>
      <p:pic>
        <p:nvPicPr>
          <p:cNvPr id="4" name="Picture 7" descr="13"/>
          <p:cNvPicPr>
            <a:picLocks noGrp="1" noChangeAspect="1" noChangeArrowheads="1"/>
          </p:cNvPicPr>
          <p:nvPr>
            <p:ph idx="1"/>
          </p:nvPr>
        </p:nvPicPr>
        <p:blipFill>
          <a:blip r:embed="rId2"/>
          <a:srcRect/>
          <a:stretch>
            <a:fillRect/>
          </a:stretch>
        </p:blipFill>
        <p:spPr bwMode="auto">
          <a:xfrm>
            <a:off x="2928926" y="2528143"/>
            <a:ext cx="4071966" cy="4329857"/>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solidFill>
                  <a:srgbClr val="FFC000"/>
                </a:solidFill>
              </a:rPr>
              <a:t>Периодическая система элементов</a:t>
            </a:r>
            <a:br>
              <a:rPr lang="ru-RU" sz="4400" dirty="0" smtClean="0">
                <a:solidFill>
                  <a:srgbClr val="FFC000"/>
                </a:solidFill>
              </a:rPr>
            </a:br>
            <a:r>
              <a:rPr lang="ru-RU" sz="1800" dirty="0" smtClean="0">
                <a:solidFill>
                  <a:srgbClr val="FFC000"/>
                </a:solidFill>
              </a:rPr>
              <a:t>(длинная форма)</a:t>
            </a:r>
            <a:endParaRPr lang="ru-RU" dirty="0">
              <a:solidFill>
                <a:srgbClr val="FFC000"/>
              </a:solidFill>
            </a:endParaRPr>
          </a:p>
        </p:txBody>
      </p:sp>
      <p:pic>
        <p:nvPicPr>
          <p:cNvPr id="4" name="Picture 11" descr="14"/>
          <p:cNvPicPr>
            <a:picLocks noGrp="1" noChangeAspect="1" noChangeArrowheads="1"/>
          </p:cNvPicPr>
          <p:nvPr>
            <p:ph idx="1"/>
          </p:nvPr>
        </p:nvPicPr>
        <p:blipFill>
          <a:blip r:embed="rId2"/>
          <a:srcRect/>
          <a:stretch>
            <a:fillRect/>
          </a:stretch>
        </p:blipFill>
        <p:spPr bwMode="auto">
          <a:xfrm>
            <a:off x="214282" y="1857364"/>
            <a:ext cx="4562006" cy="3714776"/>
          </a:xfrm>
          <a:prstGeom prst="rect">
            <a:avLst/>
          </a:prstGeom>
          <a:noFill/>
          <a:ln w="9525">
            <a:noFill/>
            <a:miter lim="800000"/>
            <a:headEnd/>
            <a:tailEnd/>
          </a:ln>
        </p:spPr>
      </p:pic>
      <p:pic>
        <p:nvPicPr>
          <p:cNvPr id="5" name="Picture 13" descr="15"/>
          <p:cNvPicPr>
            <a:picLocks noChangeAspect="1" noChangeArrowheads="1"/>
          </p:cNvPicPr>
          <p:nvPr/>
        </p:nvPicPr>
        <p:blipFill>
          <a:blip r:embed="rId3"/>
          <a:srcRect/>
          <a:stretch>
            <a:fillRect/>
          </a:stretch>
        </p:blipFill>
        <p:spPr bwMode="auto">
          <a:xfrm>
            <a:off x="5076825" y="1844675"/>
            <a:ext cx="3765550" cy="370046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214422"/>
          <a:ext cx="4757742" cy="5094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7" descr="16"/>
          <p:cNvPicPr>
            <a:picLocks noChangeAspect="1" noChangeArrowheads="1"/>
          </p:cNvPicPr>
          <p:nvPr/>
        </p:nvPicPr>
        <p:blipFill>
          <a:blip r:embed="rId6"/>
          <a:srcRect/>
          <a:stretch>
            <a:fillRect/>
          </a:stretch>
        </p:blipFill>
        <p:spPr bwMode="auto">
          <a:xfrm>
            <a:off x="5929322" y="1571612"/>
            <a:ext cx="2686387" cy="4143404"/>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428596" y="1357298"/>
            <a:ext cx="3362325" cy="2857500"/>
          </a:xfrm>
          <a:prstGeom prst="rect">
            <a:avLst/>
          </a:prstGeom>
        </p:spPr>
      </p:pic>
      <p:graphicFrame>
        <p:nvGraphicFramePr>
          <p:cNvPr id="6" name="Схема 5"/>
          <p:cNvGraphicFramePr/>
          <p:nvPr/>
        </p:nvGraphicFramePr>
        <p:xfrm>
          <a:off x="285720" y="4929198"/>
          <a:ext cx="3143272"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5500694" y="3143248"/>
            <a:ext cx="2072640" cy="3499104"/>
          </a:xfrm>
          <a:prstGeom prst="rect">
            <a:avLst/>
          </a:prstGeom>
        </p:spPr>
      </p:pic>
      <p:graphicFrame>
        <p:nvGraphicFramePr>
          <p:cNvPr id="9" name="Схема 8"/>
          <p:cNvGraphicFramePr/>
          <p:nvPr/>
        </p:nvGraphicFramePr>
        <p:xfrm>
          <a:off x="5000628" y="1714488"/>
          <a:ext cx="3143256" cy="11430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428596" y="785794"/>
            <a:ext cx="3600450" cy="4000500"/>
          </a:xfrm>
          <a:prstGeom prst="rect">
            <a:avLst/>
          </a:prstGeom>
        </p:spPr>
      </p:pic>
      <p:graphicFrame>
        <p:nvGraphicFramePr>
          <p:cNvPr id="6" name="Схема 5"/>
          <p:cNvGraphicFramePr/>
          <p:nvPr/>
        </p:nvGraphicFramePr>
        <p:xfrm>
          <a:off x="0" y="5214950"/>
          <a:ext cx="4143372"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4784672" y="500042"/>
            <a:ext cx="4359328" cy="592935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071546"/>
          <a:ext cx="490061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9"/>
          <p:cNvPicPr>
            <a:picLocks noChangeAspect="1" noChangeArrowheads="1"/>
          </p:cNvPicPr>
          <p:nvPr/>
        </p:nvPicPr>
        <p:blipFill>
          <a:blip r:embed="rId6" cstate="print"/>
          <a:srcRect/>
          <a:stretch>
            <a:fillRect/>
          </a:stretch>
        </p:blipFill>
        <p:spPr bwMode="auto">
          <a:xfrm>
            <a:off x="5500694" y="2071678"/>
            <a:ext cx="3643306" cy="335758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357686" y="928670"/>
            <a:ext cx="4285488" cy="5358384"/>
          </a:xfrm>
          <a:prstGeom prst="rect">
            <a:avLst/>
          </a:prstGeom>
        </p:spPr>
      </p:pic>
      <p:graphicFrame>
        <p:nvGraphicFramePr>
          <p:cNvPr id="7" name="Содержимое 6"/>
          <p:cNvGraphicFramePr>
            <a:graphicFrameLocks noGrp="1"/>
          </p:cNvGraphicFramePr>
          <p:nvPr>
            <p:ph idx="1"/>
          </p:nvPr>
        </p:nvGraphicFramePr>
        <p:xfrm>
          <a:off x="457200" y="1600200"/>
          <a:ext cx="3257544" cy="5043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C000"/>
                </a:solidFill>
              </a:rPr>
              <a:t>Педагогический институт</a:t>
            </a:r>
            <a:endParaRPr lang="ru-RU" dirty="0">
              <a:solidFill>
                <a:srgbClr val="FFC000"/>
              </a:solidFill>
            </a:endParaRPr>
          </a:p>
        </p:txBody>
      </p:sp>
      <p:graphicFrame>
        <p:nvGraphicFramePr>
          <p:cNvPr id="8" name="Содержимое 7"/>
          <p:cNvGraphicFramePr>
            <a:graphicFrameLocks noGrp="1"/>
          </p:cNvGraphicFramePr>
          <p:nvPr>
            <p:ph idx="1"/>
          </p:nvPr>
        </p:nvGraphicFramePr>
        <p:xfrm>
          <a:off x="457200" y="1600200"/>
          <a:ext cx="8229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Педагогический институт</a:t>
            </a:r>
            <a:endParaRPr lang="ru-RU" dirty="0"/>
          </a:p>
        </p:txBody>
      </p:sp>
      <p:graphicFrame>
        <p:nvGraphicFramePr>
          <p:cNvPr id="4" name="Содержимое 3"/>
          <p:cNvGraphicFramePr>
            <a:graphicFrameLocks noGrp="1"/>
          </p:cNvGraphicFramePr>
          <p:nvPr>
            <p:ph idx="1"/>
          </p:nvPr>
        </p:nvGraphicFramePr>
        <p:xfrm>
          <a:off x="457200" y="1600200"/>
          <a:ext cx="8229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500034" y="857232"/>
            <a:ext cx="3499104" cy="2645664"/>
          </a:xfrm>
          <a:prstGeom prst="rect">
            <a:avLst/>
          </a:prstGeom>
        </p:spPr>
      </p:pic>
      <p:pic>
        <p:nvPicPr>
          <p:cNvPr id="5" name="Рисунок 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929190" y="3071810"/>
            <a:ext cx="3858768" cy="3358896"/>
          </a:xfrm>
          <a:prstGeom prst="rect">
            <a:avLst/>
          </a:prstGeom>
        </p:spPr>
      </p:pic>
      <p:graphicFrame>
        <p:nvGraphicFramePr>
          <p:cNvPr id="10" name="Схема 9"/>
          <p:cNvGraphicFramePr/>
          <p:nvPr/>
        </p:nvGraphicFramePr>
        <p:xfrm>
          <a:off x="5500694" y="1785926"/>
          <a:ext cx="2928958" cy="923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Содержимое 6"/>
          <p:cNvSpPr>
            <a:spLocks noGrp="1"/>
          </p:cNvSpPr>
          <p:nvPr>
            <p:ph idx="1"/>
          </p:nvPr>
        </p:nvSpPr>
        <p:spPr>
          <a:xfrm>
            <a:off x="457200" y="1600200"/>
            <a:ext cx="1971660" cy="4757758"/>
          </a:xfrm>
        </p:spPr>
        <p:txBody>
          <a:bodyPr/>
          <a:lstStyle/>
          <a:p>
            <a:endParaRPr lang="ru-RU" dirty="0"/>
          </a:p>
        </p:txBody>
      </p:sp>
      <p:graphicFrame>
        <p:nvGraphicFramePr>
          <p:cNvPr id="9" name="Схема 8"/>
          <p:cNvGraphicFramePr/>
          <p:nvPr/>
        </p:nvGraphicFramePr>
        <p:xfrm>
          <a:off x="1214414" y="4214818"/>
          <a:ext cx="1928826"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229</TotalTime>
  <Words>2610</Words>
  <Application>Microsoft Office PowerPoint</Application>
  <PresentationFormat>Экран (4:3)</PresentationFormat>
  <Paragraphs>95</Paragraphs>
  <Slides>58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58</vt:i4>
      </vt:variant>
    </vt:vector>
  </HeadingPairs>
  <TitlesOfParts>
    <vt:vector size="59" baseType="lpstr">
      <vt:lpstr>Апекс</vt:lpstr>
      <vt:lpstr>Жизненный Путь Дмитрия Ивановича Менделеева</vt:lpstr>
      <vt:lpstr>Слайд 2</vt:lpstr>
      <vt:lpstr>Слайд 3</vt:lpstr>
      <vt:lpstr>Слайд 4</vt:lpstr>
      <vt:lpstr>Слайд 5</vt:lpstr>
      <vt:lpstr>Слайд 6</vt:lpstr>
      <vt:lpstr>Педагогический институт</vt:lpstr>
      <vt:lpstr>Педагогический институт</vt:lpstr>
      <vt:lpstr>Слайд 9</vt:lpstr>
      <vt:lpstr>Слайд 10</vt:lpstr>
      <vt:lpstr>Слайд 11</vt:lpstr>
      <vt:lpstr>Слайд 12</vt:lpstr>
      <vt:lpstr>Слайд 13</vt:lpstr>
      <vt:lpstr>Слайд 14</vt:lpstr>
      <vt:lpstr>Слайд 15</vt:lpstr>
      <vt:lpstr>Карьерный рост</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Менделеев среди ученых – участников юбилейного заседания Берлинской академии наук</vt:lpstr>
      <vt:lpstr>Попытки систематизации элементов до Менделеева</vt:lpstr>
      <vt:lpstr>«Закон октав» Ньюлендса</vt:lpstr>
      <vt:lpstr>Часть таблицы элементов Л. Мейера</vt:lpstr>
      <vt:lpstr>Создание Менделеевым периодической системы элементов.</vt:lpstr>
      <vt:lpstr>Первый вариант системы элементов Менделеева</vt:lpstr>
      <vt:lpstr>Второй вариант системы элементов Менделеева</vt:lpstr>
      <vt:lpstr>Точность Менделеева</vt:lpstr>
      <vt:lpstr>Периодическая система элементов (длинная форма)</vt:lpstr>
      <vt:lpstr>Слайд 55</vt:lpstr>
      <vt:lpstr>Слайд 56</vt:lpstr>
      <vt:lpstr>Слайд 57</vt:lpstr>
      <vt:lpstr>Слайд 58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24</cp:revision>
  <dcterms:created xsi:type="dcterms:W3CDTF">2014-01-21T17:32:02Z</dcterms:created>
  <dcterms:modified xsi:type="dcterms:W3CDTF">2014-01-29T15:51:45Z</dcterms:modified>
</cp:coreProperties>
</file>