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58" r:id="rId3"/>
    <p:sldId id="257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62" autoAdjust="0"/>
    <p:restoredTop sz="94660"/>
  </p:normalViewPr>
  <p:slideViewPr>
    <p:cSldViewPr>
      <p:cViewPr varScale="1">
        <p:scale>
          <a:sx n="68" d="100"/>
          <a:sy n="68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CEAC-35D5-4107-94B9-30504131444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061CEAC-35D5-4107-94B9-305041314449}" type="datetimeFigureOut">
              <a:rPr lang="ru-RU" smtClean="0"/>
              <a:pPr/>
              <a:t>04.01.2014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04949FF-5E8B-4E3C-8220-F38456A70D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3" y="764704"/>
            <a:ext cx="7128793" cy="5170646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Природні </a:t>
            </a:r>
          </a:p>
          <a:p>
            <a:pPr algn="ctr"/>
            <a:r>
              <a:rPr lang="uk-UA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І синтетичні</a:t>
            </a:r>
          </a:p>
          <a:p>
            <a:pPr algn="ctr"/>
            <a:r>
              <a:rPr lang="uk-U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Органічні речовини</a:t>
            </a:r>
            <a:r>
              <a:rPr lang="uk-UA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4359408"/>
      </p:ext>
    </p:extLst>
  </p:cSld>
  <p:clrMapOvr>
    <a:masterClrMapping/>
  </p:clrMapOvr>
  <p:transition spd="slow" advClick="0" advTm="0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12184" cy="6858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930554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войная волна 1"/>
          <p:cNvSpPr/>
          <p:nvPr/>
        </p:nvSpPr>
        <p:spPr>
          <a:xfrm>
            <a:off x="467544" y="548680"/>
            <a:ext cx="8020144" cy="1226939"/>
          </a:xfrm>
          <a:prstGeom prst="doubleWav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p3d extrusionH="57150">
              <a:bevelT w="38100" h="38100"/>
            </a:sp3d>
          </a:bodyPr>
          <a:lstStyle/>
          <a:p>
            <a:pPr algn="ctr"/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Природні речовини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045782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Органічний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синтез -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хімії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методики,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апаратуру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органічних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сполук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сам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їхнього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одержання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лабораторних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органічного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синтезу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добувають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безліч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органічних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органічні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виділяють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готовому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природної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органічних речовин відносяться такі , як : білки , вітаміни , вуглеводи , нуклеїнові кислоти .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6467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7536" y="273422"/>
            <a:ext cx="7999306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Нуклеїнові кислоти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906" y="1196752"/>
            <a:ext cx="43260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Нуклеїнові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кислоти</a:t>
            </a:r>
            <a:r>
              <a:rPr lang="ru-RU" sz="1600" dirty="0" smtClean="0"/>
              <a:t> — </a:t>
            </a:r>
            <a:r>
              <a:rPr lang="ru-RU" sz="1600" dirty="0" err="1" smtClean="0"/>
              <a:t>біополімери</a:t>
            </a:r>
            <a:r>
              <a:rPr lang="ru-RU" sz="1600" dirty="0" smtClean="0"/>
              <a:t>, мономерами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є </a:t>
            </a:r>
            <a:r>
              <a:rPr lang="ru-RU" sz="1600" dirty="0" err="1" smtClean="0"/>
              <a:t>нуклеотиди</a:t>
            </a:r>
            <a:r>
              <a:rPr lang="ru-RU" sz="1600" dirty="0" smtClean="0"/>
              <a:t>. </a:t>
            </a:r>
            <a:r>
              <a:rPr lang="ru-RU" sz="1600" dirty="0" err="1" smtClean="0"/>
              <a:t>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виду моносахариду </a:t>
            </a:r>
            <a:r>
              <a:rPr lang="ru-RU" sz="1600" dirty="0" err="1" smtClean="0"/>
              <a:t>нуклеїнові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кислоти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поділяють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дві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групи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1) </a:t>
            </a:r>
            <a:r>
              <a:rPr lang="ru-RU" sz="1600" dirty="0" err="1" smtClean="0"/>
              <a:t>рибонуклеїнову</a:t>
            </a:r>
            <a:r>
              <a:rPr lang="ru-RU" sz="1600" dirty="0" smtClean="0"/>
              <a:t> кислоту (РНК),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містить</a:t>
            </a:r>
            <a:r>
              <a:rPr lang="ru-RU" sz="1600" dirty="0" smtClean="0"/>
              <a:t> рибозу;</a:t>
            </a:r>
          </a:p>
          <a:p>
            <a:r>
              <a:rPr lang="ru-RU" sz="1600" dirty="0" smtClean="0"/>
              <a:t>2) </a:t>
            </a:r>
            <a:r>
              <a:rPr lang="ru-RU" sz="1600" dirty="0" err="1" smtClean="0"/>
              <a:t>дезоксирибонуклеїнову</a:t>
            </a:r>
            <a:r>
              <a:rPr lang="ru-RU" sz="1600" dirty="0" smtClean="0"/>
              <a:t> кислоту (ДНК), до складу 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входить </a:t>
            </a:r>
            <a:r>
              <a:rPr lang="ru-RU" sz="1600" dirty="0" err="1" smtClean="0"/>
              <a:t>дезоксирибоза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Два </a:t>
            </a:r>
            <a:r>
              <a:rPr lang="ru-RU" sz="1600" dirty="0" err="1" smtClean="0"/>
              <a:t>полінуклеотидні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ланцюги</a:t>
            </a:r>
            <a:r>
              <a:rPr lang="ru-RU" sz="1600" dirty="0" smtClean="0"/>
              <a:t> в </a:t>
            </a:r>
            <a:r>
              <a:rPr lang="ru-RU" sz="1600" dirty="0" err="1" smtClean="0"/>
              <a:t>молекулі</a:t>
            </a:r>
            <a:r>
              <a:rPr lang="ru-RU" sz="1600" dirty="0" smtClean="0"/>
              <a:t> ДНК </a:t>
            </a:r>
            <a:r>
              <a:rPr lang="ru-RU" sz="1600" dirty="0" err="1" smtClean="0"/>
              <a:t>з’єднуються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собою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водневих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зв’язків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азотистими</a:t>
            </a:r>
            <a:r>
              <a:rPr lang="ru-RU" sz="1600" dirty="0" smtClean="0"/>
              <a:t> основами: </a:t>
            </a:r>
            <a:r>
              <a:rPr lang="ru-RU" sz="1600" dirty="0" err="1" smtClean="0"/>
              <a:t>аденін</a:t>
            </a:r>
            <a:r>
              <a:rPr lang="ru-RU" sz="1600" dirty="0" smtClean="0"/>
              <a:t> </a:t>
            </a:r>
            <a:r>
              <a:rPr lang="ru-RU" sz="1600" dirty="0" err="1" smtClean="0"/>
              <a:t>взаємодіє</a:t>
            </a:r>
            <a:r>
              <a:rPr lang="ru-RU" sz="1600" dirty="0" smtClean="0"/>
              <a:t> з </a:t>
            </a:r>
            <a:r>
              <a:rPr lang="ru-RU" sz="1600" dirty="0" err="1" smtClean="0"/>
              <a:t>тиміном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ru-RU" sz="1600" dirty="0" err="1" smtClean="0"/>
              <a:t>двох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водневих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зв’язків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цитозин</a:t>
            </a:r>
            <a:r>
              <a:rPr lang="ru-RU" sz="1600" dirty="0" smtClean="0"/>
              <a:t> з </a:t>
            </a:r>
            <a:r>
              <a:rPr lang="ru-RU" sz="1600" dirty="0" err="1" smtClean="0"/>
              <a:t>гуаніном</a:t>
            </a:r>
            <a:r>
              <a:rPr lang="ru-RU" sz="1600" dirty="0" smtClean="0"/>
              <a:t> —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ru-RU" sz="1600" dirty="0" err="1" smtClean="0"/>
              <a:t>трьох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утворюється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подвійна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спіраль</a:t>
            </a:r>
            <a:r>
              <a:rPr lang="ru-RU" sz="1600" dirty="0" smtClean="0"/>
              <a:t>, </a:t>
            </a:r>
            <a:r>
              <a:rPr lang="ru-RU" sz="1600" dirty="0" err="1" smtClean="0"/>
              <a:t>полінук­ле­отидні</a:t>
            </a:r>
            <a:r>
              <a:rPr lang="ru-RU" sz="1600" dirty="0" smtClean="0"/>
              <a:t> </a:t>
            </a:r>
            <a:r>
              <a:rPr lang="ru-RU" sz="1600" dirty="0" err="1" smtClean="0"/>
              <a:t>ланцюги</a:t>
            </a:r>
            <a:r>
              <a:rPr lang="ru-RU" sz="1600" dirty="0" smtClean="0"/>
              <a:t> в </a:t>
            </a:r>
            <a:r>
              <a:rPr lang="ru-RU" sz="1600" dirty="0" err="1" smtClean="0"/>
              <a:t>якій</a:t>
            </a:r>
            <a:r>
              <a:rPr lang="ru-RU" sz="1600" dirty="0" smtClean="0"/>
              <a:t> </a:t>
            </a:r>
            <a:r>
              <a:rPr lang="ru-RU" sz="1600" dirty="0" err="1" smtClean="0"/>
              <a:t>орієнтовані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анти­паралельно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8204" y="1196752"/>
            <a:ext cx="4354275" cy="554461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xmlns="" val="1331661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3852" y="400833"/>
            <a:ext cx="6406500" cy="1754326"/>
          </a:xfrm>
          <a:prstGeom prst="rect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Синтетичні</a:t>
            </a:r>
          </a:p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речовини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420888"/>
            <a:ext cx="84969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синтетичної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хімії</a:t>
            </a:r>
            <a:r>
              <a:rPr lang="ru-RU" sz="1600" dirty="0" smtClean="0"/>
              <a:t> не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забезпечує</a:t>
            </a:r>
            <a:r>
              <a:rPr lang="ru-RU" sz="1600" dirty="0" smtClean="0"/>
              <a:t> </a:t>
            </a:r>
            <a:r>
              <a:rPr lang="ru-RU" sz="1600" dirty="0" err="1" smtClean="0"/>
              <a:t>людству</a:t>
            </a:r>
            <a:r>
              <a:rPr lang="ru-RU" sz="1600" dirty="0" smtClean="0"/>
              <a:t> </a:t>
            </a:r>
            <a:r>
              <a:rPr lang="ru-RU" sz="1600" dirty="0" err="1" smtClean="0"/>
              <a:t>комфортне</a:t>
            </a:r>
            <a:r>
              <a:rPr lang="ru-RU" sz="1600" dirty="0" smtClean="0"/>
              <a:t> </a:t>
            </a:r>
            <a:r>
              <a:rPr lang="ru-RU" sz="1600" dirty="0" err="1" smtClean="0"/>
              <a:t>існування</a:t>
            </a:r>
            <a:r>
              <a:rPr lang="ru-RU" sz="1600" dirty="0" smtClean="0"/>
              <a:t>, а й </a:t>
            </a:r>
            <a:r>
              <a:rPr lang="ru-RU" sz="1600" dirty="0" err="1" smtClean="0"/>
              <a:t>пов'язане</a:t>
            </a:r>
            <a:r>
              <a:rPr lang="ru-RU" sz="1600" dirty="0" smtClean="0"/>
              <a:t> з </a:t>
            </a:r>
            <a:r>
              <a:rPr lang="ru-RU" sz="1600" dirty="0" err="1" smtClean="0"/>
              <a:t>неабиякими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ризиками</a:t>
            </a:r>
            <a:r>
              <a:rPr lang="ru-RU" sz="1600" dirty="0" smtClean="0"/>
              <a:t>. </a:t>
            </a:r>
            <a:r>
              <a:rPr lang="ru-RU" sz="1600" dirty="0" err="1" smtClean="0"/>
              <a:t>Дотримання</a:t>
            </a:r>
            <a:r>
              <a:rPr lang="ru-RU" sz="1600" dirty="0" smtClean="0"/>
              <a:t> правил </a:t>
            </a:r>
            <a:r>
              <a:rPr lang="ru-RU" sz="1600" dirty="0" err="1" smtClean="0"/>
              <a:t>безпечного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поводження</a:t>
            </a:r>
            <a:r>
              <a:rPr lang="ru-RU" sz="1600" dirty="0" smtClean="0"/>
              <a:t> з продуктами </a:t>
            </a:r>
            <a:r>
              <a:rPr lang="ru-RU" sz="1600" dirty="0" err="1" smtClean="0"/>
              <a:t>органічної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хімії</a:t>
            </a:r>
            <a:r>
              <a:rPr lang="ru-RU" sz="1600" dirty="0" smtClean="0"/>
              <a:t> - природного </a:t>
            </a:r>
            <a:r>
              <a:rPr lang="ru-RU" sz="1600" dirty="0" err="1" smtClean="0"/>
              <a:t>чи</a:t>
            </a:r>
            <a:r>
              <a:rPr lang="ru-RU" sz="1600" dirty="0" smtClean="0"/>
              <a:t> синтетичного </a:t>
            </a:r>
            <a:r>
              <a:rPr lang="ru-RU" sz="1600" dirty="0" err="1" smtClean="0"/>
              <a:t>походження</a:t>
            </a:r>
            <a:r>
              <a:rPr lang="ru-RU" sz="1600" dirty="0" smtClean="0"/>
              <a:t> - </a:t>
            </a:r>
            <a:r>
              <a:rPr lang="ru-RU" sz="1600" dirty="0" err="1" smtClean="0"/>
              <a:t>умова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збереження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здоров'я</a:t>
            </a:r>
            <a:r>
              <a:rPr lang="ru-RU" sz="1600" dirty="0" smtClean="0"/>
              <a:t> (а, </a:t>
            </a:r>
            <a:r>
              <a:rPr lang="ru-RU" sz="1600" dirty="0" err="1" smtClean="0"/>
              <a:t>трапляється</a:t>
            </a:r>
            <a:r>
              <a:rPr lang="ru-RU" sz="1600" dirty="0" smtClean="0"/>
              <a:t>, і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) </a:t>
            </a:r>
            <a:r>
              <a:rPr lang="ru-RU" sz="1600" dirty="0" err="1" smtClean="0"/>
              <a:t>кожної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. </a:t>
            </a:r>
          </a:p>
          <a:p>
            <a:r>
              <a:rPr lang="ru-RU" sz="1600" dirty="0" err="1" smtClean="0"/>
              <a:t>Органічний</a:t>
            </a:r>
            <a:r>
              <a:rPr lang="ru-RU" sz="1600" dirty="0" smtClean="0"/>
              <a:t> синтез - </a:t>
            </a:r>
            <a:r>
              <a:rPr lang="ru-RU" sz="1600" dirty="0" err="1" smtClean="0"/>
              <a:t>розділ</a:t>
            </a:r>
            <a:r>
              <a:rPr lang="ru-RU" sz="1600" dirty="0" smtClean="0"/>
              <a:t> </a:t>
            </a:r>
            <a:r>
              <a:rPr lang="ru-RU" sz="1600" dirty="0" err="1" smtClean="0"/>
              <a:t>хімії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вивчає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способи</a:t>
            </a:r>
            <a:r>
              <a:rPr lang="ru-RU" sz="1600" dirty="0" smtClean="0"/>
              <a:t>, методики, </a:t>
            </a:r>
            <a:r>
              <a:rPr lang="ru-RU" sz="1600" dirty="0" err="1" smtClean="0"/>
              <a:t>засоби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апаратуру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одержання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сполук</a:t>
            </a:r>
            <a:r>
              <a:rPr lang="ru-RU" sz="1600" dirty="0" smtClean="0"/>
              <a:t> і </a:t>
            </a:r>
            <a:r>
              <a:rPr lang="ru-RU" sz="1600" dirty="0" err="1" smtClean="0"/>
              <a:t>матеріалів</a:t>
            </a:r>
            <a:r>
              <a:rPr lang="ru-RU" sz="1600" dirty="0" smtClean="0"/>
              <a:t>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сам </a:t>
            </a:r>
            <a:r>
              <a:rPr lang="ru-RU" sz="1600" dirty="0" err="1" smtClean="0"/>
              <a:t>процес</a:t>
            </a:r>
            <a:r>
              <a:rPr lang="ru-RU" sz="1600" dirty="0" smtClean="0"/>
              <a:t> </a:t>
            </a:r>
            <a:r>
              <a:rPr lang="ru-RU" sz="1600" dirty="0" err="1" smtClean="0"/>
              <a:t>їхнього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одержання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лабораторних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умовах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промисловості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органічного</a:t>
            </a:r>
            <a:r>
              <a:rPr lang="ru-RU" sz="1600" dirty="0" smtClean="0"/>
              <a:t> синтезу </a:t>
            </a:r>
            <a:r>
              <a:rPr lang="ru-RU" sz="1600" dirty="0" err="1" smtClean="0"/>
              <a:t>добувають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безліч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різноманітних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. </a:t>
            </a:r>
            <a:r>
              <a:rPr lang="ru-RU" sz="1600" dirty="0" err="1" smtClean="0"/>
              <a:t>Ця</a:t>
            </a:r>
            <a:r>
              <a:rPr lang="ru-RU" sz="1600" dirty="0" smtClean="0"/>
              <a:t> </a:t>
            </a:r>
            <a:r>
              <a:rPr lang="ru-RU" sz="1600" dirty="0" err="1" smtClean="0"/>
              <a:t>галузь</a:t>
            </a:r>
            <a:r>
              <a:rPr lang="ru-RU" sz="1600" dirty="0" smtClean="0"/>
              <a:t> </a:t>
            </a:r>
            <a:r>
              <a:rPr lang="ru-RU" sz="1600" dirty="0" err="1" smtClean="0"/>
              <a:t>хімії</a:t>
            </a:r>
            <a:r>
              <a:rPr lang="ru-RU" sz="1600" dirty="0" smtClean="0"/>
              <a:t> почала </a:t>
            </a:r>
            <a:r>
              <a:rPr lang="ru-RU" sz="1600" dirty="0" err="1" smtClean="0"/>
              <a:t>стрімко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розвиватися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з </a:t>
            </a:r>
            <a:r>
              <a:rPr lang="ru-RU" sz="1600" dirty="0" err="1" smtClean="0"/>
              <a:t>розвитком</a:t>
            </a:r>
            <a:r>
              <a:rPr lang="ru-RU" sz="1600" dirty="0" smtClean="0"/>
              <a:t> </a:t>
            </a:r>
            <a:r>
              <a:rPr lang="ru-RU" sz="1600" dirty="0" err="1" smtClean="0"/>
              <a:t>капіталістичного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, </a:t>
            </a:r>
            <a:r>
              <a:rPr lang="ru-RU" sz="1600" dirty="0" err="1" smtClean="0"/>
              <a:t>аби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задовольнити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зрослий</a:t>
            </a:r>
            <a:r>
              <a:rPr lang="ru-RU" sz="1600" dirty="0" smtClean="0"/>
              <a:t> попит на </a:t>
            </a:r>
            <a:r>
              <a:rPr lang="ru-RU" sz="1600" dirty="0" err="1" smtClean="0"/>
              <a:t>пальне</a:t>
            </a:r>
            <a:r>
              <a:rPr lang="ru-RU" sz="1600" dirty="0" smtClean="0"/>
              <a:t>, </a:t>
            </a:r>
            <a:r>
              <a:rPr lang="ru-RU" sz="1600" dirty="0" err="1" smtClean="0"/>
              <a:t>мастила</a:t>
            </a:r>
            <a:r>
              <a:rPr lang="ru-RU" sz="1600" dirty="0" smtClean="0"/>
              <a:t>, </a:t>
            </a:r>
            <a:r>
              <a:rPr lang="ru-RU" sz="1600" dirty="0" err="1" smtClean="0"/>
              <a:t>барвники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Органічним</a:t>
            </a:r>
            <a:r>
              <a:rPr lang="ru-RU" sz="1600" dirty="0" smtClean="0"/>
              <a:t> синтезом </a:t>
            </a:r>
            <a:r>
              <a:rPr lang="ru-RU" sz="1600" dirty="0" err="1" smtClean="0"/>
              <a:t>добувають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барвники</a:t>
            </a:r>
            <a:r>
              <a:rPr lang="ru-RU" sz="1600" dirty="0" smtClean="0"/>
              <a:t>, </a:t>
            </a:r>
            <a:r>
              <a:rPr lang="ru-RU" sz="1600" dirty="0" err="1" smtClean="0"/>
              <a:t>лікарські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препарати</a:t>
            </a:r>
            <a:r>
              <a:rPr lang="ru-RU" sz="1600" dirty="0" smtClean="0"/>
              <a:t>, каучуки, </a:t>
            </a:r>
            <a:r>
              <a:rPr lang="ru-RU" sz="1600" dirty="0" err="1" smtClean="0"/>
              <a:t>гуму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полімерні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матеріали</a:t>
            </a:r>
            <a:r>
              <a:rPr lang="ru-RU" sz="1600" dirty="0" smtClean="0"/>
              <a:t>. До того ж </a:t>
            </a:r>
            <a:r>
              <a:rPr lang="ru-RU" sz="1600" dirty="0" err="1" smtClean="0"/>
              <a:t>органічний</a:t>
            </a:r>
            <a:r>
              <a:rPr lang="ru-RU" sz="1600" dirty="0" smtClean="0"/>
              <a:t> синтез </a:t>
            </a:r>
            <a:r>
              <a:rPr lang="ru-RU" sz="1600" dirty="0" err="1" smtClean="0"/>
              <a:t>сприяє</a:t>
            </a:r>
            <a:r>
              <a:rPr lang="ru-RU" sz="1600" dirty="0" smtClean="0"/>
              <a:t> </a:t>
            </a:r>
            <a:r>
              <a:rPr lang="ru-RU" sz="1600" dirty="0" err="1" smtClean="0"/>
              <a:t>зменшенню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цінної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харчової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сировини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технічних</a:t>
            </a:r>
            <a:r>
              <a:rPr lang="ru-RU" sz="1600" dirty="0" smtClean="0"/>
              <a:t> потреб.</a:t>
            </a:r>
          </a:p>
        </p:txBody>
      </p:sp>
    </p:spTree>
    <p:extLst>
      <p:ext uri="{BB962C8B-B14F-4D97-AF65-F5344CB8AC3E}">
        <p14:creationId xmlns:p14="http://schemas.microsoft.com/office/powerpoint/2010/main" xmlns="" val="322008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88640"/>
            <a:ext cx="5472608" cy="92333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Поліетилен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856895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/>
              <a:t>Т</a:t>
            </a:r>
            <a:r>
              <a:rPr lang="ru-RU" sz="1600" dirty="0" err="1" smtClean="0"/>
              <a:t>вердий</a:t>
            </a:r>
            <a:r>
              <a:rPr lang="ru-RU" sz="1600" dirty="0" smtClean="0"/>
              <a:t>, </a:t>
            </a:r>
            <a:r>
              <a:rPr lang="ru-RU" sz="1600" dirty="0" err="1" smtClean="0"/>
              <a:t>безколірний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жирний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дотик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</a:t>
            </a:r>
            <a:r>
              <a:rPr lang="ru-RU" sz="1600" dirty="0" smtClean="0"/>
              <a:t>.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легший за воду, </a:t>
            </a:r>
            <a:r>
              <a:rPr lang="ru-RU" sz="1600" dirty="0" err="1" smtClean="0"/>
              <a:t>горить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повільно</a:t>
            </a:r>
            <a:r>
              <a:rPr lang="ru-RU" sz="1600" dirty="0" smtClean="0"/>
              <a:t> </a:t>
            </a:r>
            <a:r>
              <a:rPr lang="ru-RU" sz="1600" dirty="0" err="1" smtClean="0"/>
              <a:t>синюватим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полум'ям</a:t>
            </a:r>
            <a:r>
              <a:rPr lang="ru-RU" sz="1600" dirty="0" smtClean="0"/>
              <a:t> без </a:t>
            </a:r>
            <a:r>
              <a:rPr lang="ru-RU" sz="1600" dirty="0" err="1" smtClean="0"/>
              <a:t>кіптяви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Середня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молекулярна</a:t>
            </a:r>
            <a:r>
              <a:rPr lang="ru-RU" sz="1600" dirty="0" smtClean="0"/>
              <a:t> </a:t>
            </a:r>
            <a:r>
              <a:rPr lang="ru-RU" sz="1600" dirty="0" err="1" smtClean="0"/>
              <a:t>маса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полімеру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істотно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змінюватися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умов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одержання</a:t>
            </a:r>
            <a:r>
              <a:rPr lang="ru-RU" sz="1600" dirty="0" smtClean="0"/>
              <a:t>, а разом з </a:t>
            </a:r>
            <a:r>
              <a:rPr lang="ru-RU" sz="1600" dirty="0" err="1" smtClean="0"/>
              <a:t>тим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змінюються</a:t>
            </a:r>
            <a:r>
              <a:rPr lang="ru-RU" sz="1600" dirty="0" smtClean="0"/>
              <a:t> і </a:t>
            </a:r>
            <a:r>
              <a:rPr lang="ru-RU" sz="1600" dirty="0" err="1" smtClean="0"/>
              <a:t>властивості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полімеру</a:t>
            </a:r>
            <a:r>
              <a:rPr lang="ru-RU" sz="1600" dirty="0" smtClean="0"/>
              <a:t>.</a:t>
            </a:r>
            <a:endParaRPr lang="ru-RU" sz="1600" dirty="0" smtClean="0"/>
          </a:p>
          <a:p>
            <a:r>
              <a:rPr lang="ru-RU" sz="1600" dirty="0" err="1" smtClean="0"/>
              <a:t>Поліетилен</a:t>
            </a:r>
            <a:r>
              <a:rPr lang="ru-RU" sz="1600" dirty="0" smtClean="0"/>
              <a:t> </a:t>
            </a:r>
            <a:r>
              <a:rPr lang="ru-RU" sz="1600" dirty="0" err="1" smtClean="0"/>
              <a:t>біологічно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нешкідливий</a:t>
            </a:r>
            <a:r>
              <a:rPr lang="ru-RU" sz="1600" dirty="0" smtClean="0"/>
              <a:t>, тому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широко </a:t>
            </a:r>
            <a:r>
              <a:rPr lang="ru-RU" sz="1600" dirty="0" err="1" smtClean="0"/>
              <a:t>застосовується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медицині</a:t>
            </a:r>
            <a:r>
              <a:rPr lang="ru-RU" sz="1600" dirty="0" smtClean="0"/>
              <a:t>, у </a:t>
            </a:r>
            <a:r>
              <a:rPr lang="ru-RU" sz="1600" dirty="0" err="1" smtClean="0"/>
              <a:t>житловому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будівництві</a:t>
            </a:r>
            <a:r>
              <a:rPr lang="ru-RU" sz="1600" dirty="0" smtClean="0"/>
              <a:t>. </a:t>
            </a:r>
            <a:r>
              <a:rPr lang="ru-RU" sz="1600" dirty="0" err="1" smtClean="0"/>
              <a:t>Завдяки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високій</a:t>
            </a:r>
            <a:r>
              <a:rPr lang="ru-RU" sz="1600" dirty="0" smtClean="0"/>
              <a:t> </a:t>
            </a:r>
            <a:r>
              <a:rPr lang="ru-RU" sz="1600" dirty="0" err="1" smtClean="0"/>
              <a:t>хімічній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стійкості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поліетилен</a:t>
            </a:r>
            <a:r>
              <a:rPr lang="ru-RU" sz="1600" dirty="0" smtClean="0"/>
              <a:t> широко </a:t>
            </a:r>
            <a:r>
              <a:rPr lang="ru-RU" sz="1600" dirty="0" err="1" smtClean="0"/>
              <a:t>застосовується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хімічній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промисловості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 </a:t>
            </a:r>
            <a:r>
              <a:rPr lang="ru-RU" sz="1600" dirty="0" err="1" smtClean="0"/>
              <a:t>пластикових</a:t>
            </a:r>
            <a:r>
              <a:rPr lang="ru-RU" sz="1600" dirty="0" smtClean="0"/>
              <a:t> труб, </a:t>
            </a:r>
            <a:r>
              <a:rPr lang="ru-RU" sz="1600" dirty="0" err="1" smtClean="0"/>
              <a:t>частин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апаратів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внутрішньої</a:t>
            </a:r>
            <a:r>
              <a:rPr lang="ru-RU" sz="1600" dirty="0" smtClean="0"/>
              <a:t> футеровки </a:t>
            </a:r>
            <a:r>
              <a:rPr lang="ru-RU" sz="1600" dirty="0" err="1" smtClean="0"/>
              <a:t>місткостей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зберігання</a:t>
            </a:r>
            <a:r>
              <a:rPr lang="ru-RU" sz="1600" dirty="0" smtClean="0"/>
              <a:t> кислот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 </a:t>
            </a:r>
            <a:r>
              <a:rPr lang="ru-RU" sz="1600" dirty="0" err="1" smtClean="0"/>
              <a:t>Поліетилен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застосовується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в </a:t>
            </a:r>
            <a:r>
              <a:rPr lang="ru-RU" sz="1600" dirty="0" err="1" smtClean="0"/>
              <a:t>електротехнічній</a:t>
            </a:r>
            <a:r>
              <a:rPr lang="ru-RU" sz="1600" dirty="0" smtClean="0"/>
              <a:t>, </a:t>
            </a:r>
            <a:r>
              <a:rPr lang="ru-RU" sz="1600" dirty="0" err="1" smtClean="0"/>
              <a:t>електрокабельній</a:t>
            </a:r>
            <a:r>
              <a:rPr lang="ru-RU" sz="1600" dirty="0" smtClean="0"/>
              <a:t> і </a:t>
            </a:r>
            <a:r>
              <a:rPr lang="ru-RU" sz="1600" dirty="0" err="1" smtClean="0"/>
              <a:t>радіотехнічній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промисловості</a:t>
            </a:r>
            <a:r>
              <a:rPr lang="ru-RU" sz="1600" dirty="0" smtClean="0"/>
              <a:t> як </a:t>
            </a:r>
            <a:r>
              <a:rPr lang="ru-RU" sz="1600" dirty="0" err="1" smtClean="0"/>
              <a:t>високоякісний</a:t>
            </a:r>
            <a:r>
              <a:rPr lang="ru-RU" sz="1600" dirty="0" smtClean="0"/>
              <a:t> і </a:t>
            </a:r>
            <a:r>
              <a:rPr lang="ru-RU" sz="1600" dirty="0" err="1" smtClean="0"/>
              <a:t>високочастотний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діелектрик</a:t>
            </a:r>
            <a:r>
              <a:rPr lang="ru-RU" sz="1600" dirty="0" smtClean="0"/>
              <a:t>. </a:t>
            </a:r>
            <a:r>
              <a:rPr lang="ru-RU" sz="1600" dirty="0" err="1" smtClean="0"/>
              <a:t>Значна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поліетилену</a:t>
            </a:r>
            <a:r>
              <a:rPr lang="ru-RU" sz="1600" dirty="0" smtClean="0"/>
              <a:t> </a:t>
            </a:r>
            <a:r>
              <a:rPr lang="ru-RU" sz="1600" dirty="0" err="1" smtClean="0"/>
              <a:t>йде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виготовлення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водопровідних</a:t>
            </a:r>
            <a:r>
              <a:rPr lang="ru-RU" sz="1600" dirty="0" smtClean="0"/>
              <a:t> труб,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побутових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предметів</a:t>
            </a:r>
            <a:r>
              <a:rPr lang="ru-RU" sz="1600" dirty="0" smtClean="0"/>
              <a:t> — </a:t>
            </a:r>
            <a:r>
              <a:rPr lang="ru-RU" sz="1600" dirty="0" err="1" smtClean="0"/>
              <a:t>поліетиленових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плівок</a:t>
            </a:r>
            <a:r>
              <a:rPr lang="ru-RU" sz="1600" dirty="0" smtClean="0"/>
              <a:t>, </a:t>
            </a:r>
            <a:r>
              <a:rPr lang="ru-RU" sz="1600" dirty="0" err="1" smtClean="0"/>
              <a:t>бутелів</a:t>
            </a:r>
            <a:r>
              <a:rPr lang="ru-RU" sz="1600" dirty="0" smtClean="0"/>
              <a:t>, пробок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409728"/>
            <a:ext cx="2448272" cy="24482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6116" y="4305295"/>
            <a:ext cx="4714356" cy="257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3406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3574" y="260648"/>
            <a:ext cx="8454559" cy="923330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88900" dist="38100" dir="5400000" algn="ctr" rotWithShape="0">
              <a:srgbClr val="000000">
                <a:alpha val="6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Каучук синтетичний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13" y="1276133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Синтетичний</a:t>
            </a:r>
            <a:r>
              <a:rPr lang="ru-RU" sz="1400" dirty="0" smtClean="0"/>
              <a:t> каучук - </a:t>
            </a:r>
            <a:r>
              <a:rPr lang="ru-RU" sz="1400" dirty="0" err="1" smtClean="0"/>
              <a:t>вихідною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речовиною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одержання</a:t>
            </a:r>
            <a:r>
              <a:rPr lang="ru-RU" sz="1400" dirty="0" smtClean="0"/>
              <a:t> штучного каучуку за способом С. В. </a:t>
            </a:r>
            <a:r>
              <a:rPr lang="ru-RU" sz="1400" dirty="0" err="1" smtClean="0"/>
              <a:t>Лебедєва</a:t>
            </a:r>
            <a:r>
              <a:rPr lang="ru-RU" sz="1400" dirty="0" smtClean="0"/>
              <a:t> служить </a:t>
            </a:r>
            <a:r>
              <a:rPr lang="ru-RU" sz="1400" dirty="0" err="1" smtClean="0"/>
              <a:t>ненасичений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вуглеводень</a:t>
            </a:r>
            <a:r>
              <a:rPr lang="ru-RU" sz="1400" dirty="0" smtClean="0"/>
              <a:t> з </a:t>
            </a:r>
            <a:r>
              <a:rPr lang="ru-RU" sz="1400" dirty="0" err="1" smtClean="0"/>
              <a:t>двома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подвійними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зв'язками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бутадієн</a:t>
            </a:r>
            <a:r>
              <a:rPr lang="ru-RU" sz="1400" dirty="0" smtClean="0"/>
              <a:t> (</a:t>
            </a:r>
            <a:r>
              <a:rPr lang="ru-RU" sz="1400" dirty="0" err="1" smtClean="0"/>
              <a:t>дивініл</a:t>
            </a:r>
            <a:r>
              <a:rPr lang="ru-RU" sz="1400" dirty="0" smtClean="0"/>
              <a:t>) </a:t>
            </a:r>
            <a:r>
              <a:rPr lang="en-US" sz="1400" dirty="0" smtClean="0"/>
              <a:t>CH2=CH—CH=CH2.</a:t>
            </a:r>
            <a:r>
              <a:rPr lang="uk-UA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молекули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лінійну</a:t>
            </a:r>
            <a:r>
              <a:rPr lang="ru-RU" sz="1400" dirty="0" smtClean="0"/>
              <a:t> структуру. </a:t>
            </a:r>
            <a:r>
              <a:rPr lang="ru-RU" sz="1400" dirty="0" err="1" smtClean="0"/>
              <a:t>Однак</a:t>
            </a:r>
            <a:r>
              <a:rPr lang="ru-RU" sz="1400" dirty="0" smtClean="0"/>
              <a:t> </a:t>
            </a:r>
            <a:r>
              <a:rPr lang="ru-RU" sz="1400" dirty="0" err="1" smtClean="0"/>
              <a:t>молекули</a:t>
            </a:r>
            <a:r>
              <a:rPr lang="ru-RU" sz="1400" dirty="0" smtClean="0"/>
              <a:t> каучуку не </a:t>
            </a:r>
            <a:r>
              <a:rPr lang="ru-RU" sz="1400" dirty="0" err="1" smtClean="0"/>
              <a:t>витягнуті</a:t>
            </a:r>
            <a:r>
              <a:rPr lang="ru-RU" sz="1400" dirty="0" smtClean="0"/>
              <a:t>, а </a:t>
            </a:r>
            <a:r>
              <a:rPr lang="ru-RU" sz="1400" dirty="0" err="1" smtClean="0"/>
              <a:t>звивисті</a:t>
            </a:r>
            <a:r>
              <a:rPr lang="ru-RU" sz="1400" dirty="0" smtClean="0"/>
              <a:t>. </a:t>
            </a:r>
            <a:r>
              <a:rPr lang="ru-RU" sz="1400" dirty="0" err="1" smtClean="0"/>
              <a:t>Цим</a:t>
            </a:r>
            <a:r>
              <a:rPr lang="ru-RU" sz="1400" dirty="0" smtClean="0"/>
              <a:t> </a:t>
            </a:r>
            <a:r>
              <a:rPr lang="ru-RU" sz="1400" dirty="0" err="1" smtClean="0"/>
              <a:t>обумовлюється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здатність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розтягуватися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Сирий каучук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низьку</a:t>
            </a:r>
            <a:r>
              <a:rPr lang="ru-RU" sz="1400" dirty="0" smtClean="0"/>
              <a:t> </a:t>
            </a:r>
            <a:r>
              <a:rPr lang="ru-RU" sz="1400" dirty="0" err="1" smtClean="0"/>
              <a:t>міцність</a:t>
            </a:r>
            <a:r>
              <a:rPr lang="ru-RU" sz="1400" dirty="0" smtClean="0"/>
              <a:t> і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липкий, особливо при </a:t>
            </a:r>
            <a:r>
              <a:rPr lang="ru-RU" sz="1400" dirty="0" err="1" smtClean="0"/>
              <a:t>нагріванні</a:t>
            </a:r>
            <a:r>
              <a:rPr lang="ru-RU" sz="1400" dirty="0" smtClean="0"/>
              <a:t>, а на </a:t>
            </a:r>
            <a:r>
              <a:rPr lang="ru-RU" sz="1400" dirty="0" err="1" smtClean="0"/>
              <a:t>морозі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стає</a:t>
            </a:r>
            <a:r>
              <a:rPr lang="ru-RU" sz="1400" dirty="0" smtClean="0"/>
              <a:t> твердим і </a:t>
            </a:r>
            <a:r>
              <a:rPr lang="ru-RU" sz="1400" dirty="0" err="1" smtClean="0"/>
              <a:t>ламким</a:t>
            </a:r>
            <a:r>
              <a:rPr lang="ru-RU" sz="1400" dirty="0" smtClean="0"/>
              <a:t>. Тому для </a:t>
            </a:r>
            <a:r>
              <a:rPr lang="ru-RU" sz="1400" dirty="0" err="1" smtClean="0"/>
              <a:t>виготовлення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виробів</a:t>
            </a:r>
            <a:r>
              <a:rPr lang="ru-RU" sz="1400" dirty="0" smtClean="0"/>
              <a:t> у сирому </a:t>
            </a:r>
            <a:r>
              <a:rPr lang="ru-RU" sz="1400" dirty="0" err="1" smtClean="0"/>
              <a:t>вигляді</a:t>
            </a:r>
            <a:r>
              <a:rPr lang="ru-RU" sz="1400" dirty="0" smtClean="0"/>
              <a:t> каучук </a:t>
            </a:r>
            <a:r>
              <a:rPr lang="ru-RU" sz="1400" dirty="0" err="1" smtClean="0"/>
              <a:t>непридатний</a:t>
            </a:r>
            <a:r>
              <a:rPr lang="ru-RU" sz="1400" dirty="0" smtClean="0"/>
              <a:t>. </a:t>
            </a:r>
            <a:r>
              <a:rPr lang="ru-RU" sz="1400" dirty="0" err="1" smtClean="0"/>
              <a:t>Свої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цінні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властивості</a:t>
            </a:r>
            <a:r>
              <a:rPr lang="ru-RU" sz="1400" dirty="0" smtClean="0"/>
              <a:t> каучук </a:t>
            </a:r>
            <a:r>
              <a:rPr lang="ru-RU" sz="1400" dirty="0" err="1" smtClean="0"/>
              <a:t>набуває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вулканізації</a:t>
            </a:r>
            <a:r>
              <a:rPr lang="ru-RU" sz="1400" dirty="0" smtClean="0"/>
              <a:t>, </a:t>
            </a:r>
            <a:r>
              <a:rPr lang="ru-RU" sz="1400" dirty="0" err="1" smtClean="0"/>
              <a:t>тобто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нагріванні</a:t>
            </a:r>
            <a:r>
              <a:rPr lang="ru-RU" sz="1400" dirty="0" smtClean="0"/>
              <a:t> з </a:t>
            </a:r>
            <a:r>
              <a:rPr lang="ru-RU" sz="1400" dirty="0" err="1" smtClean="0"/>
              <a:t>сіркою</a:t>
            </a:r>
            <a:r>
              <a:rPr lang="ru-RU" sz="1400" dirty="0" smtClean="0"/>
              <a:t>. </a:t>
            </a:r>
            <a:r>
              <a:rPr lang="ru-RU" sz="1400" dirty="0" err="1" smtClean="0"/>
              <a:t>Вулканізований</a:t>
            </a:r>
            <a:r>
              <a:rPr lang="ru-RU" sz="1400" dirty="0" smtClean="0"/>
              <a:t> каучук </a:t>
            </a:r>
            <a:r>
              <a:rPr lang="ru-RU" sz="1400" dirty="0" err="1" smtClean="0"/>
              <a:t>називають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гумою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613" y="3284984"/>
            <a:ext cx="4610926" cy="34563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3284984"/>
            <a:ext cx="410445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5328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07174" y="294778"/>
            <a:ext cx="3871573" cy="110799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88900" dist="38100" dir="5400000" algn="ctr" rotWithShape="0">
              <a:srgbClr val="000000">
                <a:alpha val="6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Ебоніт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Ебоніт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стає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високоеластичним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температурі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плюс 55 </a:t>
            </a:r>
            <a:r>
              <a:rPr lang="ru-RU" sz="1400" dirty="0" err="1" smtClean="0"/>
              <a:t>градусів</a:t>
            </a:r>
            <a:r>
              <a:rPr lang="ru-RU" sz="1400" dirty="0" smtClean="0"/>
              <a:t> за </a:t>
            </a:r>
            <a:r>
              <a:rPr lang="ru-RU" sz="1400" dirty="0" err="1" smtClean="0"/>
              <a:t>Цельсієм</a:t>
            </a:r>
            <a:r>
              <a:rPr lang="ru-RU" sz="1400" dirty="0" smtClean="0"/>
              <a:t>. До складу </a:t>
            </a:r>
            <a:r>
              <a:rPr lang="ru-RU" sz="1400" dirty="0" err="1" smtClean="0"/>
              <a:t>суміші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отримання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ебоніту</a:t>
            </a:r>
            <a:r>
              <a:rPr lang="ru-RU" sz="1400" dirty="0" smtClean="0"/>
              <a:t> </a:t>
            </a:r>
            <a:r>
              <a:rPr lang="ru-RU" sz="1400" dirty="0" err="1" smtClean="0"/>
              <a:t>входять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наповнювачі</a:t>
            </a:r>
            <a:r>
              <a:rPr lang="ru-RU" sz="1400" dirty="0" smtClean="0"/>
              <a:t> (</a:t>
            </a:r>
            <a:r>
              <a:rPr lang="ru-RU" sz="1400" dirty="0" err="1" smtClean="0"/>
              <a:t>вугільна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</a:t>
            </a:r>
            <a:r>
              <a:rPr lang="ru-RU" sz="1400" dirty="0" err="1" smtClean="0"/>
              <a:t>ебонітова</a:t>
            </a:r>
            <a:r>
              <a:rPr lang="ru-RU" sz="1400" dirty="0" smtClean="0"/>
              <a:t> пил). </a:t>
            </a:r>
          </a:p>
          <a:p>
            <a:r>
              <a:rPr lang="ru-RU" sz="1400" dirty="0" err="1" smtClean="0"/>
              <a:t>Ебоніт</a:t>
            </a:r>
            <a:r>
              <a:rPr lang="ru-RU" sz="1400" dirty="0" smtClean="0"/>
              <a:t> </a:t>
            </a:r>
            <a:r>
              <a:rPr lang="ru-RU" sz="1400" dirty="0" err="1" smtClean="0"/>
              <a:t>газонепроникний</a:t>
            </a:r>
            <a:r>
              <a:rPr lang="ru-RU" sz="1400" dirty="0" smtClean="0"/>
              <a:t>, </a:t>
            </a:r>
            <a:r>
              <a:rPr lang="ru-RU" sz="1400" dirty="0" err="1" smtClean="0"/>
              <a:t>негігроскопічний</a:t>
            </a:r>
            <a:r>
              <a:rPr lang="ru-RU" sz="1400" dirty="0" smtClean="0"/>
              <a:t>, легко </a:t>
            </a:r>
            <a:r>
              <a:rPr lang="ru-RU" sz="1400" dirty="0" err="1" smtClean="0"/>
              <a:t>піддається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механічній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обробці</a:t>
            </a:r>
            <a:r>
              <a:rPr lang="ru-RU" sz="1400" dirty="0" smtClean="0"/>
              <a:t>,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високі</a:t>
            </a:r>
            <a:r>
              <a:rPr lang="ru-RU" sz="1400" dirty="0" smtClean="0"/>
              <a:t> </a:t>
            </a:r>
            <a:r>
              <a:rPr lang="ru-RU" sz="1400" dirty="0" err="1" smtClean="0"/>
              <a:t>адгезіруютуюч</a:t>
            </a:r>
            <a:r>
              <a:rPr lang="uk-UA" sz="1400" dirty="0" smtClean="0"/>
              <a:t>і 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властивості</a:t>
            </a:r>
            <a:r>
              <a:rPr lang="ru-RU" sz="1400" dirty="0" smtClean="0"/>
              <a:t> по </a:t>
            </a:r>
            <a:r>
              <a:rPr lang="ru-RU" sz="1400" dirty="0" err="1" smtClean="0"/>
              <a:t>відношенню</a:t>
            </a:r>
            <a:r>
              <a:rPr lang="ru-RU" sz="1400" dirty="0" smtClean="0"/>
              <a:t> до </a:t>
            </a:r>
            <a:r>
              <a:rPr lang="ru-RU" sz="1400" dirty="0" err="1" smtClean="0"/>
              <a:t>металу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Єдиний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недолік</a:t>
            </a:r>
            <a:r>
              <a:rPr lang="ru-RU" sz="1400" dirty="0" smtClean="0"/>
              <a:t> </a:t>
            </a:r>
            <a:r>
              <a:rPr lang="ru-RU" sz="1400" dirty="0" err="1" smtClean="0"/>
              <a:t>ебоніту</a:t>
            </a:r>
            <a:r>
              <a:rPr lang="ru-RU" sz="1400" dirty="0" smtClean="0"/>
              <a:t> -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крихкість</a:t>
            </a:r>
            <a:r>
              <a:rPr lang="ru-RU" sz="1400" dirty="0" smtClean="0"/>
              <a:t>, </a:t>
            </a:r>
            <a:r>
              <a:rPr lang="ru-RU" sz="1400" dirty="0" err="1" smtClean="0"/>
              <a:t>підвищується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умовах</a:t>
            </a:r>
            <a:r>
              <a:rPr lang="ru-RU" sz="1400" dirty="0" smtClean="0"/>
              <a:t> </a:t>
            </a:r>
            <a:r>
              <a:rPr lang="ru-RU" sz="1400" dirty="0" err="1" smtClean="0"/>
              <a:t>зниженої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температури</a:t>
            </a:r>
            <a:r>
              <a:rPr lang="ru-RU" sz="1400" dirty="0" smtClean="0"/>
              <a:t>. </a:t>
            </a:r>
            <a:r>
              <a:rPr lang="ru-RU" sz="1400" dirty="0" err="1" smtClean="0"/>
              <a:t>Ебоніт</a:t>
            </a:r>
            <a:r>
              <a:rPr lang="ru-RU" sz="1400" dirty="0" smtClean="0"/>
              <a:t> з </a:t>
            </a:r>
            <a:r>
              <a:rPr lang="ru-RU" sz="1400" dirty="0" err="1" smtClean="0"/>
              <a:t>успіхом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використовується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виробництва</a:t>
            </a:r>
            <a:r>
              <a:rPr lang="ru-RU" sz="1400" dirty="0" smtClean="0"/>
              <a:t> деталей </a:t>
            </a:r>
            <a:r>
              <a:rPr lang="ru-RU" sz="1400" dirty="0" err="1" smtClean="0"/>
              <a:t>електричних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приладів</a:t>
            </a:r>
            <a:r>
              <a:rPr lang="ru-RU" sz="1400" dirty="0" smtClean="0"/>
              <a:t>, </a:t>
            </a:r>
            <a:r>
              <a:rPr lang="ru-RU" sz="1400" dirty="0" err="1" smtClean="0"/>
              <a:t>ємностей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агресивних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рідин</a:t>
            </a:r>
            <a:r>
              <a:rPr lang="ru-RU" sz="1400" dirty="0" smtClean="0"/>
              <a:t>, </a:t>
            </a:r>
            <a:r>
              <a:rPr lang="ru-RU" sz="1400" dirty="0" err="1" smtClean="0"/>
              <a:t>акумуляторних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баків</a:t>
            </a:r>
            <a:r>
              <a:rPr lang="ru-RU" sz="1400" dirty="0" smtClean="0"/>
              <a:t>, для </a:t>
            </a:r>
            <a:r>
              <a:rPr lang="ru-RU" sz="1400" dirty="0" err="1" smtClean="0"/>
              <a:t>гумування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апаратури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165" y="3585013"/>
            <a:ext cx="3816424" cy="32403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2713" y="3585013"/>
            <a:ext cx="4176464" cy="312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870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0"/>
            <a:ext cx="6715524" cy="92333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Фотоплівка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11970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/>
          </a:p>
          <a:p>
            <a:r>
              <a:rPr lang="ru-RU" sz="1400" dirty="0" err="1" smtClean="0"/>
              <a:t>Фотоплі́вка</a:t>
            </a:r>
            <a:r>
              <a:rPr lang="ru-RU" sz="1400" dirty="0" smtClean="0"/>
              <a:t> —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прозора</a:t>
            </a:r>
            <a:r>
              <a:rPr lang="ru-RU" sz="1400" dirty="0" smtClean="0"/>
              <a:t> </a:t>
            </a:r>
            <a:r>
              <a:rPr lang="ru-RU" sz="1400" dirty="0" err="1" smtClean="0"/>
              <a:t>стрічка</a:t>
            </a:r>
            <a:r>
              <a:rPr lang="ru-RU" sz="1400" dirty="0" smtClean="0"/>
              <a:t>, </a:t>
            </a:r>
            <a:r>
              <a:rPr lang="ru-RU" sz="1400" dirty="0" err="1" smtClean="0"/>
              <a:t>вкрита</a:t>
            </a:r>
            <a:r>
              <a:rPr lang="ru-RU" sz="1400" dirty="0" smtClean="0"/>
              <a:t> </a:t>
            </a:r>
            <a:r>
              <a:rPr lang="ru-RU" sz="1400" dirty="0" err="1" smtClean="0"/>
              <a:t>чутливою</a:t>
            </a:r>
            <a:r>
              <a:rPr lang="ru-RU" sz="1400" dirty="0" smtClean="0"/>
              <a:t> до </a:t>
            </a:r>
            <a:r>
              <a:rPr lang="ru-RU" sz="1400" dirty="0" err="1" smtClean="0"/>
              <a:t>світла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речовиною</a:t>
            </a:r>
            <a:r>
              <a:rPr lang="ru-RU" sz="1400" dirty="0" smtClean="0"/>
              <a:t> (</a:t>
            </a:r>
            <a:r>
              <a:rPr lang="ru-RU" sz="1400" dirty="0" err="1" smtClean="0"/>
              <a:t>емульсією</a:t>
            </a:r>
            <a:r>
              <a:rPr lang="ru-RU" sz="1400" dirty="0" smtClean="0"/>
              <a:t>).</a:t>
            </a:r>
          </a:p>
          <a:p>
            <a:r>
              <a:rPr lang="ru-RU" sz="1400" dirty="0" smtClean="0"/>
              <a:t>Основа </a:t>
            </a:r>
            <a:r>
              <a:rPr lang="ru-RU" sz="1400" dirty="0" err="1" smtClean="0"/>
              <a:t>емульсії</a:t>
            </a:r>
            <a:r>
              <a:rPr lang="ru-RU" sz="1400" dirty="0" smtClean="0"/>
              <a:t> — желатин, </a:t>
            </a:r>
            <a:r>
              <a:rPr lang="ru-RU" sz="1400" dirty="0" err="1" smtClean="0"/>
              <a:t>речовина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збільшує</a:t>
            </a:r>
            <a:r>
              <a:rPr lang="ru-RU" sz="1400" dirty="0" smtClean="0"/>
              <a:t> </a:t>
            </a:r>
            <a:r>
              <a:rPr lang="ru-RU" sz="1400" dirty="0" err="1" smtClean="0"/>
              <a:t>об'єм</a:t>
            </a:r>
            <a:r>
              <a:rPr lang="ru-RU" sz="1400" dirty="0" smtClean="0"/>
              <a:t> в </a:t>
            </a:r>
            <a:r>
              <a:rPr lang="ru-RU" sz="1400" dirty="0" err="1" smtClean="0"/>
              <a:t>воді</a:t>
            </a:r>
            <a:r>
              <a:rPr lang="ru-RU" sz="1400" dirty="0" smtClean="0"/>
              <a:t>, але не </a:t>
            </a:r>
            <a:r>
              <a:rPr lang="ru-RU" sz="1400" dirty="0" err="1" smtClean="0"/>
              <a:t>розчиняється</a:t>
            </a:r>
            <a:r>
              <a:rPr lang="ru-RU" sz="1400" dirty="0" smtClean="0"/>
              <a:t>. В </a:t>
            </a:r>
            <a:r>
              <a:rPr lang="ru-RU" sz="1400" dirty="0" err="1" smtClean="0"/>
              <a:t>желатиновій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емульсії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міститься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бромисте</a:t>
            </a:r>
            <a:r>
              <a:rPr lang="ru-RU" sz="1400" dirty="0" smtClean="0"/>
              <a:t> </a:t>
            </a:r>
            <a:r>
              <a:rPr lang="ru-RU" sz="1400" dirty="0" err="1" smtClean="0"/>
              <a:t>срібло</a:t>
            </a:r>
            <a:r>
              <a:rPr lang="ru-RU" sz="1400" dirty="0" smtClean="0"/>
              <a:t>.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нестійка</a:t>
            </a:r>
            <a:r>
              <a:rPr lang="ru-RU" sz="1400" dirty="0" smtClean="0"/>
              <a:t> </a:t>
            </a:r>
            <a:r>
              <a:rPr lang="ru-RU" sz="1400" dirty="0" err="1" smtClean="0"/>
              <a:t>сполука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 err="1" smtClean="0"/>
              <a:t>впливом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світла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розпадається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складові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елементи</a:t>
            </a:r>
            <a:r>
              <a:rPr lang="ru-RU" sz="1400" dirty="0" smtClean="0"/>
              <a:t> — бром та </a:t>
            </a:r>
            <a:r>
              <a:rPr lang="ru-RU" sz="1400" dirty="0" err="1" smtClean="0"/>
              <a:t>срібло</a:t>
            </a:r>
            <a:r>
              <a:rPr lang="ru-RU" sz="1400" dirty="0" smtClean="0"/>
              <a:t>. В </a:t>
            </a:r>
            <a:r>
              <a:rPr lang="ru-RU" sz="1400" dirty="0" err="1" smtClean="0"/>
              <a:t>процесі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обробки</a:t>
            </a:r>
            <a:r>
              <a:rPr lang="ru-RU" sz="1400" dirty="0" smtClean="0"/>
              <a:t> бром </a:t>
            </a:r>
            <a:r>
              <a:rPr lang="ru-RU" sz="1400" dirty="0" err="1" smtClean="0"/>
              <a:t>виводиться</a:t>
            </a:r>
            <a:r>
              <a:rPr lang="ru-RU" sz="1400" dirty="0" smtClean="0"/>
              <a:t> з </a:t>
            </a:r>
            <a:r>
              <a:rPr lang="ru-RU" sz="1400" dirty="0" err="1" smtClean="0"/>
              <a:t>плівки</a:t>
            </a:r>
            <a:r>
              <a:rPr lang="ru-RU" sz="1400" dirty="0" smtClean="0"/>
              <a:t>, </a:t>
            </a:r>
            <a:r>
              <a:rPr lang="ru-RU" sz="1400" dirty="0" err="1" smtClean="0"/>
              <a:t>залишаючи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</a:t>
            </a:r>
            <a:r>
              <a:rPr lang="ru-RU" sz="1400" dirty="0" err="1" smtClean="0"/>
              <a:t>срібло</a:t>
            </a:r>
            <a:r>
              <a:rPr lang="ru-RU" sz="1400" dirty="0" smtClean="0"/>
              <a:t>. Чим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світла</a:t>
            </a:r>
            <a:r>
              <a:rPr lang="ru-RU" sz="1400" dirty="0" smtClean="0"/>
              <a:t> </a:t>
            </a:r>
            <a:r>
              <a:rPr lang="ru-RU" sz="1400" dirty="0" err="1" smtClean="0"/>
              <a:t>потрапило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плівку</a:t>
            </a:r>
            <a:r>
              <a:rPr lang="ru-RU" sz="1400" dirty="0" smtClean="0"/>
              <a:t>,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срібла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утворюється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емульсії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проявлення</a:t>
            </a:r>
            <a:r>
              <a:rPr lang="ru-RU" sz="1400" dirty="0" smtClean="0"/>
              <a:t>, і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</a:t>
            </a:r>
            <a:r>
              <a:rPr lang="ru-RU" sz="1400" dirty="0" err="1" smtClean="0"/>
              <a:t>темнішим</a:t>
            </a:r>
            <a:r>
              <a:rPr lang="ru-RU" sz="1400" dirty="0" smtClean="0"/>
              <a:t> стане </a:t>
            </a:r>
            <a:r>
              <a:rPr lang="ru-RU" sz="1400" dirty="0" err="1" smtClean="0"/>
              <a:t>ця</a:t>
            </a:r>
            <a:r>
              <a:rPr lang="ru-RU" sz="1400" dirty="0" smtClean="0"/>
              <a:t> </a:t>
            </a:r>
            <a:r>
              <a:rPr lang="ru-RU" sz="1400" dirty="0" err="1" smtClean="0"/>
              <a:t>ділянка</a:t>
            </a:r>
            <a:r>
              <a:rPr lang="ru-RU" sz="1400" dirty="0" smtClean="0"/>
              <a:t> кадру.</a:t>
            </a:r>
          </a:p>
          <a:p>
            <a:r>
              <a:rPr lang="ru-RU" sz="1400" dirty="0" err="1" smtClean="0"/>
              <a:t>Професійна</a:t>
            </a:r>
            <a:r>
              <a:rPr lang="ru-RU" sz="1400" dirty="0" smtClean="0"/>
              <a:t> </a:t>
            </a:r>
            <a:r>
              <a:rPr lang="ru-RU" sz="1400" dirty="0" err="1" smtClean="0"/>
              <a:t>плівка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термін</a:t>
            </a:r>
            <a:r>
              <a:rPr lang="ru-RU" sz="1400" dirty="0" smtClean="0"/>
              <a:t> </a:t>
            </a:r>
            <a:r>
              <a:rPr lang="ru-RU" sz="1400" dirty="0" err="1" smtClean="0"/>
              <a:t>зберігання</a:t>
            </a:r>
            <a:r>
              <a:rPr lang="ru-RU" sz="1400" dirty="0" smtClean="0"/>
              <a:t> і </a:t>
            </a:r>
            <a:r>
              <a:rPr lang="ru-RU" sz="1400" dirty="0" err="1" smtClean="0"/>
              <a:t>зберігати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у </a:t>
            </a:r>
            <a:r>
              <a:rPr lang="ru-RU" sz="1400" dirty="0" err="1" smtClean="0"/>
              <a:t>холодильній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камері</a:t>
            </a:r>
            <a:r>
              <a:rPr lang="ru-RU" sz="1400" dirty="0" smtClean="0"/>
              <a:t> </a:t>
            </a:r>
            <a:r>
              <a:rPr lang="ru-RU" sz="1400" dirty="0" err="1" smtClean="0"/>
              <a:t>звичайного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домашнього</a:t>
            </a:r>
            <a:r>
              <a:rPr lang="ru-RU" sz="1400" dirty="0" smtClean="0"/>
              <a:t> холодильника. </a:t>
            </a:r>
            <a:r>
              <a:rPr lang="ru-RU" sz="1400" dirty="0" err="1" smtClean="0"/>
              <a:t>Плівка</a:t>
            </a:r>
            <a:r>
              <a:rPr lang="ru-RU" sz="1400" dirty="0" smtClean="0"/>
              <a:t> повинна </a:t>
            </a:r>
            <a:r>
              <a:rPr lang="ru-RU" sz="1400" dirty="0" err="1" smtClean="0"/>
              <a:t>знаходитися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пластиковій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коробочці</a:t>
            </a:r>
            <a:r>
              <a:rPr lang="ru-RU" sz="1400" dirty="0" smtClean="0"/>
              <a:t>, і </a:t>
            </a:r>
            <a:r>
              <a:rPr lang="ru-RU" sz="1400" dirty="0" err="1" smtClean="0"/>
              <a:t>відкривати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не </a:t>
            </a:r>
            <a:r>
              <a:rPr lang="ru-RU" sz="1400" dirty="0" err="1" smtClean="0"/>
              <a:t>раніше</a:t>
            </a:r>
            <a:r>
              <a:rPr lang="ru-RU" sz="1400" dirty="0" smtClean="0"/>
              <a:t>, </a:t>
            </a:r>
            <a:r>
              <a:rPr lang="ru-RU" sz="1400" dirty="0" err="1" smtClean="0"/>
              <a:t>ніж</a:t>
            </a:r>
            <a:r>
              <a:rPr lang="ru-RU" sz="1400" dirty="0" smtClean="0"/>
              <a:t> через 1,5-2 </a:t>
            </a:r>
            <a:r>
              <a:rPr lang="ru-RU" sz="1400" dirty="0" err="1" smtClean="0"/>
              <a:t>години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того, як </a:t>
            </a:r>
            <a:r>
              <a:rPr lang="ru-RU" sz="1400" dirty="0" err="1" smtClean="0"/>
              <a:t>плівку</a:t>
            </a:r>
            <a:r>
              <a:rPr lang="ru-RU" sz="1400" dirty="0" smtClean="0"/>
              <a:t> </a:t>
            </a:r>
            <a:r>
              <a:rPr lang="ru-RU" sz="1400" dirty="0" err="1" smtClean="0"/>
              <a:t>дістали</a:t>
            </a:r>
            <a:r>
              <a:rPr lang="ru-RU" sz="1400" dirty="0" smtClean="0"/>
              <a:t> з холодильника. </a:t>
            </a:r>
            <a:r>
              <a:rPr lang="ru-RU" sz="1400" dirty="0" err="1" smtClean="0"/>
              <a:t>Інакше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утворитися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небажаний</a:t>
            </a:r>
            <a:r>
              <a:rPr lang="ru-RU" sz="1400" dirty="0" smtClean="0"/>
              <a:t> конденсат. З часом, </a:t>
            </a:r>
            <a:r>
              <a:rPr lang="ru-RU" sz="1400" dirty="0" err="1" smtClean="0"/>
              <a:t>якість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професійної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плівки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погіршуватися</a:t>
            </a:r>
            <a:r>
              <a:rPr lang="ru-RU" sz="1400" dirty="0" smtClean="0"/>
              <a:t>. Тому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бажано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використовувати</a:t>
            </a:r>
            <a:r>
              <a:rPr lang="ru-RU" sz="1400" dirty="0" smtClean="0"/>
              <a:t> «</a:t>
            </a:r>
            <a:r>
              <a:rPr lang="ru-RU" sz="1400" dirty="0" err="1" smtClean="0"/>
              <a:t>свіжою</a:t>
            </a:r>
            <a:r>
              <a:rPr lang="ru-RU" sz="1400" dirty="0" smtClean="0"/>
              <a:t>».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3933056"/>
            <a:ext cx="7344816" cy="2812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46967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186</TotalTime>
  <Words>807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Vkontakte</dc:creator>
  <cp:lastModifiedBy>Anzhela</cp:lastModifiedBy>
  <cp:revision>17</cp:revision>
  <dcterms:created xsi:type="dcterms:W3CDTF">2012-04-10T16:49:18Z</dcterms:created>
  <dcterms:modified xsi:type="dcterms:W3CDTF">2014-01-04T12:49:44Z</dcterms:modified>
</cp:coreProperties>
</file>