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4" r:id="rId9"/>
    <p:sldId id="265"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p:cViewPr varScale="1">
        <p:scale>
          <a:sx n="68" d="100"/>
          <a:sy n="68" d="100"/>
        </p:scale>
        <p:origin x="-14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2BBA8-C756-4DE3-9AAE-C6FF66914D4F}" type="datetimeFigureOut">
              <a:rPr lang="ru-RU" smtClean="0"/>
              <a:pPr/>
              <a:t>23.02.2014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3055C-1433-43DF-9A38-0653BC11E78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D3055C-1433-43DF-9A38-0653BC11E78B}"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285861"/>
            <a:ext cx="7772400" cy="1214446"/>
          </a:xfrm>
        </p:spPr>
        <p:txBody>
          <a:bodyPr/>
          <a:lstStyle>
            <a:lvl1pPr>
              <a:defRPr>
                <a:solidFill>
                  <a:srgbClr val="D60093"/>
                </a:solidFill>
              </a:defRPr>
            </a:lvl1pPr>
          </a:lstStyle>
          <a:p>
            <a:r>
              <a:rPr lang="ru-RU" smtClean="0"/>
              <a:t>Образец заголовка</a:t>
            </a:r>
            <a:endParaRPr lang="ru-RU" dirty="0"/>
          </a:p>
        </p:txBody>
      </p:sp>
      <p:sp>
        <p:nvSpPr>
          <p:cNvPr id="3" name="Subtitle 2"/>
          <p:cNvSpPr>
            <a:spLocks noGrp="1"/>
          </p:cNvSpPr>
          <p:nvPr>
            <p:ph type="subTitle" idx="1"/>
          </p:nvPr>
        </p:nvSpPr>
        <p:spPr>
          <a:xfrm>
            <a:off x="1357290" y="3571876"/>
            <a:ext cx="6400800" cy="1752600"/>
          </a:xfrm>
        </p:spPr>
        <p:txBody>
          <a:bodyPr/>
          <a:lstStyle>
            <a:lvl1pPr marL="0" indent="0" algn="ctr">
              <a:buNone/>
              <a:defRPr>
                <a:solidFill>
                  <a:srgbClr val="009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99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642910" y="1600200"/>
            <a:ext cx="38528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38528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642910" y="1535113"/>
            <a:ext cx="38544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42910" y="2174875"/>
            <a:ext cx="38544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38560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38560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Date Placeholder 6"/>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7929618" cy="1143000"/>
          </a:xfrm>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2822603" cy="720744"/>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714356"/>
            <a:ext cx="4926040" cy="54118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Text Placeholder 3"/>
          <p:cNvSpPr>
            <a:spLocks noGrp="1"/>
          </p:cNvSpPr>
          <p:nvPr>
            <p:ph type="body" sz="half" idx="2"/>
          </p:nvPr>
        </p:nvSpPr>
        <p:spPr>
          <a:xfrm>
            <a:off x="642910" y="1500174"/>
            <a:ext cx="2822603" cy="4625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857231"/>
            <a:ext cx="5486400" cy="38703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99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10" y="274638"/>
            <a:ext cx="7929618"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642910" y="1600200"/>
            <a:ext cx="785818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23.02.2014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D6009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хымыя\thumb (1).jpg"/>
          <p:cNvPicPr>
            <a:picLocks noChangeAspect="1" noChangeArrowheads="1"/>
          </p:cNvPicPr>
          <p:nvPr/>
        </p:nvPicPr>
        <p:blipFill>
          <a:blip r:embed="rId2" cstate="print"/>
          <a:srcRect/>
          <a:stretch>
            <a:fillRect/>
          </a:stretch>
        </p:blipFill>
        <p:spPr bwMode="auto">
          <a:xfrm>
            <a:off x="0" y="-1"/>
            <a:ext cx="9144000" cy="7110367"/>
          </a:xfrm>
          <a:prstGeom prst="rect">
            <a:avLst/>
          </a:prstGeom>
          <a:noFill/>
        </p:spPr>
      </p:pic>
      <p:sp>
        <p:nvSpPr>
          <p:cNvPr id="2" name="Заголовок 1"/>
          <p:cNvSpPr>
            <a:spLocks noGrp="1"/>
          </p:cNvSpPr>
          <p:nvPr>
            <p:ph type="ctrTitle"/>
          </p:nvPr>
        </p:nvSpPr>
        <p:spPr>
          <a:xfrm>
            <a:off x="642910" y="908720"/>
            <a:ext cx="7772400" cy="2304256"/>
          </a:xfrm>
        </p:spPr>
        <p:txBody>
          <a:bodyPr>
            <a:noAutofit/>
          </a:bodyPr>
          <a:lstStyle/>
          <a:p>
            <a:r>
              <a:rPr lang="uk-UA" sz="11000" b="1" dirty="0" smtClean="0">
                <a:solidFill>
                  <a:srgbClr val="002060"/>
                </a:solidFill>
              </a:rPr>
              <a:t>Хімія в </a:t>
            </a:r>
            <a:r>
              <a:rPr lang="uk-UA" sz="11000" b="1" dirty="0" err="1" smtClean="0">
                <a:solidFill>
                  <a:srgbClr val="002060"/>
                </a:solidFill>
              </a:rPr>
              <a:t>костетиці</a:t>
            </a:r>
            <a:endParaRPr lang="ru-RU" sz="11000" b="1" dirty="0">
              <a:solidFill>
                <a:srgbClr val="002060"/>
              </a:solidFill>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283968" y="692696"/>
            <a:ext cx="4248472" cy="5433467"/>
          </a:xfrm>
        </p:spPr>
        <p:txBody>
          <a:bodyPr>
            <a:normAutofit fontScale="62500" lnSpcReduction="20000"/>
          </a:bodyPr>
          <a:lstStyle/>
          <a:p>
            <a:pPr>
              <a:buNone/>
            </a:pPr>
            <a:r>
              <a:rPr lang="ru-RU" sz="3200" dirty="0" smtClean="0"/>
              <a:t>      </a:t>
            </a:r>
            <a:r>
              <a:rPr lang="ru-RU" sz="3200" dirty="0" err="1" smtClean="0"/>
              <a:t>Шк</a:t>
            </a:r>
            <a:r>
              <a:rPr lang="uk-UA" sz="3200" dirty="0" err="1" smtClean="0"/>
              <a:t>ідливі</a:t>
            </a:r>
            <a:r>
              <a:rPr lang="uk-UA" sz="3200" dirty="0" smtClean="0"/>
              <a:t> речовини, які входять до </a:t>
            </a:r>
            <a:r>
              <a:rPr lang="uk-UA" sz="3200" b="1" dirty="0" smtClean="0"/>
              <a:t>підводки</a:t>
            </a:r>
            <a:r>
              <a:rPr lang="uk-UA" sz="3200" dirty="0" smtClean="0"/>
              <a:t>:</a:t>
            </a:r>
          </a:p>
          <a:p>
            <a:pPr>
              <a:buNone/>
            </a:pPr>
            <a:r>
              <a:rPr lang="ru-RU" sz="3200" b="1" dirty="0" smtClean="0"/>
              <a:t>       </a:t>
            </a:r>
            <a:r>
              <a:rPr lang="ru-RU" sz="3200" b="1" dirty="0" err="1" smtClean="0"/>
              <a:t>Денатурований</a:t>
            </a:r>
            <a:r>
              <a:rPr lang="ru-RU" sz="3200" b="1" dirty="0" smtClean="0"/>
              <a:t> спирт (</a:t>
            </a:r>
            <a:r>
              <a:rPr lang="en-US" sz="3200" b="1" dirty="0" smtClean="0"/>
              <a:t>Alcohol denatured) </a:t>
            </a:r>
            <a:r>
              <a:rPr lang="en-US" sz="3200" dirty="0" smtClean="0"/>
              <a:t>- </a:t>
            </a:r>
            <a:r>
              <a:rPr lang="ru-RU" sz="3200" dirty="0" err="1" smtClean="0"/>
              <a:t>використовується</a:t>
            </a:r>
            <a:r>
              <a:rPr lang="ru-RU" sz="3200" dirty="0" smtClean="0"/>
              <a:t> для </a:t>
            </a:r>
            <a:r>
              <a:rPr lang="ru-RU" sz="3200" dirty="0" err="1" smtClean="0"/>
              <a:t>запобігання</a:t>
            </a:r>
            <a:r>
              <a:rPr lang="ru-RU" sz="3200" dirty="0" smtClean="0"/>
              <a:t> </a:t>
            </a:r>
            <a:r>
              <a:rPr lang="ru-RU" sz="3200" dirty="0" err="1" smtClean="0"/>
              <a:t>спінювання</a:t>
            </a:r>
            <a:r>
              <a:rPr lang="ru-RU" sz="3200" dirty="0" smtClean="0"/>
              <a:t>, як </a:t>
            </a:r>
            <a:r>
              <a:rPr lang="ru-RU" sz="3200" dirty="0" err="1" smtClean="0"/>
              <a:t>протимікробної</a:t>
            </a:r>
            <a:r>
              <a:rPr lang="ru-RU" sz="3200" dirty="0" smtClean="0"/>
              <a:t>, </a:t>
            </a:r>
            <a:r>
              <a:rPr lang="ru-RU" sz="3200" dirty="0" err="1" smtClean="0"/>
              <a:t>в'яжучого</a:t>
            </a:r>
            <a:r>
              <a:rPr lang="ru-RU" sz="3200" dirty="0" smtClean="0"/>
              <a:t> </a:t>
            </a:r>
            <a:r>
              <a:rPr lang="ru-RU" sz="3200" dirty="0" err="1" smtClean="0"/>
              <a:t>засоби</a:t>
            </a:r>
            <a:r>
              <a:rPr lang="ru-RU" sz="3200" dirty="0" smtClean="0"/>
              <a:t>, а </a:t>
            </a:r>
            <a:r>
              <a:rPr lang="ru-RU" sz="3200" dirty="0" err="1" smtClean="0"/>
              <a:t>також</a:t>
            </a:r>
            <a:r>
              <a:rPr lang="ru-RU" sz="3200" dirty="0" smtClean="0"/>
              <a:t> </a:t>
            </a:r>
            <a:r>
              <a:rPr lang="ru-RU" sz="3200" dirty="0" err="1" smtClean="0"/>
              <a:t>використовується</a:t>
            </a:r>
            <a:r>
              <a:rPr lang="ru-RU" sz="3200" dirty="0" smtClean="0"/>
              <a:t> для </a:t>
            </a:r>
            <a:r>
              <a:rPr lang="ru-RU" sz="3200" dirty="0" err="1" smtClean="0"/>
              <a:t>регулювання</a:t>
            </a:r>
            <a:r>
              <a:rPr lang="ru-RU" sz="3200" dirty="0" smtClean="0"/>
              <a:t> </a:t>
            </a:r>
            <a:r>
              <a:rPr lang="ru-RU" sz="3200" dirty="0" err="1" smtClean="0"/>
              <a:t>в'язкості</a:t>
            </a:r>
            <a:r>
              <a:rPr lang="ru-RU" sz="3200" dirty="0" smtClean="0"/>
              <a:t> складу. </a:t>
            </a:r>
            <a:r>
              <a:rPr lang="ru-RU" sz="3200" dirty="0" err="1" smtClean="0"/>
              <a:t>Може</a:t>
            </a:r>
            <a:r>
              <a:rPr lang="ru-RU" sz="3200" dirty="0" smtClean="0"/>
              <a:t> </a:t>
            </a:r>
            <a:r>
              <a:rPr lang="ru-RU" sz="3200" dirty="0" err="1" smtClean="0"/>
              <a:t>викликати</a:t>
            </a:r>
            <a:r>
              <a:rPr lang="ru-RU" sz="3200" dirty="0" smtClean="0"/>
              <a:t> </a:t>
            </a:r>
            <a:r>
              <a:rPr lang="ru-RU" sz="3200" dirty="0" err="1" smtClean="0"/>
              <a:t>алергію</a:t>
            </a:r>
            <a:r>
              <a:rPr lang="ru-RU" sz="3200" dirty="0" smtClean="0"/>
              <a:t>, </a:t>
            </a:r>
            <a:r>
              <a:rPr lang="ru-RU" sz="3200" dirty="0" err="1" smtClean="0"/>
              <a:t>порушення</a:t>
            </a:r>
            <a:r>
              <a:rPr lang="ru-RU" sz="3200" dirty="0" smtClean="0"/>
              <a:t> </a:t>
            </a:r>
            <a:r>
              <a:rPr lang="ru-RU" sz="3200" dirty="0" err="1" smtClean="0"/>
              <a:t>роботи</a:t>
            </a:r>
            <a:r>
              <a:rPr lang="ru-RU" sz="3200" dirty="0" smtClean="0"/>
              <a:t> </a:t>
            </a:r>
            <a:r>
              <a:rPr lang="ru-RU" sz="3200" b="1" dirty="0" err="1" smtClean="0"/>
              <a:t>ендокринної</a:t>
            </a:r>
            <a:r>
              <a:rPr lang="ru-RU" sz="3200" b="1" dirty="0" smtClean="0"/>
              <a:t> </a:t>
            </a:r>
            <a:r>
              <a:rPr lang="ru-RU" sz="3200" b="1" dirty="0" err="1" smtClean="0"/>
              <a:t>системи</a:t>
            </a:r>
            <a:r>
              <a:rPr lang="ru-RU" sz="3200" b="1" dirty="0" smtClean="0"/>
              <a:t> </a:t>
            </a:r>
            <a:r>
              <a:rPr lang="ru-RU" sz="3200" dirty="0" smtClean="0"/>
              <a:t>, </a:t>
            </a:r>
            <a:r>
              <a:rPr lang="ru-RU" sz="3200" dirty="0" err="1" smtClean="0"/>
              <a:t>поява</a:t>
            </a:r>
            <a:r>
              <a:rPr lang="ru-RU" sz="3200" dirty="0" smtClean="0"/>
              <a:t> </a:t>
            </a:r>
            <a:r>
              <a:rPr lang="ru-RU" sz="3200" dirty="0" err="1" smtClean="0"/>
              <a:t>роздратування</a:t>
            </a:r>
            <a:r>
              <a:rPr lang="ru-RU" sz="3200" dirty="0" smtClean="0"/>
              <a:t> на </a:t>
            </a:r>
            <a:r>
              <a:rPr lang="ru-RU" sz="3200" dirty="0" err="1" smtClean="0"/>
              <a:t>шкірі</a:t>
            </a:r>
            <a:r>
              <a:rPr lang="ru-RU" sz="3200" dirty="0" smtClean="0"/>
              <a:t> </a:t>
            </a:r>
            <a:r>
              <a:rPr lang="ru-RU" sz="3200" dirty="0" err="1" smtClean="0"/>
              <a:t>й</a:t>
            </a:r>
            <a:r>
              <a:rPr lang="ru-RU" sz="3200" dirty="0" smtClean="0"/>
              <a:t> очах </a:t>
            </a:r>
            <a:r>
              <a:rPr lang="ru-RU" sz="3200" dirty="0" err="1" smtClean="0"/>
              <a:t>навіть</a:t>
            </a:r>
            <a:r>
              <a:rPr lang="ru-RU" sz="3200" dirty="0" smtClean="0"/>
              <a:t> при </a:t>
            </a:r>
            <a:r>
              <a:rPr lang="ru-RU" sz="3200" dirty="0" err="1" smtClean="0"/>
              <a:t>використанні</a:t>
            </a:r>
            <a:r>
              <a:rPr lang="ru-RU" sz="3200" dirty="0" smtClean="0"/>
              <a:t> </a:t>
            </a:r>
            <a:r>
              <a:rPr lang="ru-RU" sz="3200" dirty="0" err="1" smtClean="0"/>
              <a:t>незначних</a:t>
            </a:r>
            <a:r>
              <a:rPr lang="ru-RU" sz="3200" dirty="0" smtClean="0"/>
              <a:t> доз.</a:t>
            </a:r>
          </a:p>
          <a:p>
            <a:pPr>
              <a:buNone/>
            </a:pPr>
            <a:r>
              <a:rPr lang="ru-RU" sz="3200" b="1" dirty="0" smtClean="0"/>
              <a:t>       </a:t>
            </a:r>
            <a:r>
              <a:rPr lang="ru-RU" sz="3200" b="1" dirty="0" err="1" smtClean="0"/>
              <a:t>Пропіленгліколь</a:t>
            </a:r>
            <a:r>
              <a:rPr lang="ru-RU" sz="3200" b="1" dirty="0" smtClean="0"/>
              <a:t> (</a:t>
            </a:r>
            <a:r>
              <a:rPr lang="en-US" sz="3200" b="1" dirty="0" smtClean="0"/>
              <a:t>Propylene Glycol) </a:t>
            </a:r>
            <a:r>
              <a:rPr lang="en-US" sz="3200" dirty="0" smtClean="0"/>
              <a:t>- </a:t>
            </a:r>
            <a:r>
              <a:rPr lang="ru-RU" sz="3200" dirty="0" err="1" smtClean="0"/>
              <a:t>використовується</a:t>
            </a:r>
            <a:r>
              <a:rPr lang="ru-RU" sz="3200" dirty="0" smtClean="0"/>
              <a:t> в Як </a:t>
            </a:r>
            <a:r>
              <a:rPr lang="ru-RU" sz="3200" dirty="0" err="1" smtClean="0"/>
              <a:t>ароматизатора</a:t>
            </a:r>
            <a:r>
              <a:rPr lang="ru-RU" sz="3200" dirty="0" smtClean="0"/>
              <a:t>, </a:t>
            </a:r>
            <a:r>
              <a:rPr lang="ru-RU" sz="3200" dirty="0" err="1" smtClean="0"/>
              <a:t>зволожуючого</a:t>
            </a:r>
            <a:r>
              <a:rPr lang="ru-RU" sz="3200" dirty="0" smtClean="0"/>
              <a:t> </a:t>
            </a:r>
            <a:r>
              <a:rPr lang="ru-RU" sz="3200" dirty="0" err="1" smtClean="0"/>
              <a:t>засобу</a:t>
            </a:r>
            <a:r>
              <a:rPr lang="ru-RU" sz="3200" dirty="0" smtClean="0"/>
              <a:t>, а </a:t>
            </a:r>
            <a:r>
              <a:rPr lang="ru-RU" sz="3200" dirty="0" err="1" smtClean="0"/>
              <a:t>також</a:t>
            </a:r>
            <a:r>
              <a:rPr lang="ru-RU" sz="3200" dirty="0" smtClean="0"/>
              <a:t> для </a:t>
            </a:r>
            <a:r>
              <a:rPr lang="ru-RU" sz="3200" dirty="0" err="1" smtClean="0"/>
              <a:t>регуляції</a:t>
            </a:r>
            <a:r>
              <a:rPr lang="ru-RU" sz="3200" dirty="0" smtClean="0"/>
              <a:t> </a:t>
            </a:r>
            <a:r>
              <a:rPr lang="ru-RU" sz="3200" dirty="0" err="1" smtClean="0"/>
              <a:t>в'язкості</a:t>
            </a:r>
            <a:r>
              <a:rPr lang="ru-RU" sz="3200" dirty="0" smtClean="0"/>
              <a:t> складу. </a:t>
            </a:r>
            <a:r>
              <a:rPr lang="ru-RU" sz="3200" dirty="0" err="1" smtClean="0"/>
              <a:t>Може</a:t>
            </a:r>
            <a:r>
              <a:rPr lang="ru-RU" sz="3200" dirty="0" smtClean="0"/>
              <a:t> стати причиною </a:t>
            </a:r>
            <a:r>
              <a:rPr lang="ru-RU" sz="3200" dirty="0" err="1" smtClean="0"/>
              <a:t>подразнення</a:t>
            </a:r>
            <a:r>
              <a:rPr lang="ru-RU" sz="3200" dirty="0" smtClean="0"/>
              <a:t> </a:t>
            </a:r>
            <a:r>
              <a:rPr lang="ru-RU" sz="3200" dirty="0" err="1" smtClean="0"/>
              <a:t>шкіри</a:t>
            </a:r>
            <a:r>
              <a:rPr lang="ru-RU" sz="3200" dirty="0" smtClean="0"/>
              <a:t> </a:t>
            </a:r>
            <a:r>
              <a:rPr lang="ru-RU" sz="3200" dirty="0" err="1" smtClean="0"/>
              <a:t>і</a:t>
            </a:r>
            <a:r>
              <a:rPr lang="ru-RU" sz="3200" dirty="0" smtClean="0"/>
              <a:t> очей.</a:t>
            </a:r>
          </a:p>
          <a:p>
            <a:pPr>
              <a:buNone/>
            </a:pPr>
            <a:endParaRPr lang="ru-RU" dirty="0"/>
          </a:p>
        </p:txBody>
      </p:sp>
      <p:pic>
        <p:nvPicPr>
          <p:cNvPr id="3074" name="Picture 2" descr="C:\Users\DELL\Desktop\хымыя\KQIOLVu8IVQ.jpg"/>
          <p:cNvPicPr>
            <a:picLocks noChangeAspect="1" noChangeArrowheads="1"/>
          </p:cNvPicPr>
          <p:nvPr/>
        </p:nvPicPr>
        <p:blipFill>
          <a:blip r:embed="rId2" cstate="print"/>
          <a:srcRect/>
          <a:stretch>
            <a:fillRect/>
          </a:stretch>
        </p:blipFill>
        <p:spPr bwMode="auto">
          <a:xfrm>
            <a:off x="1259632" y="980728"/>
            <a:ext cx="2697381" cy="1944216"/>
          </a:xfrm>
          <a:prstGeom prst="rect">
            <a:avLst/>
          </a:prstGeom>
          <a:noFill/>
        </p:spPr>
      </p:pic>
      <p:pic>
        <p:nvPicPr>
          <p:cNvPr id="3076" name="Picture 4" descr="C:\Users\DELL\Desktop\хымыя\thumb (20).jpg"/>
          <p:cNvPicPr>
            <a:picLocks noChangeAspect="1" noChangeArrowheads="1"/>
          </p:cNvPicPr>
          <p:nvPr/>
        </p:nvPicPr>
        <p:blipFill>
          <a:blip r:embed="rId3" cstate="print"/>
          <a:srcRect/>
          <a:stretch>
            <a:fillRect/>
          </a:stretch>
        </p:blipFill>
        <p:spPr bwMode="auto">
          <a:xfrm>
            <a:off x="1043608" y="3068960"/>
            <a:ext cx="3048000" cy="2540000"/>
          </a:xfrm>
          <a:prstGeom prst="rect">
            <a:avLst/>
          </a:prstGeom>
          <a:noFill/>
        </p:spPr>
      </p:pic>
      <p:sp>
        <p:nvSpPr>
          <p:cNvPr id="9" name="Содержимое 8"/>
          <p:cNvSpPr>
            <a:spLocks noGrp="1"/>
          </p:cNvSpPr>
          <p:nvPr>
            <p:ph sz="half" idx="1"/>
          </p:nvPr>
        </p:nvSpPr>
        <p:spPr/>
        <p:txBody>
          <a:bodyPr/>
          <a:lstStyle/>
          <a:p>
            <a:endParaRPr lang="ru-RU"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1"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8000" dirty="0" smtClean="0"/>
              <a:t>ВВЕДЕННЯ</a:t>
            </a:r>
            <a:endParaRPr lang="ru-RU" sz="8000" dirty="0"/>
          </a:p>
        </p:txBody>
      </p:sp>
      <p:sp>
        <p:nvSpPr>
          <p:cNvPr id="3" name="Содержимое 2"/>
          <p:cNvSpPr>
            <a:spLocks noGrp="1"/>
          </p:cNvSpPr>
          <p:nvPr>
            <p:ph idx="1"/>
          </p:nvPr>
        </p:nvSpPr>
        <p:spPr/>
        <p:txBody>
          <a:bodyPr>
            <a:normAutofit fontScale="92500" lnSpcReduction="20000"/>
          </a:bodyPr>
          <a:lstStyle/>
          <a:p>
            <a:pPr>
              <a:lnSpc>
                <a:spcPct val="80000"/>
              </a:lnSpc>
              <a:buNone/>
              <a:defRPr/>
            </a:pPr>
            <a:r>
              <a:rPr lang="uk-UA" dirty="0" smtClean="0">
                <a:solidFill>
                  <a:srgbClr val="7030A0"/>
                </a:solidFill>
              </a:rPr>
              <a:t>Слова такі як «косметика», «парфумерія», «гігієна» прийшли до нас ще з глибокого минулого.</a:t>
            </a:r>
          </a:p>
          <a:p>
            <a:pPr>
              <a:lnSpc>
                <a:spcPct val="80000"/>
              </a:lnSpc>
              <a:buNone/>
              <a:defRPr/>
            </a:pPr>
            <a:r>
              <a:rPr lang="uk-UA" dirty="0" smtClean="0">
                <a:solidFill>
                  <a:srgbClr val="7030A0"/>
                </a:solidFill>
              </a:rPr>
              <a:t> Слово «гігієна» походить від грецького слова </a:t>
            </a:r>
            <a:r>
              <a:rPr lang="en-US" dirty="0" err="1" smtClean="0">
                <a:solidFill>
                  <a:srgbClr val="7030A0"/>
                </a:solidFill>
              </a:rPr>
              <a:t>Hygieinos</a:t>
            </a:r>
            <a:r>
              <a:rPr lang="en-US" dirty="0" smtClean="0">
                <a:solidFill>
                  <a:srgbClr val="7030A0"/>
                </a:solidFill>
              </a:rPr>
              <a:t>, </a:t>
            </a:r>
            <a:r>
              <a:rPr lang="uk-UA" dirty="0" smtClean="0">
                <a:solidFill>
                  <a:srgbClr val="7030A0"/>
                </a:solidFill>
              </a:rPr>
              <a:t>що означає цілющий, що приносить здоров'я, а косметика від грецького слова </a:t>
            </a:r>
            <a:r>
              <a:rPr lang="en-US" dirty="0" err="1" smtClean="0">
                <a:solidFill>
                  <a:srgbClr val="7030A0"/>
                </a:solidFill>
              </a:rPr>
              <a:t>Kosmetike</a:t>
            </a:r>
            <a:r>
              <a:rPr lang="en-US" dirty="0" smtClean="0">
                <a:solidFill>
                  <a:srgbClr val="7030A0"/>
                </a:solidFill>
              </a:rPr>
              <a:t>, </a:t>
            </a:r>
            <a:r>
              <a:rPr lang="uk-UA" dirty="0" smtClean="0">
                <a:solidFill>
                  <a:srgbClr val="7030A0"/>
                </a:solidFill>
              </a:rPr>
              <a:t>це мистецтво прикрашати.</a:t>
            </a:r>
          </a:p>
          <a:p>
            <a:pPr>
              <a:lnSpc>
                <a:spcPct val="80000"/>
              </a:lnSpc>
              <a:buNone/>
              <a:defRPr/>
            </a:pPr>
            <a:r>
              <a:rPr lang="uk-UA" dirty="0" smtClean="0">
                <a:solidFill>
                  <a:srgbClr val="7030A0"/>
                </a:solidFill>
              </a:rPr>
              <a:t> Косметика і гігієна тісно стикаються, тому є багато косметичних засобів які виконують і гігієнічну функцію.</a:t>
            </a:r>
          </a:p>
          <a:p>
            <a:pPr>
              <a:lnSpc>
                <a:spcPct val="80000"/>
              </a:lnSpc>
              <a:buNone/>
              <a:defRPr/>
            </a:pPr>
            <a:r>
              <a:rPr lang="uk-UA" dirty="0" smtClean="0">
                <a:solidFill>
                  <a:srgbClr val="7030A0"/>
                </a:solidFill>
              </a:rPr>
              <a:t> Слово «парфумерія» походить від латинського слова </a:t>
            </a:r>
            <a:r>
              <a:rPr lang="en-US" dirty="0" smtClean="0">
                <a:solidFill>
                  <a:srgbClr val="7030A0"/>
                </a:solidFill>
              </a:rPr>
              <a:t>Perfume, </a:t>
            </a:r>
            <a:r>
              <a:rPr lang="uk-UA" dirty="0" smtClean="0">
                <a:solidFill>
                  <a:srgbClr val="7030A0"/>
                </a:solidFill>
              </a:rPr>
              <a:t>що означає «диміти», «випаровуватися».</a:t>
            </a:r>
          </a:p>
          <a:p>
            <a:endParaRPr lang="ru-RU"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DELL\Desktop\хымыя\d2RDCRAlQ04.jpg"/>
          <p:cNvPicPr>
            <a:picLocks noChangeAspect="1" noChangeArrowheads="1"/>
          </p:cNvPicPr>
          <p:nvPr/>
        </p:nvPicPr>
        <p:blipFill>
          <a:blip r:embed="rId3" cstate="print"/>
          <a:srcRect/>
          <a:stretch>
            <a:fillRect/>
          </a:stretch>
        </p:blipFill>
        <p:spPr bwMode="auto">
          <a:xfrm>
            <a:off x="5076056" y="1844824"/>
            <a:ext cx="2732533" cy="1823197"/>
          </a:xfrm>
          <a:prstGeom prst="rect">
            <a:avLst/>
          </a:prstGeom>
          <a:noFill/>
        </p:spPr>
      </p:pic>
      <p:pic>
        <p:nvPicPr>
          <p:cNvPr id="2052" name="Picture 4" descr="C:\Users\DELL\Desktop\хымыя\загруженное (1).jpg"/>
          <p:cNvPicPr>
            <a:picLocks noGrp="1" noChangeAspect="1" noChangeArrowheads="1"/>
          </p:cNvPicPr>
          <p:nvPr>
            <p:ph idx="1"/>
          </p:nvPr>
        </p:nvPicPr>
        <p:blipFill>
          <a:blip r:embed="rId4" cstate="print"/>
          <a:srcRect/>
          <a:stretch>
            <a:fillRect/>
          </a:stretch>
        </p:blipFill>
        <p:spPr bwMode="auto">
          <a:xfrm>
            <a:off x="611560" y="1628800"/>
            <a:ext cx="2143125" cy="2143125"/>
          </a:xfrm>
          <a:prstGeom prst="rect">
            <a:avLst/>
          </a:prstGeom>
          <a:noFill/>
        </p:spPr>
      </p:pic>
      <p:pic>
        <p:nvPicPr>
          <p:cNvPr id="2054" name="Picture 6" descr="C:\Users\DELL\Desktop\хымыя\кнукнрекре.jpg"/>
          <p:cNvPicPr>
            <a:picLocks noChangeAspect="1" noChangeArrowheads="1"/>
          </p:cNvPicPr>
          <p:nvPr/>
        </p:nvPicPr>
        <p:blipFill>
          <a:blip r:embed="rId5" cstate="print"/>
          <a:srcRect/>
          <a:stretch>
            <a:fillRect/>
          </a:stretch>
        </p:blipFill>
        <p:spPr bwMode="auto">
          <a:xfrm>
            <a:off x="827584" y="3789040"/>
            <a:ext cx="2573122" cy="1929842"/>
          </a:xfrm>
          <a:prstGeom prst="rect">
            <a:avLst/>
          </a:prstGeom>
          <a:noFill/>
        </p:spPr>
      </p:pic>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467544" y="332656"/>
            <a:ext cx="4572000" cy="1938992"/>
          </a:xfrm>
          <a:prstGeom prst="rect">
            <a:avLst/>
          </a:prstGeom>
        </p:spPr>
        <p:txBody>
          <a:bodyPr>
            <a:spAutoFit/>
          </a:bodyPr>
          <a:lstStyle/>
          <a:p>
            <a:r>
              <a:rPr lang="uk-UA" sz="2000" b="1" i="1" dirty="0" smtClean="0"/>
              <a:t>КРЕМИ</a:t>
            </a:r>
            <a:br>
              <a:rPr lang="uk-UA" sz="2000" b="1" i="1" dirty="0" smtClean="0"/>
            </a:br>
            <a:r>
              <a:rPr lang="uk-UA" sz="2000" dirty="0" smtClean="0"/>
              <a:t>Косметичні креми являють собою емульсії. Емульсія - це система, що складається з двох рідких фаз, що не змішуються, одна з яких роздроблена в інший у вигляді дрібних крапельок.</a:t>
            </a:r>
            <a:endParaRPr lang="ru-RU" sz="2000" dirty="0"/>
          </a:p>
        </p:txBody>
      </p:sp>
      <p:pic>
        <p:nvPicPr>
          <p:cNvPr id="2053" name="Picture 5" descr="C:\Users\DELL\Desktop\хымыя\загруженное.jpg"/>
          <p:cNvPicPr>
            <a:picLocks noChangeAspect="1" noChangeArrowheads="1"/>
          </p:cNvPicPr>
          <p:nvPr/>
        </p:nvPicPr>
        <p:blipFill>
          <a:blip r:embed="rId6" cstate="print"/>
          <a:srcRect/>
          <a:stretch>
            <a:fillRect/>
          </a:stretch>
        </p:blipFill>
        <p:spPr bwMode="auto">
          <a:xfrm rot="21041904">
            <a:off x="2405085" y="2531171"/>
            <a:ext cx="2409825" cy="1895475"/>
          </a:xfrm>
          <a:prstGeom prst="rect">
            <a:avLst/>
          </a:prstGeom>
          <a:noFill/>
        </p:spPr>
      </p:pic>
      <p:sp>
        <p:nvSpPr>
          <p:cNvPr id="10" name="Прямоугольник 9"/>
          <p:cNvSpPr/>
          <p:nvPr/>
        </p:nvSpPr>
        <p:spPr>
          <a:xfrm>
            <a:off x="4499992" y="3501008"/>
            <a:ext cx="4283968" cy="2862322"/>
          </a:xfrm>
          <a:prstGeom prst="rect">
            <a:avLst/>
          </a:prstGeom>
        </p:spPr>
        <p:txBody>
          <a:bodyPr wrap="square">
            <a:spAutoFit/>
          </a:bodyPr>
          <a:lstStyle/>
          <a:p>
            <a:r>
              <a:rPr lang="uk-UA" sz="2000" b="1" i="1" dirty="0" smtClean="0"/>
              <a:t>ЛАКИ</a:t>
            </a:r>
            <a:r>
              <a:rPr lang="uk-UA" dirty="0" smtClean="0"/>
              <a:t/>
            </a:r>
            <a:br>
              <a:rPr lang="uk-UA" dirty="0" smtClean="0"/>
            </a:br>
            <a:r>
              <a:rPr lang="uk-UA" sz="2000" dirty="0" smtClean="0"/>
              <a:t>Лаки для нігтів - безбарвні або забарвлені розчини нітроцелюлози в різних розчинниках - ацетоні, амілацетат, </a:t>
            </a:r>
            <a:r>
              <a:rPr lang="uk-UA" sz="2000" dirty="0" err="1" smtClean="0"/>
              <a:t>оцетоноаміловом</a:t>
            </a:r>
            <a:r>
              <a:rPr lang="uk-UA" sz="2000" dirty="0" smtClean="0"/>
              <a:t> ефірі, спирті і ін. Найпоширеніший лак для нігтів представляє собою розчин нітроцелюлози в органічних сполуках [C6H7O2 (OH) 3-X (ONO2) X] n</a:t>
            </a:r>
            <a:endParaRPr lang="ru-RU" sz="2000" dirty="0"/>
          </a:p>
        </p:txBody>
      </p:sp>
      <p:pic>
        <p:nvPicPr>
          <p:cNvPr id="2055" name="Picture 7" descr="C:\Users\DELL\Desktop\хымыя\thumb (15).jpg"/>
          <p:cNvPicPr>
            <a:picLocks noChangeAspect="1" noChangeArrowheads="1"/>
          </p:cNvPicPr>
          <p:nvPr/>
        </p:nvPicPr>
        <p:blipFill>
          <a:blip r:embed="rId7" cstate="print"/>
          <a:srcRect/>
          <a:stretch>
            <a:fillRect/>
          </a:stretch>
        </p:blipFill>
        <p:spPr bwMode="auto">
          <a:xfrm>
            <a:off x="6816527" y="332656"/>
            <a:ext cx="2327473" cy="1939561"/>
          </a:xfrm>
          <a:prstGeom prst="rect">
            <a:avLst/>
          </a:prstGeom>
          <a:noFill/>
        </p:spPr>
      </p:pic>
      <p:pic>
        <p:nvPicPr>
          <p:cNvPr id="2057" name="Picture 9" descr="C:\Users\DELL\Desktop\хымыя\images.jpg"/>
          <p:cNvPicPr>
            <a:picLocks noChangeAspect="1" noChangeArrowheads="1"/>
          </p:cNvPicPr>
          <p:nvPr/>
        </p:nvPicPr>
        <p:blipFill>
          <a:blip r:embed="rId8" cstate="print"/>
          <a:srcRect/>
          <a:stretch>
            <a:fillRect/>
          </a:stretch>
        </p:blipFill>
        <p:spPr bwMode="auto">
          <a:xfrm>
            <a:off x="5220072" y="188640"/>
            <a:ext cx="1075953" cy="1658513"/>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ДЕЗОДОРАНТИ</a:t>
            </a:r>
            <a:endParaRPr lang="ru-RU" dirty="0"/>
          </a:p>
        </p:txBody>
      </p:sp>
      <p:sp>
        <p:nvSpPr>
          <p:cNvPr id="4" name="Прямоугольник 3"/>
          <p:cNvSpPr/>
          <p:nvPr/>
        </p:nvSpPr>
        <p:spPr>
          <a:xfrm>
            <a:off x="2411760" y="1124744"/>
            <a:ext cx="4572000" cy="5170646"/>
          </a:xfrm>
          <a:prstGeom prst="rect">
            <a:avLst/>
          </a:prstGeom>
        </p:spPr>
        <p:txBody>
          <a:bodyPr wrap="square">
            <a:spAutoFit/>
          </a:bodyPr>
          <a:lstStyle/>
          <a:p>
            <a:pPr>
              <a:defRPr/>
            </a:pPr>
            <a:r>
              <a:rPr lang="uk-UA" sz="2200" dirty="0" smtClean="0"/>
              <a:t>Серед великої кількості парфумерних препаратів значне місце значне місце займають всілякі дезодоранти. Дезодоранти (косметичні засоби від поту) бувають 2х типів. Одні гальмують розкладання продуктів, дія другої групи дезодорантів засноване на частковому придушенні процесів потовиділення. В даний час прийнято міжнародну угоду по скороченню виробництва аерозольних балонів, оскільки встановлено, що вони руйнують озоновий шар землі.</a:t>
            </a:r>
            <a:endParaRPr lang="ru-RU" sz="2200" dirty="0" smtClean="0">
              <a:latin typeface="Times New Roman" pitchFamily="18" charset="0"/>
            </a:endParaRPr>
          </a:p>
        </p:txBody>
      </p:sp>
      <p:pic>
        <p:nvPicPr>
          <p:cNvPr id="3075" name="Picture 3" descr="C:\Users\DELL\Desktop\хымыя\пчдльрилдчрсл.jpg"/>
          <p:cNvPicPr>
            <a:picLocks noChangeAspect="1" noChangeArrowheads="1"/>
          </p:cNvPicPr>
          <p:nvPr/>
        </p:nvPicPr>
        <p:blipFill>
          <a:blip r:embed="rId2" cstate="print"/>
          <a:srcRect/>
          <a:stretch>
            <a:fillRect/>
          </a:stretch>
        </p:blipFill>
        <p:spPr bwMode="auto">
          <a:xfrm>
            <a:off x="611560" y="3068960"/>
            <a:ext cx="1762433" cy="2913112"/>
          </a:xfrm>
          <a:prstGeom prst="rect">
            <a:avLst/>
          </a:prstGeom>
          <a:noFill/>
        </p:spPr>
      </p:pic>
      <p:pic>
        <p:nvPicPr>
          <p:cNvPr id="3076" name="Picture 4" descr="C:\Users\DELL\Desktop\хымыя\787564-12-1347110953147_thumb.jpg"/>
          <p:cNvPicPr>
            <a:picLocks noChangeAspect="1" noChangeArrowheads="1"/>
          </p:cNvPicPr>
          <p:nvPr/>
        </p:nvPicPr>
        <p:blipFill>
          <a:blip r:embed="rId3" cstate="print"/>
          <a:srcRect/>
          <a:stretch>
            <a:fillRect/>
          </a:stretch>
        </p:blipFill>
        <p:spPr bwMode="auto">
          <a:xfrm>
            <a:off x="6444208" y="4221088"/>
            <a:ext cx="2030626" cy="1692188"/>
          </a:xfrm>
          <a:prstGeom prst="rect">
            <a:avLst/>
          </a:prstGeom>
          <a:noFill/>
        </p:spPr>
      </p:pic>
      <p:pic>
        <p:nvPicPr>
          <p:cNvPr id="3077" name="Picture 5" descr="D:\Оля\thumb (8).jpg"/>
          <p:cNvPicPr>
            <a:picLocks noGrp="1" noChangeAspect="1" noChangeArrowheads="1"/>
          </p:cNvPicPr>
          <p:nvPr>
            <p:ph idx="1"/>
          </p:nvPr>
        </p:nvPicPr>
        <p:blipFill>
          <a:blip r:embed="rId4" cstate="print"/>
          <a:srcRect/>
          <a:stretch>
            <a:fillRect/>
          </a:stretch>
        </p:blipFill>
        <p:spPr bwMode="auto">
          <a:xfrm>
            <a:off x="6660232" y="2132856"/>
            <a:ext cx="2246650" cy="1872208"/>
          </a:xfrm>
          <a:prstGeom prst="rect">
            <a:avLst/>
          </a:prstGeom>
          <a:noFill/>
        </p:spPr>
      </p:pic>
      <p:pic>
        <p:nvPicPr>
          <p:cNvPr id="3079" name="Picture 7" descr="https://encrypted-tbn2.gstatic.com/images?q=tbn:ANd9GcTT73o3-R03pTKruE4htGZGnFlH7ZsUmuCVnWFINFpUxIdZNQDPUg"/>
          <p:cNvPicPr>
            <a:picLocks noChangeAspect="1" noChangeArrowheads="1"/>
          </p:cNvPicPr>
          <p:nvPr/>
        </p:nvPicPr>
        <p:blipFill>
          <a:blip r:embed="rId5" cstate="print"/>
          <a:srcRect/>
          <a:stretch>
            <a:fillRect/>
          </a:stretch>
        </p:blipFill>
        <p:spPr bwMode="auto">
          <a:xfrm>
            <a:off x="539552" y="620688"/>
            <a:ext cx="1924050" cy="2371726"/>
          </a:xfrm>
          <a:prstGeom prst="rect">
            <a:avLst/>
          </a:prstGeom>
          <a:noFill/>
        </p:spPr>
      </p:pic>
      <p:pic>
        <p:nvPicPr>
          <p:cNvPr id="3081" name="Picture 9" descr="https://encrypted-tbn3.gstatic.com/images?q=tbn:ANd9GcQPoVdt02GAyRCqA5Rlc7P9Rj6vLTq8jaujxbVPU0cbLARUtPKb-Q"/>
          <p:cNvPicPr>
            <a:picLocks noChangeAspect="1" noChangeArrowheads="1"/>
          </p:cNvPicPr>
          <p:nvPr/>
        </p:nvPicPr>
        <p:blipFill>
          <a:blip r:embed="rId6" cstate="print"/>
          <a:srcRect/>
          <a:stretch>
            <a:fillRect/>
          </a:stretch>
        </p:blipFill>
        <p:spPr bwMode="auto">
          <a:xfrm>
            <a:off x="6876256" y="476672"/>
            <a:ext cx="1855093" cy="1855093"/>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fill="hold"/>
                                        <p:tgtEl>
                                          <p:spTgt spid="3079"/>
                                        </p:tgtEl>
                                        <p:attrNameLst>
                                          <p:attrName>ppt_w</p:attrName>
                                        </p:attrNameLst>
                                      </p:cBhvr>
                                      <p:tavLst>
                                        <p:tav tm="0">
                                          <p:val>
                                            <p:fltVal val="0"/>
                                          </p:val>
                                        </p:tav>
                                        <p:tav tm="100000">
                                          <p:val>
                                            <p:strVal val="#ppt_w"/>
                                          </p:val>
                                        </p:tav>
                                      </p:tavLst>
                                    </p:anim>
                                    <p:anim calcmode="lin" valueType="num">
                                      <p:cBhvr>
                                        <p:cTn id="8"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500" fill="hold"/>
                                        <p:tgtEl>
                                          <p:spTgt spid="3075"/>
                                        </p:tgtEl>
                                        <p:attrNameLst>
                                          <p:attrName>ppt_w</p:attrName>
                                        </p:attrNameLst>
                                      </p:cBhvr>
                                      <p:tavLst>
                                        <p:tav tm="0">
                                          <p:val>
                                            <p:fltVal val="0"/>
                                          </p:val>
                                        </p:tav>
                                        <p:tav tm="100000">
                                          <p:val>
                                            <p:strVal val="#ppt_w"/>
                                          </p:val>
                                        </p:tav>
                                      </p:tavLst>
                                    </p:anim>
                                    <p:anim calcmode="lin" valueType="num">
                                      <p:cBhvr>
                                        <p:cTn id="14" dur="500" fill="hold"/>
                                        <p:tgtEl>
                                          <p:spTgt spid="307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081"/>
                                        </p:tgtEl>
                                        <p:attrNameLst>
                                          <p:attrName>style.visibility</p:attrName>
                                        </p:attrNameLst>
                                      </p:cBhvr>
                                      <p:to>
                                        <p:strVal val="visible"/>
                                      </p:to>
                                    </p:set>
                                    <p:anim calcmode="lin" valueType="num">
                                      <p:cBhvr>
                                        <p:cTn id="19" dur="500" fill="hold"/>
                                        <p:tgtEl>
                                          <p:spTgt spid="3081"/>
                                        </p:tgtEl>
                                        <p:attrNameLst>
                                          <p:attrName>ppt_w</p:attrName>
                                        </p:attrNameLst>
                                      </p:cBhvr>
                                      <p:tavLst>
                                        <p:tav tm="0">
                                          <p:val>
                                            <p:fltVal val="0"/>
                                          </p:val>
                                        </p:tav>
                                        <p:tav tm="100000">
                                          <p:val>
                                            <p:strVal val="#ppt_w"/>
                                          </p:val>
                                        </p:tav>
                                      </p:tavLst>
                                    </p:anim>
                                    <p:anim calcmode="lin" valueType="num">
                                      <p:cBhvr>
                                        <p:cTn id="20" dur="500" fill="hold"/>
                                        <p:tgtEl>
                                          <p:spTgt spid="308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p:cTn id="25" dur="500" fill="hold"/>
                                        <p:tgtEl>
                                          <p:spTgt spid="3077"/>
                                        </p:tgtEl>
                                        <p:attrNameLst>
                                          <p:attrName>ppt_w</p:attrName>
                                        </p:attrNameLst>
                                      </p:cBhvr>
                                      <p:tavLst>
                                        <p:tav tm="0">
                                          <p:val>
                                            <p:fltVal val="0"/>
                                          </p:val>
                                        </p:tav>
                                        <p:tav tm="100000">
                                          <p:val>
                                            <p:strVal val="#ppt_w"/>
                                          </p:val>
                                        </p:tav>
                                      </p:tavLst>
                                    </p:anim>
                                    <p:anim calcmode="lin" valueType="num">
                                      <p:cBhvr>
                                        <p:cTn id="26" dur="500" fill="hold"/>
                                        <p:tgtEl>
                                          <p:spTgt spid="307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500" fill="hold"/>
                                        <p:tgtEl>
                                          <p:spTgt spid="3076"/>
                                        </p:tgtEl>
                                        <p:attrNameLst>
                                          <p:attrName>ppt_w</p:attrName>
                                        </p:attrNameLst>
                                      </p:cBhvr>
                                      <p:tavLst>
                                        <p:tav tm="0">
                                          <p:val>
                                            <p:fltVal val="0"/>
                                          </p:val>
                                        </p:tav>
                                        <p:tav tm="100000">
                                          <p:val>
                                            <p:strVal val="#ppt_w"/>
                                          </p:val>
                                        </p:tav>
                                      </p:tavLst>
                                    </p:anim>
                                    <p:anim calcmode="lin" valueType="num">
                                      <p:cBhvr>
                                        <p:cTn id="32" dur="500" fill="hold"/>
                                        <p:tgtEl>
                                          <p:spTgt spid="3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611560" y="692696"/>
            <a:ext cx="4968552" cy="3391698"/>
          </a:xfrm>
          <a:prstGeom prst="rect">
            <a:avLst/>
          </a:prstGeom>
        </p:spPr>
        <p:txBody>
          <a:bodyPr wrap="square">
            <a:spAutoFit/>
          </a:bodyPr>
          <a:lstStyle/>
          <a:p>
            <a:pPr>
              <a:lnSpc>
                <a:spcPct val="80000"/>
              </a:lnSpc>
              <a:defRPr/>
            </a:pPr>
            <a:r>
              <a:rPr lang="uk-UA" sz="2800" b="1" dirty="0" smtClean="0"/>
              <a:t>Мила</a:t>
            </a:r>
          </a:p>
          <a:p>
            <a:pPr>
              <a:lnSpc>
                <a:spcPct val="80000"/>
              </a:lnSpc>
              <a:defRPr/>
            </a:pPr>
            <a:r>
              <a:rPr lang="uk-UA" sz="2400" dirty="0" smtClean="0"/>
              <a:t>До миючим косметичним засобам відносять туалетні мила і шампуні. Туалетні мила виготовляють з високоякісного яловичого або свинячого сала, рослинного саломасу (гідрованих бавовняного, соняшникової, соєвої та інших рослинних олій), каніфолі, кокосового масла і синтетичних жирних кислот. </a:t>
            </a:r>
          </a:p>
        </p:txBody>
      </p:sp>
      <p:pic>
        <p:nvPicPr>
          <p:cNvPr id="19458" name="Picture 2" descr="D:\Оля\thumb.jpg"/>
          <p:cNvPicPr>
            <a:picLocks noGrp="1" noChangeAspect="1" noChangeArrowheads="1"/>
          </p:cNvPicPr>
          <p:nvPr>
            <p:ph idx="1"/>
          </p:nvPr>
        </p:nvPicPr>
        <p:blipFill>
          <a:blip r:embed="rId2" cstate="print"/>
          <a:srcRect/>
          <a:stretch>
            <a:fillRect/>
          </a:stretch>
        </p:blipFill>
        <p:spPr bwMode="auto">
          <a:xfrm>
            <a:off x="1259632" y="4149080"/>
            <a:ext cx="2333059"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59" name="Picture 3" descr="D:\Оля\thumb (1).jpg"/>
          <p:cNvPicPr>
            <a:picLocks noChangeAspect="1" noChangeArrowheads="1"/>
          </p:cNvPicPr>
          <p:nvPr/>
        </p:nvPicPr>
        <p:blipFill>
          <a:blip r:embed="rId3" cstate="print"/>
          <a:srcRect/>
          <a:stretch>
            <a:fillRect/>
          </a:stretch>
        </p:blipFill>
        <p:spPr bwMode="auto">
          <a:xfrm>
            <a:off x="3707904" y="4149080"/>
            <a:ext cx="2333059"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D:\Оля\thumb (2).jpg"/>
          <p:cNvPicPr>
            <a:picLocks noChangeAspect="1" noChangeArrowheads="1"/>
          </p:cNvPicPr>
          <p:nvPr/>
        </p:nvPicPr>
        <p:blipFill>
          <a:blip r:embed="rId4" cstate="print"/>
          <a:srcRect/>
          <a:stretch>
            <a:fillRect/>
          </a:stretch>
        </p:blipFill>
        <p:spPr bwMode="auto">
          <a:xfrm>
            <a:off x="5508104" y="836712"/>
            <a:ext cx="2759968" cy="2299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2" name="Picture 6" descr="Untitled"/>
          <p:cNvPicPr>
            <a:picLocks noChangeAspect="1" noChangeArrowheads="1"/>
          </p:cNvPicPr>
          <p:nvPr/>
        </p:nvPicPr>
        <p:blipFill>
          <a:blip r:embed="rId5" cstate="print"/>
          <a:srcRect/>
          <a:stretch>
            <a:fillRect/>
          </a:stretch>
        </p:blipFill>
        <p:spPr bwMode="auto">
          <a:xfrm>
            <a:off x="6084168" y="3429000"/>
            <a:ext cx="2286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3995936" y="620688"/>
            <a:ext cx="4572000" cy="3046988"/>
          </a:xfrm>
          <a:prstGeom prst="rect">
            <a:avLst/>
          </a:prstGeom>
        </p:spPr>
        <p:txBody>
          <a:bodyPr>
            <a:spAutoFit/>
          </a:bodyPr>
          <a:lstStyle/>
          <a:p>
            <a:pPr>
              <a:lnSpc>
                <a:spcPct val="80000"/>
              </a:lnSpc>
              <a:defRPr/>
            </a:pPr>
            <a:r>
              <a:rPr lang="uk-UA" sz="2400" b="1" i="1" dirty="0" smtClean="0"/>
              <a:t>Шампуні</a:t>
            </a:r>
          </a:p>
          <a:p>
            <a:pPr>
              <a:lnSpc>
                <a:spcPct val="80000"/>
              </a:lnSpc>
              <a:defRPr/>
            </a:pPr>
            <a:r>
              <a:rPr lang="uk-UA" sz="2400" dirty="0" smtClean="0"/>
              <a:t> Шампуні виготовляють на основі поверхнево - активних (миючих) речовин. До складу шампунів входять калійні і </a:t>
            </a:r>
            <a:r>
              <a:rPr lang="uk-UA" sz="2400" dirty="0" err="1" smtClean="0"/>
              <a:t>тріетаноламіновие</a:t>
            </a:r>
            <a:r>
              <a:rPr lang="uk-UA" sz="2400" dirty="0" smtClean="0"/>
              <a:t> мила, спирт, вода, касторове масло і різні активні речовини, вітаміни, екстракти лікарських трав, амінокислоти та </a:t>
            </a:r>
            <a:r>
              <a:rPr lang="uk-UA" sz="2400" dirty="0" err="1" smtClean="0"/>
              <a:t>ін</a:t>
            </a:r>
            <a:endParaRPr lang="ru-RU" sz="2400" dirty="0" smtClean="0">
              <a:latin typeface="Times New Roman" pitchFamily="18" charset="0"/>
            </a:endParaRPr>
          </a:p>
        </p:txBody>
      </p:sp>
      <p:pic>
        <p:nvPicPr>
          <p:cNvPr id="20482" name="Picture 2" descr="D:\Оля\thumb (4).jpg"/>
          <p:cNvPicPr>
            <a:picLocks noChangeAspect="1" noChangeArrowheads="1"/>
          </p:cNvPicPr>
          <p:nvPr/>
        </p:nvPicPr>
        <p:blipFill>
          <a:blip r:embed="rId2" cstate="print"/>
          <a:srcRect/>
          <a:stretch>
            <a:fillRect/>
          </a:stretch>
        </p:blipFill>
        <p:spPr bwMode="auto">
          <a:xfrm rot="185814">
            <a:off x="683568" y="692696"/>
            <a:ext cx="3048000" cy="2540000"/>
          </a:xfrm>
          <a:prstGeom prst="rect">
            <a:avLst/>
          </a:prstGeom>
          <a:noFill/>
        </p:spPr>
      </p:pic>
      <p:pic>
        <p:nvPicPr>
          <p:cNvPr id="20483" name="Picture 3" descr="D:\Оля\thumb (5).jpg"/>
          <p:cNvPicPr>
            <a:picLocks noChangeAspect="1" noChangeArrowheads="1"/>
          </p:cNvPicPr>
          <p:nvPr/>
        </p:nvPicPr>
        <p:blipFill>
          <a:blip r:embed="rId3" cstate="print"/>
          <a:srcRect/>
          <a:stretch>
            <a:fillRect/>
          </a:stretch>
        </p:blipFill>
        <p:spPr bwMode="auto">
          <a:xfrm rot="21072846">
            <a:off x="971600" y="3429000"/>
            <a:ext cx="3048000" cy="2540000"/>
          </a:xfrm>
          <a:prstGeom prst="rect">
            <a:avLst/>
          </a:prstGeom>
          <a:noFill/>
        </p:spPr>
      </p:pic>
      <p:pic>
        <p:nvPicPr>
          <p:cNvPr id="20484" name="Picture 4" descr="D:\Оля\thumb (3).jpg"/>
          <p:cNvPicPr>
            <a:picLocks noGrp="1" noChangeAspect="1" noChangeArrowheads="1"/>
          </p:cNvPicPr>
          <p:nvPr>
            <p:ph idx="1"/>
          </p:nvPr>
        </p:nvPicPr>
        <p:blipFill>
          <a:blip r:embed="rId4" cstate="print"/>
          <a:srcRect/>
          <a:stretch>
            <a:fillRect/>
          </a:stretch>
        </p:blipFill>
        <p:spPr bwMode="auto">
          <a:xfrm rot="208503">
            <a:off x="4572000" y="3645024"/>
            <a:ext cx="3048000" cy="2540000"/>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from="(-#ppt_w/2)" to="(#ppt_x)" calcmode="lin" valueType="num">
                                      <p:cBhvr>
                                        <p:cTn id="7" dur="600" fill="hold">
                                          <p:stCondLst>
                                            <p:cond delay="0"/>
                                          </p:stCondLst>
                                        </p:cTn>
                                        <p:tgtEl>
                                          <p:spTgt spid="20482"/>
                                        </p:tgtEl>
                                        <p:attrNameLst>
                                          <p:attrName>ppt_x</p:attrName>
                                        </p:attrNameLst>
                                      </p:cBhvr>
                                    </p:anim>
                                    <p:anim from="0" to="-1.0" calcmode="lin" valueType="num">
                                      <p:cBhvr>
                                        <p:cTn id="8" dur="200" decel="50000" autoRev="1" fill="hold">
                                          <p:stCondLst>
                                            <p:cond delay="600"/>
                                          </p:stCondLst>
                                        </p:cTn>
                                        <p:tgtEl>
                                          <p:spTgt spid="20482"/>
                                        </p:tgtEl>
                                        <p:attrNameLst>
                                          <p:attrName>xshear</p:attrName>
                                        </p:attrNameLst>
                                      </p:cBhvr>
                                    </p:anim>
                                    <p:animScale>
                                      <p:cBhvr>
                                        <p:cTn id="9" dur="200" decel="100000" autoRev="1" fill="hold">
                                          <p:stCondLst>
                                            <p:cond delay="600"/>
                                          </p:stCondLst>
                                        </p:cTn>
                                        <p:tgtEl>
                                          <p:spTgt spid="20482"/>
                                        </p:tgtEl>
                                      </p:cBhvr>
                                      <p:from x="100000" y="100000"/>
                                      <p:to x="80000" y="100000"/>
                                    </p:animScale>
                                    <p:anim by="(#ppt_h/3+#ppt_w*0.1)" calcmode="lin" valueType="num">
                                      <p:cBhvr additive="sum">
                                        <p:cTn id="10" dur="200" decel="100000" autoRev="1" fill="hold">
                                          <p:stCondLst>
                                            <p:cond delay="600"/>
                                          </p:stCondLst>
                                        </p:cTn>
                                        <p:tgtEl>
                                          <p:spTgt spid="2048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anim from="(-#ppt_w/2)" to="(#ppt_x)" calcmode="lin" valueType="num">
                                      <p:cBhvr>
                                        <p:cTn id="15" dur="600" fill="hold">
                                          <p:stCondLst>
                                            <p:cond delay="0"/>
                                          </p:stCondLst>
                                        </p:cTn>
                                        <p:tgtEl>
                                          <p:spTgt spid="20483"/>
                                        </p:tgtEl>
                                        <p:attrNameLst>
                                          <p:attrName>ppt_x</p:attrName>
                                        </p:attrNameLst>
                                      </p:cBhvr>
                                    </p:anim>
                                    <p:anim from="0" to="-1.0" calcmode="lin" valueType="num">
                                      <p:cBhvr>
                                        <p:cTn id="16" dur="200" decel="50000" autoRev="1" fill="hold">
                                          <p:stCondLst>
                                            <p:cond delay="600"/>
                                          </p:stCondLst>
                                        </p:cTn>
                                        <p:tgtEl>
                                          <p:spTgt spid="20483"/>
                                        </p:tgtEl>
                                        <p:attrNameLst>
                                          <p:attrName>xshear</p:attrName>
                                        </p:attrNameLst>
                                      </p:cBhvr>
                                    </p:anim>
                                    <p:animScale>
                                      <p:cBhvr>
                                        <p:cTn id="17" dur="200" decel="100000" autoRev="1" fill="hold">
                                          <p:stCondLst>
                                            <p:cond delay="600"/>
                                          </p:stCondLst>
                                        </p:cTn>
                                        <p:tgtEl>
                                          <p:spTgt spid="20483"/>
                                        </p:tgtEl>
                                      </p:cBhvr>
                                      <p:from x="100000" y="100000"/>
                                      <p:to x="80000" y="100000"/>
                                    </p:animScale>
                                    <p:anim by="(#ppt_h/3+#ppt_w*0.1)" calcmode="lin" valueType="num">
                                      <p:cBhvr additive="sum">
                                        <p:cTn id="18" dur="200" decel="100000" autoRev="1" fill="hold">
                                          <p:stCondLst>
                                            <p:cond delay="600"/>
                                          </p:stCondLst>
                                        </p:cTn>
                                        <p:tgtEl>
                                          <p:spTgt spid="20483"/>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20484"/>
                                        </p:tgtEl>
                                        <p:attrNameLst>
                                          <p:attrName>style.visibility</p:attrName>
                                        </p:attrNameLst>
                                      </p:cBhvr>
                                      <p:to>
                                        <p:strVal val="visible"/>
                                      </p:to>
                                    </p:set>
                                    <p:anim from="(-#ppt_w/2)" to="(#ppt_x)" calcmode="lin" valueType="num">
                                      <p:cBhvr>
                                        <p:cTn id="23" dur="600" fill="hold">
                                          <p:stCondLst>
                                            <p:cond delay="0"/>
                                          </p:stCondLst>
                                        </p:cTn>
                                        <p:tgtEl>
                                          <p:spTgt spid="20484"/>
                                        </p:tgtEl>
                                        <p:attrNameLst>
                                          <p:attrName>ppt_x</p:attrName>
                                        </p:attrNameLst>
                                      </p:cBhvr>
                                    </p:anim>
                                    <p:anim from="0" to="-1.0" calcmode="lin" valueType="num">
                                      <p:cBhvr>
                                        <p:cTn id="24" dur="200" decel="50000" autoRev="1" fill="hold">
                                          <p:stCondLst>
                                            <p:cond delay="600"/>
                                          </p:stCondLst>
                                        </p:cTn>
                                        <p:tgtEl>
                                          <p:spTgt spid="20484"/>
                                        </p:tgtEl>
                                        <p:attrNameLst>
                                          <p:attrName>xshear</p:attrName>
                                        </p:attrNameLst>
                                      </p:cBhvr>
                                    </p:anim>
                                    <p:animScale>
                                      <p:cBhvr>
                                        <p:cTn id="25" dur="200" decel="100000" autoRev="1" fill="hold">
                                          <p:stCondLst>
                                            <p:cond delay="600"/>
                                          </p:stCondLst>
                                        </p:cTn>
                                        <p:tgtEl>
                                          <p:spTgt spid="20484"/>
                                        </p:tgtEl>
                                      </p:cBhvr>
                                      <p:from x="100000" y="100000"/>
                                      <p:to x="80000" y="100000"/>
                                    </p:animScale>
                                    <p:anim by="(#ppt_h/3+#ppt_w*0.1)" calcmode="lin" valueType="num">
                                      <p:cBhvr additive="sum">
                                        <p:cTn id="26" dur="200" decel="100000" autoRev="1" fill="hold">
                                          <p:stCondLst>
                                            <p:cond delay="600"/>
                                          </p:stCondLst>
                                        </p:cTn>
                                        <p:tgtEl>
                                          <p:spTgt spid="2048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995936" y="2924944"/>
            <a:ext cx="4572000" cy="4708981"/>
          </a:xfrm>
          <a:prstGeom prst="rect">
            <a:avLst/>
          </a:prstGeom>
        </p:spPr>
        <p:txBody>
          <a:bodyPr>
            <a:spAutoFit/>
          </a:bodyPr>
          <a:lstStyle/>
          <a:p>
            <a:r>
              <a:rPr lang="ru-RU" sz="2400" b="1" dirty="0" err="1" smtClean="0"/>
              <a:t>Об'ємна</a:t>
            </a:r>
            <a:r>
              <a:rPr lang="ru-RU" sz="2400" b="1" dirty="0" smtClean="0"/>
              <a:t> туш для </a:t>
            </a:r>
            <a:r>
              <a:rPr lang="ru-RU" sz="2400" b="1" dirty="0" err="1" smtClean="0"/>
              <a:t>вій</a:t>
            </a:r>
            <a:r>
              <a:rPr lang="ru-RU" sz="2400" dirty="0" smtClean="0"/>
              <a:t>: </a:t>
            </a:r>
            <a:r>
              <a:rPr lang="ru-RU" sz="2400" dirty="0" err="1" smtClean="0"/>
              <a:t>основний</a:t>
            </a:r>
            <a:r>
              <a:rPr lang="ru-RU" sz="2400" dirty="0" smtClean="0"/>
              <a:t> склад </a:t>
            </a:r>
            <a:r>
              <a:rPr lang="ru-RU" sz="2400" dirty="0" err="1" smtClean="0"/>
              <a:t>і</a:t>
            </a:r>
            <a:r>
              <a:rPr lang="ru-RU" sz="2400" dirty="0" smtClean="0"/>
              <a:t> </a:t>
            </a:r>
            <a:r>
              <a:rPr lang="ru-RU" sz="2400" dirty="0" err="1" smtClean="0"/>
              <a:t>поживні</a:t>
            </a:r>
            <a:r>
              <a:rPr lang="ru-RU" sz="2400" dirty="0" smtClean="0"/>
              <a:t> </a:t>
            </a:r>
            <a:r>
              <a:rPr lang="ru-RU" sz="2400" dirty="0" err="1" smtClean="0"/>
              <a:t>компоненти</a:t>
            </a:r>
            <a:r>
              <a:rPr lang="ru-RU" sz="2400" dirty="0" smtClean="0"/>
              <a:t>.</a:t>
            </a:r>
          </a:p>
          <a:p>
            <a:r>
              <a:rPr lang="ru-RU" sz="2400" dirty="0" smtClean="0"/>
              <a:t>В </a:t>
            </a:r>
            <a:r>
              <a:rPr lang="ru-RU" sz="2400" dirty="0" err="1" smtClean="0"/>
              <a:t>основі</a:t>
            </a:r>
            <a:r>
              <a:rPr lang="ru-RU" sz="2400" dirty="0" smtClean="0"/>
              <a:t> </a:t>
            </a:r>
            <a:r>
              <a:rPr lang="ru-RU" sz="2400" dirty="0" err="1" smtClean="0"/>
              <a:t>об'ємної</a:t>
            </a:r>
            <a:r>
              <a:rPr lang="ru-RU" sz="2400" dirty="0" smtClean="0"/>
              <a:t> </a:t>
            </a:r>
            <a:r>
              <a:rPr lang="ru-RU" sz="2400" dirty="0" err="1" smtClean="0"/>
              <a:t>туші</a:t>
            </a:r>
            <a:r>
              <a:rPr lang="ru-RU" sz="2400" dirty="0" smtClean="0"/>
              <a:t>, в </a:t>
            </a:r>
            <a:r>
              <a:rPr lang="ru-RU" sz="2400" dirty="0" err="1" smtClean="0"/>
              <a:t>цілому</a:t>
            </a:r>
            <a:r>
              <a:rPr lang="ru-RU" sz="2400" dirty="0" smtClean="0"/>
              <a:t>, як </a:t>
            </a:r>
            <a:r>
              <a:rPr lang="ru-RU" sz="2400" dirty="0" err="1" smtClean="0"/>
              <a:t>і</a:t>
            </a:r>
            <a:r>
              <a:rPr lang="ru-RU" sz="2400" dirty="0" smtClean="0"/>
              <a:t> в </a:t>
            </a:r>
            <a:r>
              <a:rPr lang="ru-RU" sz="2400" dirty="0" err="1" smtClean="0"/>
              <a:t>основі</a:t>
            </a:r>
            <a:r>
              <a:rPr lang="ru-RU" sz="2400" dirty="0" smtClean="0"/>
              <a:t> </a:t>
            </a:r>
            <a:r>
              <a:rPr lang="ru-RU" sz="2400" dirty="0" err="1" smtClean="0"/>
              <a:t>будь-якої</a:t>
            </a:r>
            <a:r>
              <a:rPr lang="ru-RU" sz="2400" dirty="0" smtClean="0"/>
              <a:t> </a:t>
            </a:r>
            <a:r>
              <a:rPr lang="ru-RU" sz="2400" dirty="0" err="1" smtClean="0"/>
              <a:t>іншої</a:t>
            </a:r>
            <a:r>
              <a:rPr lang="ru-RU" sz="2400" dirty="0" smtClean="0"/>
              <a:t> </a:t>
            </a:r>
            <a:r>
              <a:rPr lang="ru-RU" sz="2400" dirty="0" err="1" smtClean="0"/>
              <a:t>туші</a:t>
            </a:r>
            <a:r>
              <a:rPr lang="ru-RU" sz="2400" dirty="0" smtClean="0"/>
              <a:t> лежать </a:t>
            </a:r>
            <a:r>
              <a:rPr lang="ru-RU" sz="2400" dirty="0" err="1" smtClean="0"/>
              <a:t>такі</a:t>
            </a:r>
            <a:r>
              <a:rPr lang="ru-RU" sz="2400" dirty="0" smtClean="0"/>
              <a:t> </a:t>
            </a:r>
            <a:r>
              <a:rPr lang="ru-RU" sz="2400" dirty="0" err="1" smtClean="0"/>
              <a:t>компоненти</a:t>
            </a:r>
            <a:r>
              <a:rPr lang="ru-RU" sz="2400" dirty="0" smtClean="0"/>
              <a:t>, як сажа, мило, вода, </a:t>
            </a:r>
            <a:r>
              <a:rPr lang="ru-RU" sz="2400" dirty="0" err="1" smtClean="0"/>
              <a:t>барвники</a:t>
            </a:r>
            <a:r>
              <a:rPr lang="ru-RU" sz="2400" dirty="0" smtClean="0"/>
              <a:t>, </a:t>
            </a:r>
            <a:r>
              <a:rPr lang="ru-RU" sz="2400" dirty="0" err="1" smtClean="0"/>
              <a:t>ущільнюючі</a:t>
            </a:r>
            <a:r>
              <a:rPr lang="ru-RU" sz="2400" dirty="0" smtClean="0"/>
              <a:t> смоли, а </a:t>
            </a:r>
            <a:r>
              <a:rPr lang="ru-RU" sz="2400" dirty="0" err="1" smtClean="0"/>
              <a:t>також</a:t>
            </a:r>
            <a:r>
              <a:rPr lang="ru-RU" sz="2400" dirty="0" smtClean="0"/>
              <a:t> </a:t>
            </a:r>
            <a:r>
              <a:rPr lang="ru-RU" sz="2400" dirty="0" err="1" smtClean="0"/>
              <a:t>різні</a:t>
            </a:r>
            <a:r>
              <a:rPr lang="ru-RU" sz="2400" dirty="0" smtClean="0"/>
              <a:t> </a:t>
            </a:r>
            <a:r>
              <a:rPr lang="ru-RU" sz="2400" dirty="0" err="1" smtClean="0"/>
              <a:t>поживні</a:t>
            </a:r>
            <a:r>
              <a:rPr lang="ru-RU" sz="2400" dirty="0" smtClean="0"/>
              <a:t> </a:t>
            </a:r>
            <a:r>
              <a:rPr lang="ru-RU" sz="2400" dirty="0" err="1" smtClean="0"/>
              <a:t>речовини</a:t>
            </a:r>
            <a:r>
              <a:rPr lang="ru-RU" sz="2400" dirty="0" smtClean="0"/>
              <a:t>.</a:t>
            </a:r>
          </a:p>
          <a:p>
            <a:endParaRPr lang="ru-RU" sz="2400" dirty="0" smtClean="0"/>
          </a:p>
          <a:p>
            <a:r>
              <a:rPr lang="ru-RU" sz="2400" dirty="0" smtClean="0"/>
              <a:t/>
            </a:r>
            <a:br>
              <a:rPr lang="ru-RU" sz="2400" dirty="0" smtClean="0"/>
            </a:br>
            <a:endParaRPr lang="ru-RU" sz="2400" dirty="0" smtClean="0"/>
          </a:p>
          <a:p>
            <a:r>
              <a:rPr lang="ru-RU" dirty="0" smtClean="0"/>
              <a:t/>
            </a:r>
            <a:br>
              <a:rPr lang="ru-RU" dirty="0" smtClean="0"/>
            </a:br>
            <a:endParaRPr lang="ru-RU" dirty="0"/>
          </a:p>
        </p:txBody>
      </p:sp>
      <p:pic>
        <p:nvPicPr>
          <p:cNvPr id="21506" name="Picture 2" descr="C:\Users\DELL\Desktop\хымыя\thumb.jpg"/>
          <p:cNvPicPr>
            <a:picLocks noChangeAspect="1" noChangeArrowheads="1"/>
          </p:cNvPicPr>
          <p:nvPr/>
        </p:nvPicPr>
        <p:blipFill>
          <a:blip r:embed="rId2" cstate="print"/>
          <a:srcRect/>
          <a:stretch>
            <a:fillRect/>
          </a:stretch>
        </p:blipFill>
        <p:spPr bwMode="auto">
          <a:xfrm>
            <a:off x="683568" y="1412776"/>
            <a:ext cx="2520280" cy="2100233"/>
          </a:xfrm>
          <a:prstGeom prst="rect">
            <a:avLst/>
          </a:prstGeom>
          <a:ln w="88900" cap="sq" cmpd="thickThin">
            <a:solidFill>
              <a:srgbClr val="000000"/>
            </a:solidFill>
            <a:prstDash val="solid"/>
            <a:miter lim="800000"/>
          </a:ln>
          <a:effectLst>
            <a:innerShdw blurRad="76200">
              <a:srgbClr val="000000"/>
            </a:innerShdw>
          </a:effectLst>
        </p:spPr>
      </p:pic>
      <p:pic>
        <p:nvPicPr>
          <p:cNvPr id="21507" name="Picture 3" descr="C:\Users\DELL\Desktop\хымыя\thumb (3).jpg"/>
          <p:cNvPicPr>
            <a:picLocks noChangeAspect="1" noChangeArrowheads="1"/>
          </p:cNvPicPr>
          <p:nvPr/>
        </p:nvPicPr>
        <p:blipFill>
          <a:blip r:embed="rId3" cstate="print"/>
          <a:srcRect/>
          <a:stretch>
            <a:fillRect/>
          </a:stretch>
        </p:blipFill>
        <p:spPr bwMode="auto">
          <a:xfrm>
            <a:off x="683568" y="3717032"/>
            <a:ext cx="2937926" cy="2448272"/>
          </a:xfrm>
          <a:prstGeom prst="rect">
            <a:avLst/>
          </a:prstGeom>
          <a:ln w="88900" cap="sq" cmpd="thickThin">
            <a:solidFill>
              <a:srgbClr val="000000"/>
            </a:solidFill>
            <a:prstDash val="solid"/>
            <a:miter lim="800000"/>
          </a:ln>
          <a:effectLst>
            <a:innerShdw blurRad="76200">
              <a:srgbClr val="000000"/>
            </a:innerShdw>
          </a:effectLst>
        </p:spPr>
      </p:pic>
      <p:pic>
        <p:nvPicPr>
          <p:cNvPr id="21508" name="Picture 4" descr="C:\Users\DELL\Desktop\хымыя\thumb (6).jpg"/>
          <p:cNvPicPr>
            <a:picLocks noChangeAspect="1" noChangeArrowheads="1"/>
          </p:cNvPicPr>
          <p:nvPr/>
        </p:nvPicPr>
        <p:blipFill>
          <a:blip r:embed="rId4" cstate="print"/>
          <a:srcRect/>
          <a:stretch>
            <a:fillRect/>
          </a:stretch>
        </p:blipFill>
        <p:spPr bwMode="auto">
          <a:xfrm>
            <a:off x="3419872" y="764704"/>
            <a:ext cx="2399928" cy="1999940"/>
          </a:xfrm>
          <a:prstGeom prst="rect">
            <a:avLst/>
          </a:prstGeom>
          <a:ln w="88900" cap="sq" cmpd="thickThin">
            <a:solidFill>
              <a:srgbClr val="000000"/>
            </a:solidFill>
            <a:prstDash val="solid"/>
            <a:miter lim="800000"/>
          </a:ln>
          <a:effectLst>
            <a:innerShdw blurRad="76200">
              <a:srgbClr val="000000"/>
            </a:innerShdw>
          </a:effectLst>
        </p:spPr>
      </p:pic>
      <p:pic>
        <p:nvPicPr>
          <p:cNvPr id="21509" name="Picture 5" descr="C:\Users\DELL\Desktop\хымыя\thumb (2).jpg"/>
          <p:cNvPicPr>
            <a:picLocks noGrp="1" noChangeAspect="1" noChangeArrowheads="1"/>
          </p:cNvPicPr>
          <p:nvPr>
            <p:ph idx="1"/>
          </p:nvPr>
        </p:nvPicPr>
        <p:blipFill>
          <a:blip r:embed="rId5" cstate="print"/>
          <a:srcRect/>
          <a:stretch>
            <a:fillRect/>
          </a:stretch>
        </p:blipFill>
        <p:spPr bwMode="auto">
          <a:xfrm>
            <a:off x="6084168" y="548680"/>
            <a:ext cx="2543944" cy="211995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pic>
        <p:nvPicPr>
          <p:cNvPr id="6" name="Содержимое 5" descr="то шо треба тоналка.jpg"/>
          <p:cNvPicPr>
            <a:picLocks noGrp="1" noChangeAspect="1"/>
          </p:cNvPicPr>
          <p:nvPr>
            <p:ph sz="half" idx="2"/>
          </p:nvPr>
        </p:nvPicPr>
        <p:blipFill>
          <a:blip r:embed="rId2" cstate="print"/>
          <a:stretch>
            <a:fillRect/>
          </a:stretch>
        </p:blipFill>
        <p:spPr>
          <a:xfrm>
            <a:off x="4499992" y="764704"/>
            <a:ext cx="1737553" cy="2736304"/>
          </a:xfrm>
        </p:spPr>
      </p:pic>
      <p:sp>
        <p:nvSpPr>
          <p:cNvPr id="5" name="Прямоугольник 4"/>
          <p:cNvSpPr/>
          <p:nvPr/>
        </p:nvSpPr>
        <p:spPr>
          <a:xfrm>
            <a:off x="611560" y="692696"/>
            <a:ext cx="3744416" cy="5324535"/>
          </a:xfrm>
          <a:prstGeom prst="rect">
            <a:avLst/>
          </a:prstGeom>
        </p:spPr>
        <p:txBody>
          <a:bodyPr wrap="square">
            <a:spAutoFit/>
          </a:bodyPr>
          <a:lstStyle/>
          <a:p>
            <a:r>
              <a:rPr lang="ru-RU" sz="2000" dirty="0" smtClean="0"/>
              <a:t>Як </a:t>
            </a:r>
            <a:r>
              <a:rPr lang="ru-RU" sz="2000" dirty="0" err="1" smtClean="0"/>
              <a:t>і</a:t>
            </a:r>
            <a:r>
              <a:rPr lang="ru-RU" sz="2000" dirty="0" smtClean="0"/>
              <a:t> </a:t>
            </a:r>
            <a:r>
              <a:rPr lang="ru-RU" sz="2000" dirty="0" err="1" smtClean="0"/>
              <a:t>будь-яке</a:t>
            </a:r>
            <a:r>
              <a:rPr lang="ru-RU" sz="2000" dirty="0" smtClean="0"/>
              <a:t> </a:t>
            </a:r>
            <a:r>
              <a:rPr lang="ru-RU" sz="2000" dirty="0" err="1" smtClean="0"/>
              <a:t>інше</a:t>
            </a:r>
            <a:r>
              <a:rPr lang="ru-RU" sz="2000" dirty="0" smtClean="0"/>
              <a:t> </a:t>
            </a:r>
            <a:r>
              <a:rPr lang="ru-RU" sz="2000" dirty="0" err="1" smtClean="0"/>
              <a:t>косметичний</a:t>
            </a:r>
            <a:r>
              <a:rPr lang="ru-RU" sz="2000" dirty="0" smtClean="0"/>
              <a:t> </a:t>
            </a:r>
            <a:r>
              <a:rPr lang="ru-RU" sz="2000" dirty="0" err="1" smtClean="0"/>
              <a:t>засіб</a:t>
            </a:r>
            <a:r>
              <a:rPr lang="ru-RU" sz="2000" dirty="0" smtClean="0"/>
              <a:t>, </a:t>
            </a:r>
            <a:r>
              <a:rPr lang="ru-RU" sz="2000" b="1" dirty="0" smtClean="0"/>
              <a:t>«</a:t>
            </a:r>
            <a:r>
              <a:rPr lang="ru-RU" sz="2000" b="1" dirty="0" err="1" smtClean="0"/>
              <a:t>тональник</a:t>
            </a:r>
            <a:r>
              <a:rPr lang="ru-RU" sz="2000" b="1" dirty="0" smtClean="0"/>
              <a:t>»</a:t>
            </a:r>
            <a:r>
              <a:rPr lang="ru-RU" sz="2000" dirty="0" smtClean="0"/>
              <a:t> </a:t>
            </a:r>
            <a:r>
              <a:rPr lang="ru-RU" sz="2000" dirty="0" err="1" smtClean="0"/>
              <a:t>містить</a:t>
            </a:r>
            <a:r>
              <a:rPr lang="ru-RU" sz="2000" dirty="0" smtClean="0"/>
              <a:t> ряд </a:t>
            </a:r>
            <a:r>
              <a:rPr lang="ru-RU" sz="2000" dirty="0" err="1" smtClean="0"/>
              <a:t>компонентів</a:t>
            </a:r>
            <a:r>
              <a:rPr lang="ru-RU" sz="2000" dirty="0" smtClean="0"/>
              <a:t>, </a:t>
            </a:r>
            <a:r>
              <a:rPr lang="ru-RU" sz="2000" dirty="0" err="1" smtClean="0"/>
              <a:t>які</a:t>
            </a:r>
            <a:r>
              <a:rPr lang="ru-RU" sz="2000" dirty="0" smtClean="0"/>
              <a:t> </a:t>
            </a:r>
            <a:r>
              <a:rPr lang="ru-RU" sz="2000" dirty="0" err="1" smtClean="0"/>
              <a:t>забезпечують</a:t>
            </a:r>
            <a:r>
              <a:rPr lang="ru-RU" sz="2000" dirty="0" smtClean="0"/>
              <a:t> </a:t>
            </a:r>
            <a:r>
              <a:rPr lang="ru-RU" sz="2000" dirty="0" err="1" smtClean="0"/>
              <a:t>йому</a:t>
            </a:r>
            <a:r>
              <a:rPr lang="ru-RU" sz="2000" dirty="0" smtClean="0"/>
              <a:t> </a:t>
            </a:r>
            <a:r>
              <a:rPr lang="ru-RU" sz="2000" dirty="0" err="1" smtClean="0"/>
              <a:t>довге</a:t>
            </a:r>
            <a:r>
              <a:rPr lang="ru-RU" sz="2000" dirty="0" smtClean="0"/>
              <a:t> </a:t>
            </a:r>
            <a:r>
              <a:rPr lang="ru-RU" sz="2000" dirty="0" err="1" smtClean="0"/>
              <a:t>зберігання</a:t>
            </a:r>
            <a:r>
              <a:rPr lang="ru-RU" sz="2000" dirty="0" smtClean="0"/>
              <a:t> </a:t>
            </a:r>
            <a:r>
              <a:rPr lang="ru-RU" sz="2000" dirty="0" err="1" smtClean="0"/>
              <a:t>і</a:t>
            </a:r>
            <a:r>
              <a:rPr lang="ru-RU" sz="2000" dirty="0" smtClean="0"/>
              <a:t> </a:t>
            </a:r>
            <a:r>
              <a:rPr lang="ru-RU" sz="2000" dirty="0" err="1" smtClean="0"/>
              <a:t>необхідну</a:t>
            </a:r>
            <a:r>
              <a:rPr lang="ru-RU" sz="2000" dirty="0" smtClean="0"/>
              <a:t> </a:t>
            </a:r>
            <a:r>
              <a:rPr lang="ru-RU" sz="2000" dirty="0" err="1" smtClean="0"/>
              <a:t>консистенцію</a:t>
            </a:r>
            <a:r>
              <a:rPr lang="ru-RU" sz="2000" dirty="0" smtClean="0"/>
              <a:t>. </a:t>
            </a:r>
            <a:r>
              <a:rPr lang="ru-RU" sz="2000" dirty="0" err="1" smtClean="0"/>
              <a:t>Це</a:t>
            </a:r>
            <a:r>
              <a:rPr lang="ru-RU" sz="2000" dirty="0" smtClean="0"/>
              <a:t>, так </a:t>
            </a:r>
            <a:r>
              <a:rPr lang="ru-RU" sz="2000" dirty="0" err="1" smtClean="0"/>
              <a:t>звані</a:t>
            </a:r>
            <a:r>
              <a:rPr lang="ru-RU" sz="2000" dirty="0" smtClean="0"/>
              <a:t>, </a:t>
            </a:r>
            <a:r>
              <a:rPr lang="ru-RU" sz="2000" dirty="0" err="1" smtClean="0"/>
              <a:t>віддушки</a:t>
            </a:r>
            <a:r>
              <a:rPr lang="ru-RU" sz="2000" dirty="0" smtClean="0"/>
              <a:t>, </a:t>
            </a:r>
            <a:r>
              <a:rPr lang="ru-RU" sz="2000" dirty="0" err="1" smtClean="0"/>
              <a:t>підсилювачі</a:t>
            </a:r>
            <a:r>
              <a:rPr lang="ru-RU" sz="2000" dirty="0" smtClean="0"/>
              <a:t> </a:t>
            </a:r>
            <a:r>
              <a:rPr lang="ru-RU" sz="2000" dirty="0" err="1" smtClean="0"/>
              <a:t>в'язкості</a:t>
            </a:r>
            <a:r>
              <a:rPr lang="ru-RU" sz="2000" dirty="0" smtClean="0"/>
              <a:t>, </a:t>
            </a:r>
            <a:r>
              <a:rPr lang="ru-RU" sz="2000" dirty="0" err="1" smtClean="0"/>
              <a:t>консерванти</a:t>
            </a:r>
            <a:r>
              <a:rPr lang="ru-RU" sz="2000" dirty="0" smtClean="0"/>
              <a:t>, </a:t>
            </a:r>
            <a:r>
              <a:rPr lang="ru-RU" sz="2000" dirty="0" err="1" smtClean="0"/>
              <a:t>кожен</a:t>
            </a:r>
            <a:r>
              <a:rPr lang="ru-RU" sz="2000" dirty="0" smtClean="0"/>
              <a:t> </a:t>
            </a:r>
            <a:r>
              <a:rPr lang="ru-RU" sz="2000" dirty="0" err="1" smtClean="0"/>
              <a:t>з</a:t>
            </a:r>
            <a:r>
              <a:rPr lang="ru-RU" sz="2000" dirty="0" smtClean="0"/>
              <a:t> </a:t>
            </a:r>
            <a:r>
              <a:rPr lang="ru-RU" sz="2000" dirty="0" err="1" smtClean="0"/>
              <a:t>яких</a:t>
            </a:r>
            <a:r>
              <a:rPr lang="ru-RU" sz="2000" dirty="0" smtClean="0"/>
              <a:t> </a:t>
            </a:r>
            <a:r>
              <a:rPr lang="ru-RU" sz="2000" dirty="0" err="1" smtClean="0"/>
              <a:t>може</a:t>
            </a:r>
            <a:r>
              <a:rPr lang="ru-RU" sz="2000" dirty="0" smtClean="0"/>
              <a:t> негативно </a:t>
            </a:r>
            <a:r>
              <a:rPr lang="ru-RU" sz="2000" dirty="0" err="1" smtClean="0"/>
              <a:t>впливати</a:t>
            </a:r>
            <a:r>
              <a:rPr lang="ru-RU" sz="2000" dirty="0" smtClean="0"/>
              <a:t> на стан </a:t>
            </a:r>
            <a:r>
              <a:rPr lang="ru-RU" sz="2000" dirty="0" err="1" smtClean="0"/>
              <a:t>шкіри</a:t>
            </a:r>
            <a:r>
              <a:rPr lang="ru-RU" sz="2000" dirty="0" smtClean="0"/>
              <a:t> </a:t>
            </a:r>
            <a:r>
              <a:rPr lang="ru-RU" sz="2000" dirty="0" err="1" smtClean="0"/>
              <a:t>і</a:t>
            </a:r>
            <a:r>
              <a:rPr lang="ru-RU" sz="2000" dirty="0" smtClean="0"/>
              <a:t> </a:t>
            </a:r>
            <a:r>
              <a:rPr lang="ru-RU" sz="2000" dirty="0" err="1" smtClean="0"/>
              <a:t>організму</a:t>
            </a:r>
            <a:r>
              <a:rPr lang="ru-RU" sz="2000" dirty="0" smtClean="0"/>
              <a:t> в </a:t>
            </a:r>
            <a:r>
              <a:rPr lang="ru-RU" sz="2000" dirty="0" err="1" smtClean="0"/>
              <a:t>цілому</a:t>
            </a:r>
            <a:r>
              <a:rPr lang="ru-RU" sz="2000" dirty="0" smtClean="0"/>
              <a:t>. </a:t>
            </a:r>
            <a:r>
              <a:rPr lang="ru-RU" sz="2000" dirty="0" err="1" smtClean="0"/>
              <a:t>Обов'язковими</a:t>
            </a:r>
            <a:r>
              <a:rPr lang="ru-RU" sz="2000" dirty="0" smtClean="0"/>
              <a:t> компонентами для </a:t>
            </a:r>
            <a:r>
              <a:rPr lang="ru-RU" sz="2000" dirty="0" err="1" smtClean="0"/>
              <a:t>будь-якого</a:t>
            </a:r>
            <a:r>
              <a:rPr lang="ru-RU" sz="2000" dirty="0" smtClean="0"/>
              <a:t> тонального крему </a:t>
            </a:r>
            <a:r>
              <a:rPr lang="ru-RU" sz="2000" dirty="0" err="1" smtClean="0"/>
              <a:t>є</a:t>
            </a:r>
            <a:r>
              <a:rPr lang="ru-RU" sz="2000" dirty="0" smtClean="0"/>
              <a:t> </a:t>
            </a:r>
            <a:r>
              <a:rPr lang="ru-RU" sz="2000" dirty="0" err="1" smtClean="0"/>
              <a:t>різні</a:t>
            </a:r>
            <a:r>
              <a:rPr lang="ru-RU" sz="2000" dirty="0" smtClean="0"/>
              <a:t> </a:t>
            </a:r>
            <a:r>
              <a:rPr lang="ru-RU" sz="2000" dirty="0" err="1" smtClean="0"/>
              <a:t>пігменти</a:t>
            </a:r>
            <a:r>
              <a:rPr lang="ru-RU" sz="2000" dirty="0" smtClean="0"/>
              <a:t>, </a:t>
            </a:r>
            <a:r>
              <a:rPr lang="ru-RU" sz="2000" dirty="0" err="1" smtClean="0"/>
              <a:t>що</a:t>
            </a:r>
            <a:r>
              <a:rPr lang="ru-RU" sz="2000" dirty="0" smtClean="0"/>
              <a:t> </a:t>
            </a:r>
            <a:r>
              <a:rPr lang="ru-RU" sz="2000" dirty="0" err="1" smtClean="0"/>
              <a:t>додають</a:t>
            </a:r>
            <a:r>
              <a:rPr lang="ru-RU" sz="2000" dirty="0" smtClean="0"/>
              <a:t> </a:t>
            </a:r>
            <a:r>
              <a:rPr lang="ru-RU" sz="2000" dirty="0" err="1" smtClean="0"/>
              <a:t>йому</a:t>
            </a:r>
            <a:r>
              <a:rPr lang="ru-RU" sz="2000" dirty="0" smtClean="0"/>
              <a:t> той </a:t>
            </a:r>
            <a:r>
              <a:rPr lang="ru-RU" sz="2000" dirty="0" err="1" smtClean="0"/>
              <a:t>чи</a:t>
            </a:r>
            <a:r>
              <a:rPr lang="ru-RU" sz="2000" dirty="0" smtClean="0"/>
              <a:t> </a:t>
            </a:r>
            <a:r>
              <a:rPr lang="ru-RU" sz="2000" dirty="0" err="1" smtClean="0"/>
              <a:t>інший</a:t>
            </a:r>
            <a:r>
              <a:rPr lang="ru-RU" sz="2000" dirty="0" smtClean="0"/>
              <a:t> </a:t>
            </a:r>
            <a:r>
              <a:rPr lang="ru-RU" sz="2000" dirty="0" err="1" smtClean="0"/>
              <a:t>відтінок</a:t>
            </a:r>
            <a:r>
              <a:rPr lang="ru-RU" sz="2000" dirty="0" smtClean="0"/>
              <a:t>, а </a:t>
            </a:r>
            <a:r>
              <a:rPr lang="ru-RU" sz="2000" dirty="0" err="1" smtClean="0"/>
              <a:t>також</a:t>
            </a:r>
            <a:r>
              <a:rPr lang="ru-RU" sz="2000" dirty="0" smtClean="0"/>
              <a:t> </a:t>
            </a:r>
            <a:r>
              <a:rPr lang="ru-RU" sz="2000" dirty="0" err="1" smtClean="0"/>
              <a:t>синтетичні</a:t>
            </a:r>
            <a:r>
              <a:rPr lang="ru-RU" sz="2000" dirty="0" smtClean="0"/>
              <a:t> </a:t>
            </a:r>
            <a:r>
              <a:rPr lang="ru-RU" sz="2000" dirty="0" err="1" smtClean="0"/>
              <a:t>або</a:t>
            </a:r>
            <a:r>
              <a:rPr lang="ru-RU" sz="2000" dirty="0" smtClean="0"/>
              <a:t> </a:t>
            </a:r>
            <a:r>
              <a:rPr lang="ru-RU" sz="2000" dirty="0" err="1" smtClean="0"/>
              <a:t>натуральні</a:t>
            </a:r>
            <a:r>
              <a:rPr lang="ru-RU" sz="2000" dirty="0" smtClean="0"/>
              <a:t> </a:t>
            </a:r>
            <a:r>
              <a:rPr lang="ru-RU" sz="2000" dirty="0" err="1" smtClean="0"/>
              <a:t>жири</a:t>
            </a:r>
            <a:r>
              <a:rPr lang="ru-RU" sz="2000" dirty="0" smtClean="0"/>
              <a:t> </a:t>
            </a:r>
            <a:r>
              <a:rPr lang="ru-RU" sz="2000" dirty="0" err="1" smtClean="0"/>
              <a:t>і</a:t>
            </a:r>
            <a:r>
              <a:rPr lang="ru-RU" sz="2000" dirty="0" smtClean="0"/>
              <a:t> масла, </a:t>
            </a:r>
            <a:r>
              <a:rPr lang="ru-RU" sz="2000" dirty="0" err="1" smtClean="0"/>
              <a:t>воскоподобние</a:t>
            </a:r>
            <a:r>
              <a:rPr lang="ru-RU" sz="2000" dirty="0" smtClean="0"/>
              <a:t> </a:t>
            </a:r>
            <a:r>
              <a:rPr lang="ru-RU" sz="2000" dirty="0" err="1" smtClean="0"/>
              <a:t>речовини</a:t>
            </a:r>
            <a:r>
              <a:rPr lang="ru-RU" sz="2000" dirty="0" smtClean="0"/>
              <a:t>.</a:t>
            </a:r>
            <a:endParaRPr lang="ru-RU" sz="2000" dirty="0"/>
          </a:p>
        </p:txBody>
      </p:sp>
      <p:pic>
        <p:nvPicPr>
          <p:cNvPr id="1026" name="Picture 2" descr="C:\Users\DELL\Desktop\тоналка то шо требааа.jpg"/>
          <p:cNvPicPr>
            <a:picLocks noChangeAspect="1" noChangeArrowheads="1"/>
          </p:cNvPicPr>
          <p:nvPr/>
        </p:nvPicPr>
        <p:blipFill>
          <a:blip r:embed="rId3" cstate="print"/>
          <a:srcRect/>
          <a:stretch>
            <a:fillRect/>
          </a:stretch>
        </p:blipFill>
        <p:spPr bwMode="auto">
          <a:xfrm>
            <a:off x="6300192" y="836712"/>
            <a:ext cx="1991021" cy="2520280"/>
          </a:xfrm>
          <a:prstGeom prst="rect">
            <a:avLst/>
          </a:prstGeom>
          <a:noFill/>
        </p:spPr>
      </p:pic>
      <p:pic>
        <p:nvPicPr>
          <p:cNvPr id="1027" name="Picture 3" descr="C:\Users\DELL\Desktop\то шо треба тоноллл.jpg"/>
          <p:cNvPicPr>
            <a:picLocks noChangeAspect="1" noChangeArrowheads="1"/>
          </p:cNvPicPr>
          <p:nvPr/>
        </p:nvPicPr>
        <p:blipFill>
          <a:blip r:embed="rId4" cstate="print"/>
          <a:srcRect/>
          <a:stretch>
            <a:fillRect/>
          </a:stretch>
        </p:blipFill>
        <p:spPr bwMode="auto">
          <a:xfrm>
            <a:off x="5868144" y="3429000"/>
            <a:ext cx="1224136" cy="2846828"/>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p:cTn id="27" dur="500" fill="hold"/>
                                        <p:tgtEl>
                                          <p:spTgt spid="1027"/>
                                        </p:tgtEl>
                                        <p:attrNameLst>
                                          <p:attrName>ppt_w</p:attrName>
                                        </p:attrNameLst>
                                      </p:cBhvr>
                                      <p:tavLst>
                                        <p:tav tm="0">
                                          <p:val>
                                            <p:fltVal val="0"/>
                                          </p:val>
                                        </p:tav>
                                        <p:tav tm="100000">
                                          <p:val>
                                            <p:strVal val="#ppt_w"/>
                                          </p:val>
                                        </p:tav>
                                      </p:tavLst>
                                    </p:anim>
                                    <p:anim calcmode="lin" valueType="num">
                                      <p:cBhvr>
                                        <p:cTn id="28" dur="500" fill="hold"/>
                                        <p:tgtEl>
                                          <p:spTgt spid="10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DELL\Desktop\хымыя\thumb (18).jpg"/>
          <p:cNvPicPr>
            <a:picLocks noChangeAspect="1" noChangeArrowheads="1"/>
          </p:cNvPicPr>
          <p:nvPr/>
        </p:nvPicPr>
        <p:blipFill>
          <a:blip r:embed="rId2" cstate="print"/>
          <a:srcRect/>
          <a:stretch>
            <a:fillRect/>
          </a:stretch>
        </p:blipFill>
        <p:spPr bwMode="auto">
          <a:xfrm rot="21008794">
            <a:off x="1331640" y="4581128"/>
            <a:ext cx="1956048" cy="1630040"/>
          </a:xfrm>
          <a:prstGeom prst="rect">
            <a:avLst/>
          </a:prstGeom>
          <a:noFill/>
        </p:spPr>
      </p:pic>
      <p:sp>
        <p:nvSpPr>
          <p:cNvPr id="2" name="Заголовок 1"/>
          <p:cNvSpPr>
            <a:spLocks noGrp="1"/>
          </p:cNvSpPr>
          <p:nvPr>
            <p:ph type="title"/>
          </p:nvPr>
        </p:nvSpPr>
        <p:spPr>
          <a:xfrm>
            <a:off x="642910" y="714356"/>
            <a:ext cx="2822603" cy="4082796"/>
          </a:xfrm>
        </p:spPr>
        <p:txBody>
          <a:bodyPr>
            <a:normAutofit/>
          </a:bodyPr>
          <a:lstStyle/>
          <a:p>
            <a:endParaRPr lang="ru-RU" dirty="0"/>
          </a:p>
        </p:txBody>
      </p:sp>
      <p:sp>
        <p:nvSpPr>
          <p:cNvPr id="4" name="Текст 3"/>
          <p:cNvSpPr>
            <a:spLocks noGrp="1"/>
          </p:cNvSpPr>
          <p:nvPr>
            <p:ph type="body" sz="half" idx="2"/>
          </p:nvPr>
        </p:nvSpPr>
        <p:spPr>
          <a:xfrm>
            <a:off x="642910" y="692696"/>
            <a:ext cx="2822603" cy="5433467"/>
          </a:xfrm>
        </p:spPr>
        <p:txBody>
          <a:bodyPr>
            <a:normAutofit/>
          </a:bodyPr>
          <a:lstStyle/>
          <a:p>
            <a:r>
              <a:rPr lang="ru-RU" sz="2400" b="1" dirty="0" smtClean="0"/>
              <a:t>ГУБНА ПОМАДА</a:t>
            </a:r>
          </a:p>
          <a:p>
            <a:r>
              <a:rPr lang="ru-RU" sz="1800" dirty="0" err="1" smtClean="0"/>
              <a:t>Головними</a:t>
            </a:r>
            <a:r>
              <a:rPr lang="ru-RU" sz="1800" dirty="0" smtClean="0"/>
              <a:t> компонентами </a:t>
            </a:r>
            <a:r>
              <a:rPr lang="ru-RU" sz="1800" dirty="0" err="1" smtClean="0"/>
              <a:t>губних</a:t>
            </a:r>
            <a:r>
              <a:rPr lang="ru-RU" sz="1800" dirty="0" smtClean="0"/>
              <a:t> помад є: основа (</a:t>
            </a:r>
            <a:r>
              <a:rPr lang="ru-RU" sz="1800" dirty="0" err="1" smtClean="0"/>
              <a:t>жири</a:t>
            </a:r>
            <a:r>
              <a:rPr lang="ru-RU" sz="1800" dirty="0" smtClean="0"/>
              <a:t>, воски та масла), </a:t>
            </a:r>
            <a:r>
              <a:rPr lang="ru-RU" sz="1800" dirty="0" err="1" smtClean="0"/>
              <a:t>антиокислювач</a:t>
            </a:r>
            <a:r>
              <a:rPr lang="ru-RU" sz="1800" dirty="0" smtClean="0"/>
              <a:t>, </a:t>
            </a:r>
            <a:r>
              <a:rPr lang="ru-RU" sz="1800" dirty="0" err="1" smtClean="0"/>
              <a:t>парфумерна</a:t>
            </a:r>
            <a:r>
              <a:rPr lang="ru-RU" sz="1800" dirty="0" smtClean="0"/>
              <a:t> </a:t>
            </a:r>
            <a:r>
              <a:rPr lang="ru-RU" sz="1800" dirty="0" err="1" smtClean="0"/>
              <a:t>композиція</a:t>
            </a:r>
            <a:r>
              <a:rPr lang="ru-RU" sz="1800" dirty="0" smtClean="0"/>
              <a:t> </a:t>
            </a:r>
            <a:r>
              <a:rPr lang="ru-RU" sz="1800" dirty="0" err="1" smtClean="0"/>
              <a:t>і</a:t>
            </a:r>
            <a:r>
              <a:rPr lang="ru-RU" sz="1800" dirty="0" smtClean="0"/>
              <a:t> </a:t>
            </a:r>
            <a:r>
              <a:rPr lang="ru-RU" sz="1800" dirty="0" err="1" smtClean="0"/>
              <a:t>барвники</a:t>
            </a:r>
            <a:r>
              <a:rPr lang="ru-RU" sz="1800" dirty="0" smtClean="0"/>
              <a:t>.</a:t>
            </a:r>
          </a:p>
          <a:p>
            <a:r>
              <a:rPr lang="ru-RU" sz="1800" dirty="0" smtClean="0"/>
              <a:t>Основа </a:t>
            </a:r>
            <a:r>
              <a:rPr lang="ru-RU" sz="1800" dirty="0" err="1" smtClean="0"/>
              <a:t>губної</a:t>
            </a:r>
            <a:r>
              <a:rPr lang="ru-RU" sz="1800" dirty="0" smtClean="0"/>
              <a:t> </a:t>
            </a:r>
            <a:r>
              <a:rPr lang="ru-RU" sz="1800" dirty="0" err="1" smtClean="0"/>
              <a:t>помади</a:t>
            </a:r>
            <a:r>
              <a:rPr lang="ru-RU" sz="1800" dirty="0" smtClean="0"/>
              <a:t> представлена жировою фазою. Вона </a:t>
            </a:r>
            <a:r>
              <a:rPr lang="ru-RU" sz="1800" dirty="0" err="1" smtClean="0"/>
              <a:t>визначає</a:t>
            </a:r>
            <a:r>
              <a:rPr lang="ru-RU" sz="1800" dirty="0" smtClean="0"/>
              <a:t> </a:t>
            </a:r>
            <a:r>
              <a:rPr lang="ru-RU" sz="1800" dirty="0" err="1" smtClean="0"/>
              <a:t>консистенцію</a:t>
            </a:r>
            <a:r>
              <a:rPr lang="ru-RU" sz="1800" dirty="0" smtClean="0"/>
              <a:t> </a:t>
            </a:r>
            <a:r>
              <a:rPr lang="ru-RU" sz="1800" dirty="0" err="1" smtClean="0"/>
              <a:t>і</a:t>
            </a:r>
            <a:r>
              <a:rPr lang="ru-RU" sz="1800" dirty="0" smtClean="0"/>
              <a:t> </a:t>
            </a:r>
            <a:r>
              <a:rPr lang="ru-RU" sz="1800" dirty="0" err="1" smtClean="0"/>
              <a:t>її</a:t>
            </a:r>
            <a:r>
              <a:rPr lang="ru-RU" sz="1800" dirty="0" smtClean="0"/>
              <a:t> </a:t>
            </a:r>
            <a:r>
              <a:rPr lang="ru-RU" sz="1800" dirty="0" err="1" smtClean="0"/>
              <a:t>технологічну</a:t>
            </a:r>
            <a:r>
              <a:rPr lang="ru-RU" sz="1800" dirty="0" smtClean="0"/>
              <a:t> характеристику </a:t>
            </a:r>
            <a:br>
              <a:rPr lang="ru-RU" sz="1800" dirty="0" smtClean="0"/>
            </a:br>
            <a:r>
              <a:rPr lang="ru-RU" sz="1800" dirty="0" smtClean="0"/>
              <a:t/>
            </a:r>
            <a:br>
              <a:rPr lang="ru-RU" sz="1800" dirty="0" smtClean="0"/>
            </a:br>
            <a:r>
              <a:rPr lang="ru-RU" sz="1800" dirty="0" smtClean="0"/>
              <a:t/>
            </a:r>
            <a:br>
              <a:rPr lang="ru-RU" sz="1800" dirty="0" smtClean="0"/>
            </a:br>
            <a:endParaRPr lang="ru-RU" sz="1800" dirty="0"/>
          </a:p>
        </p:txBody>
      </p:sp>
      <p:pic>
        <p:nvPicPr>
          <p:cNvPr id="2051" name="Picture 3" descr="C:\Users\DELL\Desktop\хымыя\thumb (19).jpg"/>
          <p:cNvPicPr>
            <a:picLocks noGrp="1" noChangeAspect="1" noChangeArrowheads="1"/>
          </p:cNvPicPr>
          <p:nvPr>
            <p:ph idx="1"/>
          </p:nvPr>
        </p:nvPicPr>
        <p:blipFill>
          <a:blip r:embed="rId3" cstate="print"/>
          <a:srcRect/>
          <a:stretch>
            <a:fillRect/>
          </a:stretch>
        </p:blipFill>
        <p:spPr bwMode="auto">
          <a:xfrm rot="21210799">
            <a:off x="6448017" y="1361769"/>
            <a:ext cx="1728191" cy="1440159"/>
          </a:xfrm>
          <a:prstGeom prst="rect">
            <a:avLst/>
          </a:prstGeom>
          <a:ln>
            <a:noFill/>
          </a:ln>
          <a:effectLst>
            <a:softEdge rad="112500"/>
          </a:effectLst>
        </p:spPr>
      </p:pic>
      <p:pic>
        <p:nvPicPr>
          <p:cNvPr id="2052" name="Picture 4" descr="C:\Users\DELL\Desktop\хымыя\thumb (17).jpg"/>
          <p:cNvPicPr>
            <a:picLocks noChangeAspect="1" noChangeArrowheads="1"/>
          </p:cNvPicPr>
          <p:nvPr/>
        </p:nvPicPr>
        <p:blipFill>
          <a:blip r:embed="rId4" cstate="print"/>
          <a:srcRect/>
          <a:stretch>
            <a:fillRect/>
          </a:stretch>
        </p:blipFill>
        <p:spPr bwMode="auto">
          <a:xfrm rot="1071366">
            <a:off x="3131840" y="2924944"/>
            <a:ext cx="3048000" cy="2540000"/>
          </a:xfrm>
          <a:prstGeom prst="rect">
            <a:avLst/>
          </a:prstGeom>
          <a:ln>
            <a:noFill/>
          </a:ln>
          <a:effectLst>
            <a:softEdge rad="112500"/>
          </a:effectLst>
        </p:spPr>
      </p:pic>
      <p:pic>
        <p:nvPicPr>
          <p:cNvPr id="2053" name="Picture 5" descr="C:\Users\DELL\Desktop\хымыя\large.jpg"/>
          <p:cNvPicPr>
            <a:picLocks noChangeAspect="1" noChangeArrowheads="1"/>
          </p:cNvPicPr>
          <p:nvPr/>
        </p:nvPicPr>
        <p:blipFill>
          <a:blip r:embed="rId5" cstate="print"/>
          <a:srcRect/>
          <a:stretch>
            <a:fillRect/>
          </a:stretch>
        </p:blipFill>
        <p:spPr bwMode="auto">
          <a:xfrm>
            <a:off x="6372200" y="3068960"/>
            <a:ext cx="1878856" cy="1905160"/>
          </a:xfrm>
          <a:prstGeom prst="rect">
            <a:avLst/>
          </a:prstGeom>
          <a:ln>
            <a:noFill/>
          </a:ln>
          <a:effectLst>
            <a:softEdge rad="112500"/>
          </a:effectLst>
        </p:spPr>
      </p:pic>
      <p:pic>
        <p:nvPicPr>
          <p:cNvPr id="2050" name="Picture 2" descr="C:\Users\DELL\Desktop\хымыя\aAwC12nJXjE.jpg"/>
          <p:cNvPicPr>
            <a:picLocks noChangeAspect="1" noChangeArrowheads="1"/>
          </p:cNvPicPr>
          <p:nvPr/>
        </p:nvPicPr>
        <p:blipFill>
          <a:blip r:embed="rId6" cstate="print"/>
          <a:srcRect/>
          <a:stretch>
            <a:fillRect/>
          </a:stretch>
        </p:blipFill>
        <p:spPr bwMode="auto">
          <a:xfrm>
            <a:off x="3491880" y="980728"/>
            <a:ext cx="3096344" cy="2204597"/>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S01038996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Mendelyeyev_ta_rozvitok_naftokhimichnoyi_promislovos</Template>
  <TotalTime>476</TotalTime>
  <Words>425</Words>
  <Application>Microsoft Office PowerPoint</Application>
  <PresentationFormat>Экран (4:3)</PresentationFormat>
  <Paragraphs>27</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TS010389964</vt:lpstr>
      <vt:lpstr>Хімія в костетиці</vt:lpstr>
      <vt:lpstr>ВВЕДЕННЯ</vt:lpstr>
      <vt:lpstr>Слайд 3</vt:lpstr>
      <vt:lpstr>ДЕЗОДОРАНТИ</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Хімія в костетиці</dc:title>
  <dc:creator>DELL</dc:creator>
  <cp:lastModifiedBy>DELL</cp:lastModifiedBy>
  <cp:revision>51</cp:revision>
  <dcterms:created xsi:type="dcterms:W3CDTF">2013-12-05T16:25:14Z</dcterms:created>
  <dcterms:modified xsi:type="dcterms:W3CDTF">2014-02-23T18:07:19Z</dcterms:modified>
</cp:coreProperties>
</file>