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45" d="100"/>
          <a:sy n="45" d="100"/>
        </p:scale>
        <p:origin x="-124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CCCB-8A68-4DE4-AFBB-C5CA67DA47EC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248DFC2-0446-47DB-A97C-12349E1FDD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CCCB-8A68-4DE4-AFBB-C5CA67DA47EC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DFC2-0446-47DB-A97C-12349E1FD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CCCB-8A68-4DE4-AFBB-C5CA67DA47EC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DFC2-0446-47DB-A97C-12349E1FD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CCCB-8A68-4DE4-AFBB-C5CA67DA47EC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DFC2-0446-47DB-A97C-12349E1FD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CCCB-8A68-4DE4-AFBB-C5CA67DA47EC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DFC2-0446-47DB-A97C-12349E1FDD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CCCB-8A68-4DE4-AFBB-C5CA67DA47EC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DFC2-0446-47DB-A97C-12349E1FD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CCCB-8A68-4DE4-AFBB-C5CA67DA47EC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DFC2-0446-47DB-A97C-12349E1FD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CCCB-8A68-4DE4-AFBB-C5CA67DA47EC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DFC2-0446-47DB-A97C-12349E1FD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CCCB-8A68-4DE4-AFBB-C5CA67DA47EC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DFC2-0446-47DB-A97C-12349E1FD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CCCB-8A68-4DE4-AFBB-C5CA67DA47EC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DFC2-0446-47DB-A97C-12349E1FDD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CCCB-8A68-4DE4-AFBB-C5CA67DA47EC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DFC2-0446-47DB-A97C-12349E1FDD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DE1CCCB-8A68-4DE4-AFBB-C5CA67DA47EC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248DFC2-0446-47DB-A97C-12349E1FDD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Синтетичні лікарські препарати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35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Отримання аспірину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4941168"/>
            <a:ext cx="3096344" cy="1080120"/>
          </a:xfrm>
        </p:spPr>
        <p:txBody>
          <a:bodyPr>
            <a:normAutofit/>
          </a:bodyPr>
          <a:lstStyle/>
          <a:p>
            <a:r>
              <a:rPr lang="uk-UA" i="1" dirty="0"/>
              <a:t>Саліцилова                                   </a:t>
            </a:r>
            <a:r>
              <a:rPr lang="uk-UA" i="1" dirty="0" smtClean="0"/>
              <a:t>                                          </a:t>
            </a:r>
            <a:r>
              <a:rPr lang="uk-UA" i="1" dirty="0"/>
              <a:t>кислота</a:t>
            </a:r>
            <a:endParaRPr lang="ru-RU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7704856" cy="189688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2120" y="4725144"/>
            <a:ext cx="3024336" cy="936104"/>
          </a:xfrm>
        </p:spPr>
        <p:txBody>
          <a:bodyPr>
            <a:normAutofit/>
          </a:bodyPr>
          <a:lstStyle/>
          <a:p>
            <a:r>
              <a:rPr lang="uk-UA" i="1" dirty="0" smtClean="0"/>
              <a:t>Ацетилсаліцилова</a:t>
            </a:r>
            <a:endParaRPr lang="ru-RU" dirty="0" smtClean="0"/>
          </a:p>
          <a:p>
            <a:r>
              <a:rPr lang="uk-UA" i="1" dirty="0" smtClean="0"/>
              <a:t>кислота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0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Анальгін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4283968" cy="6858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Анальгін з</a:t>
            </a:r>
            <a:r>
              <a:rPr lang="en-US" dirty="0" smtClean="0"/>
              <a:t>’</a:t>
            </a:r>
            <a:r>
              <a:rPr lang="uk-UA" dirty="0" smtClean="0"/>
              <a:t>явився у </a:t>
            </a:r>
            <a:r>
              <a:rPr lang="uk-UA" b="1" dirty="0" smtClean="0"/>
              <a:t>1920 </a:t>
            </a:r>
            <a:r>
              <a:rPr lang="uk-UA" dirty="0" smtClean="0"/>
              <a:t>р. Його синтезував німецький хімік </a:t>
            </a:r>
            <a:r>
              <a:rPr lang="uk-UA" b="1" dirty="0" smtClean="0"/>
              <a:t>Людвіг </a:t>
            </a:r>
            <a:r>
              <a:rPr lang="uk-UA" b="1" dirty="0" err="1" smtClean="0"/>
              <a:t>Кнорр</a:t>
            </a:r>
            <a:r>
              <a:rPr lang="uk-UA" b="1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uk-UA" dirty="0" err="1" smtClean="0"/>
              <a:t>Кнорр</a:t>
            </a:r>
            <a:r>
              <a:rPr lang="uk-UA" dirty="0" smtClean="0"/>
              <a:t> шукав покращену формулу для інших популярних на той час ліків – пірамідону.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До традиційної формули він додав залишок сірчаної кислоти. Це й отримало назву – </a:t>
            </a:r>
            <a:r>
              <a:rPr lang="uk-UA" b="1" dirty="0" smtClean="0"/>
              <a:t>анальгін </a:t>
            </a:r>
            <a:r>
              <a:rPr lang="uk-UA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3771"/>
            <a:ext cx="4788024" cy="684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0541" y="1628800"/>
            <a:ext cx="6033459" cy="452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Метамізол   натрію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5040560" cy="26125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err="1" smtClean="0"/>
              <a:t>Болезаспокійливий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жарознижуючий</a:t>
            </a:r>
            <a:r>
              <a:rPr lang="ru-RU" sz="3200" dirty="0" smtClean="0"/>
              <a:t> препарат.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84784"/>
            <a:ext cx="4358977" cy="439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27784" y="54868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C13H18N3NaO5S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Таблетки білого або білого з жовтуватим відтінком кольору, із плоскою поверхнею та рискою.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819" t="12961" r="5798" b="4252"/>
          <a:stretch>
            <a:fillRect/>
          </a:stretch>
        </p:blipFill>
        <p:spPr bwMode="auto">
          <a:xfrm>
            <a:off x="0" y="2204864"/>
            <a:ext cx="4248472" cy="3672408"/>
          </a:xfrm>
          <a:prstGeom prst="rect">
            <a:avLst/>
          </a:prstGeom>
          <a:ln w="1270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48064" y="3284984"/>
            <a:ext cx="3779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Склад:</a:t>
            </a:r>
            <a:r>
              <a:rPr lang="uk-UA" sz="2400" dirty="0" smtClean="0"/>
              <a:t> </a:t>
            </a:r>
            <a:r>
              <a:rPr lang="uk-UA" sz="2400" dirty="0" err="1" smtClean="0"/>
              <a:t>метемізол</a:t>
            </a:r>
            <a:r>
              <a:rPr lang="uk-UA" sz="2400" dirty="0" smtClean="0"/>
              <a:t> натрію о,5 г; </a:t>
            </a:r>
          </a:p>
          <a:p>
            <a:r>
              <a:rPr lang="uk-UA" sz="2400" dirty="0" smtClean="0"/>
              <a:t>допоміжні речовини: крохмаль картопляний,кальцію </a:t>
            </a:r>
            <a:r>
              <a:rPr lang="uk-UA" sz="2400" dirty="0" err="1" smtClean="0"/>
              <a:t>стеара</a:t>
            </a:r>
            <a:r>
              <a:rPr lang="uk-UA" sz="2400" dirty="0" smtClean="0"/>
              <a:t>, тальк.</a:t>
            </a:r>
            <a:endParaRPr lang="ru-RU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6255" y="0"/>
            <a:ext cx="4677746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Синтез Анальгіну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138" t="57560" r="7335"/>
          <a:stretch>
            <a:fillRect/>
          </a:stretch>
        </p:blipFill>
        <p:spPr bwMode="auto">
          <a:xfrm>
            <a:off x="0" y="2492896"/>
            <a:ext cx="91440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  <a:ln w="76200">
            <a:solidFill>
              <a:srgbClr val="FF0000"/>
            </a:solidFill>
          </a:ln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Обережно! Анальгін!!!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0152" y="1988840"/>
            <a:ext cx="30243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Це коли в крові зменшується кількість лейкоцитів і гранулоцитів( клітин білої крові),які захищають організм від усіх зовнішніх та внутрішніх ворогів.</a:t>
            </a:r>
          </a:p>
          <a:p>
            <a:endParaRPr lang="uk-UA" dirty="0" smtClean="0"/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Як наслідок, у людини знижується імунітет і вона стає вразливою до інфекцій, бактерій та грибків</a:t>
            </a:r>
            <a:r>
              <a:rPr lang="uk-UA" b="1" dirty="0" smtClean="0"/>
              <a:t>.</a:t>
            </a:r>
            <a:r>
              <a:rPr lang="uk-UA" dirty="0" smtClean="0"/>
              <a:t>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155679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 smtClean="0"/>
              <a:t>Найбільша загроза – агранулоцитоз.</a:t>
            </a:r>
          </a:p>
          <a:p>
            <a:endParaRPr lang="ru-RU" dirty="0"/>
          </a:p>
        </p:txBody>
      </p:sp>
      <p:pic>
        <p:nvPicPr>
          <p:cNvPr id="2050" name="Picture 2" descr="F:\Мои документы\Єська\Школа\defaul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5569146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Поняття про синтетичні лікарські препарати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4104456" cy="53012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Лікувальні препарати, лікарські засоби, ліки або медикаменти</a:t>
            </a:r>
            <a:r>
              <a:rPr lang="ru-RU" dirty="0"/>
              <a:t> </a:t>
            </a:r>
            <a:r>
              <a:rPr lang="uk-UA" dirty="0" err="1"/>
              <a:t>—це</a:t>
            </a:r>
            <a:r>
              <a:rPr lang="uk-UA" dirty="0"/>
              <a:t>  речовини або суміші речовин, що вживаються для профілактики, діагностики, лікування</a:t>
            </a:r>
            <a:r>
              <a:rPr lang="ru-RU" dirty="0"/>
              <a:t> </a:t>
            </a:r>
            <a:r>
              <a:rPr lang="uk-UA" dirty="0"/>
              <a:t>захворювань, запобігання вагітності, усунення болю, отримані з крові, плазми крові, органів і тканин людини або тварин, рослин, мінералів, хімічного синтезу або із застосуванням біотехнологій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541" y="1988840"/>
            <a:ext cx="4470146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8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1866 </a:t>
            </a:r>
            <a:r>
              <a:rPr lang="uk-UA" sz="2400" dirty="0" smtClean="0"/>
              <a:t>року англійський хірург Джозеф </a:t>
            </a:r>
            <a:r>
              <a:rPr lang="uk-UA" sz="2400" dirty="0" err="1" smtClean="0"/>
              <a:t>Лістер</a:t>
            </a:r>
            <a:r>
              <a:rPr lang="uk-UA" sz="2400" dirty="0" smtClean="0"/>
              <a:t> уперше використав під час операції карболову кислоту (фенол) для дезінфекції інструментів. Це істотно зменшило смертність поміж хворих, оскільки запобігало бактеріальним інфекціям.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724128" y="537321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u="sng" dirty="0" smtClean="0"/>
              <a:t>C6H5OH</a:t>
            </a:r>
            <a:endParaRPr lang="ru-RU" b="1" u="sng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r="2604"/>
          <a:stretch>
            <a:fillRect/>
          </a:stretch>
        </p:blipFill>
        <p:spPr bwMode="auto">
          <a:xfrm>
            <a:off x="4499992" y="2708920"/>
            <a:ext cx="4176464" cy="259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08920"/>
            <a:ext cx="3577580" cy="35775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284984"/>
            <a:ext cx="7772400" cy="1362075"/>
          </a:xfrm>
        </p:spPr>
        <p:txBody>
          <a:bodyPr/>
          <a:lstStyle/>
          <a:p>
            <a:pPr algn="ctr"/>
            <a:r>
              <a:rPr lang="uk-UA" dirty="0" smtClean="0"/>
              <a:t>Аспірин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73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У 1899 р. на </a:t>
            </a:r>
            <a:r>
              <a:rPr lang="ru-RU" dirty="0" err="1"/>
              <a:t>фірмі</a:t>
            </a:r>
            <a:r>
              <a:rPr lang="ru-RU" dirty="0"/>
              <a:t> «</a:t>
            </a:r>
            <a:r>
              <a:rPr lang="ru-RU" dirty="0" err="1"/>
              <a:t>Байєр</a:t>
            </a:r>
            <a:r>
              <a:rPr lang="ru-RU" dirty="0"/>
              <a:t>» </a:t>
            </a:r>
            <a:r>
              <a:rPr lang="ru-RU" dirty="0" err="1"/>
              <a:t>почалося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препарату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«</a:t>
            </a:r>
            <a:r>
              <a:rPr lang="ru-RU" dirty="0" err="1"/>
              <a:t>аспірин</a:t>
            </a:r>
            <a:r>
              <a:rPr lang="ru-RU" dirty="0"/>
              <a:t>» як </a:t>
            </a:r>
            <a:r>
              <a:rPr lang="ru-RU" dirty="0" err="1"/>
              <a:t>аналгетичний</a:t>
            </a:r>
            <a:r>
              <a:rPr lang="ru-RU" dirty="0"/>
              <a:t>, </a:t>
            </a:r>
            <a:r>
              <a:rPr lang="ru-RU" dirty="0" err="1"/>
              <a:t>жарознижуючий</a:t>
            </a:r>
            <a:r>
              <a:rPr lang="ru-RU" dirty="0"/>
              <a:t> і </a:t>
            </a:r>
            <a:r>
              <a:rPr lang="ru-RU" dirty="0" err="1"/>
              <a:t>протизапальний</a:t>
            </a:r>
            <a:r>
              <a:rPr lang="ru-RU" dirty="0"/>
              <a:t> </a:t>
            </a:r>
            <a:r>
              <a:rPr lang="ru-RU" dirty="0" err="1"/>
              <a:t>засіб</a:t>
            </a:r>
            <a:r>
              <a:rPr lang="ru-RU" dirty="0"/>
              <a:t>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00808"/>
            <a:ext cx="4401815" cy="3989144"/>
          </a:xfrm>
        </p:spPr>
      </p:pic>
    </p:spTree>
    <p:extLst>
      <p:ext uri="{BB962C8B-B14F-4D97-AF65-F5344CB8AC3E}">
        <p14:creationId xmlns:p14="http://schemas.microsoft.com/office/powerpoint/2010/main" val="212193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3645024"/>
            <a:ext cx="4495800" cy="24811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Аспірин  (2- </a:t>
            </a:r>
            <a:r>
              <a:rPr lang="uk-UA" dirty="0" err="1"/>
              <a:t>ацетилоксибензойна</a:t>
            </a:r>
            <a:r>
              <a:rPr lang="uk-UA" dirty="0"/>
              <a:t>  кислота,  ацетат  саліцилової  кислоти)  складається  із  залишків  саліцилової  та  оцтової  </a:t>
            </a:r>
            <a:r>
              <a:rPr lang="uk-UA" dirty="0" smtClean="0"/>
              <a:t>кислоти.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5412" y="402683"/>
            <a:ext cx="4038600" cy="13247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Молекулярна  формула</a:t>
            </a:r>
            <a:r>
              <a:rPr lang="uk-UA" dirty="0" smtClean="0"/>
              <a:t>:</a:t>
            </a:r>
          </a:p>
          <a:p>
            <a:pPr marL="0" indent="0">
              <a:buNone/>
            </a:pPr>
            <a:r>
              <a:rPr lang="uk-UA" dirty="0" smtClean="0"/>
              <a:t>С</a:t>
            </a:r>
            <a:r>
              <a:rPr lang="uk-UA" baseline="-25000" dirty="0" smtClean="0"/>
              <a:t>9</a:t>
            </a:r>
            <a:r>
              <a:rPr lang="uk-UA" dirty="0" smtClean="0"/>
              <a:t>Н</a:t>
            </a:r>
            <a:r>
              <a:rPr lang="uk-UA" baseline="-25000" dirty="0" smtClean="0"/>
              <a:t>8</a:t>
            </a:r>
            <a:r>
              <a:rPr lang="uk-UA" dirty="0" smtClean="0"/>
              <a:t>О</a:t>
            </a:r>
            <a:r>
              <a:rPr lang="uk-UA" baseline="-25000" dirty="0" smtClean="0"/>
              <a:t>4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5" y="45978"/>
            <a:ext cx="4464207" cy="33481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20" y="3068960"/>
            <a:ext cx="4159995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Хімічна формула аспірину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3115469"/>
            <a:ext cx="2381250" cy="1647825"/>
          </a:xfrm>
        </p:spPr>
      </p:pic>
    </p:spTree>
    <p:extLst>
      <p:ext uri="{BB962C8B-B14F-4D97-AF65-F5344CB8AC3E}">
        <p14:creationId xmlns:p14="http://schemas.microsoft.com/office/powerpoint/2010/main" val="38562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Фізичні властивості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Кристалічна речовина;</a:t>
            </a:r>
          </a:p>
          <a:p>
            <a:r>
              <a:rPr lang="uk-UA" dirty="0" smtClean="0"/>
              <a:t>Розчинний у воді;</a:t>
            </a:r>
          </a:p>
          <a:p>
            <a:r>
              <a:rPr lang="uk-UA" dirty="0"/>
              <a:t>Температура  плавлення  аспірину  </a:t>
            </a:r>
            <a:r>
              <a:rPr lang="uk-UA" dirty="0" smtClean="0"/>
              <a:t>135°С</a:t>
            </a:r>
            <a:r>
              <a:rPr lang="uk-UA" dirty="0"/>
              <a:t>;</a:t>
            </a:r>
            <a:endParaRPr lang="uk-UA" dirty="0" smtClean="0"/>
          </a:p>
          <a:p>
            <a:r>
              <a:rPr lang="uk-UA" dirty="0"/>
              <a:t>Г</a:t>
            </a:r>
            <a:r>
              <a:rPr lang="uk-UA" dirty="0" smtClean="0"/>
              <a:t>устина—1,4г/</a:t>
            </a:r>
            <a:r>
              <a:rPr lang="uk-UA" dirty="0" err="1" smtClean="0"/>
              <a:t>мл</a:t>
            </a:r>
            <a:r>
              <a:rPr lang="uk-UA" dirty="0" smtClean="0"/>
              <a:t>.;  </a:t>
            </a:r>
          </a:p>
          <a:p>
            <a:r>
              <a:rPr lang="uk-UA" dirty="0" smtClean="0"/>
              <a:t>При  </a:t>
            </a:r>
            <a:r>
              <a:rPr lang="uk-UA" dirty="0"/>
              <a:t>температурі  490°С  самозаймається. </a:t>
            </a:r>
            <a:endParaRPr lang="ru-RU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12" y="3558381"/>
            <a:ext cx="1524000" cy="1447800"/>
          </a:xfrm>
        </p:spPr>
      </p:pic>
    </p:spTree>
    <p:extLst>
      <p:ext uri="{BB962C8B-B14F-4D97-AF65-F5344CB8AC3E}">
        <p14:creationId xmlns:p14="http://schemas.microsoft.com/office/powerpoint/2010/main" val="28793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Хімічні властивості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2420888"/>
            <a:ext cx="4038600" cy="2908920"/>
          </a:xfrm>
        </p:spPr>
        <p:txBody>
          <a:bodyPr>
            <a:normAutofit lnSpcReduction="10000"/>
          </a:bodyPr>
          <a:lstStyle/>
          <a:p>
            <a:r>
              <a:rPr lang="uk-UA" sz="2400" dirty="0"/>
              <a:t>При  температурі  490°С  самозаймається. </a:t>
            </a:r>
            <a:endParaRPr lang="uk-UA" sz="2400" dirty="0" smtClean="0"/>
          </a:p>
          <a:p>
            <a:r>
              <a:rPr lang="uk-UA" sz="2400" dirty="0"/>
              <a:t>Під  час  лужного  гідролізу  аспірину  можна  отримати  саліцилову  і  оцтову  кислоту.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28800"/>
            <a:ext cx="3324744" cy="4320480"/>
          </a:xfrm>
        </p:spPr>
      </p:pic>
    </p:spTree>
    <p:extLst>
      <p:ext uri="{BB962C8B-B14F-4D97-AF65-F5344CB8AC3E}">
        <p14:creationId xmlns:p14="http://schemas.microsoft.com/office/powerpoint/2010/main" val="7264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0F0F0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96</TotalTime>
  <Words>287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Аптека</vt:lpstr>
      <vt:lpstr>Синтетичні лікарські препарати</vt:lpstr>
      <vt:lpstr>Поняття про синтетичні лікарські препарати</vt:lpstr>
      <vt:lpstr>Презентация PowerPoint</vt:lpstr>
      <vt:lpstr>Аспірин</vt:lpstr>
      <vt:lpstr>Презентация PowerPoint</vt:lpstr>
      <vt:lpstr>Презентация PowerPoint</vt:lpstr>
      <vt:lpstr>Хімічна формула аспірину</vt:lpstr>
      <vt:lpstr>Фізичні властивості</vt:lpstr>
      <vt:lpstr>Хімічні властивості</vt:lpstr>
      <vt:lpstr>Отримання аспірину</vt:lpstr>
      <vt:lpstr>Анальгін</vt:lpstr>
      <vt:lpstr>Презентация PowerPoint</vt:lpstr>
      <vt:lpstr>Метамізол   натрію</vt:lpstr>
      <vt:lpstr>Презентация PowerPoint</vt:lpstr>
      <vt:lpstr>Презентация PowerPoint</vt:lpstr>
      <vt:lpstr>Синтез Анальгіну</vt:lpstr>
      <vt:lpstr>Обережно! Анальгін!!!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Синтетичні лікарські препарати</dc:title>
  <dc:creator>Viola</dc:creator>
  <cp:lastModifiedBy>Viola</cp:lastModifiedBy>
  <cp:revision>13</cp:revision>
  <dcterms:created xsi:type="dcterms:W3CDTF">2013-11-10T16:08:34Z</dcterms:created>
  <dcterms:modified xsi:type="dcterms:W3CDTF">2013-11-12T17:49:45Z</dcterms:modified>
</cp:coreProperties>
</file>