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3"/>
  </p:notesMasterIdLst>
  <p:handoutMasterIdLst>
    <p:handoutMasterId r:id="rId14"/>
  </p:handoutMasterIdLst>
  <p:sldIdLst>
    <p:sldId id="267" r:id="rId3"/>
    <p:sldId id="268" r:id="rId4"/>
    <p:sldId id="283" r:id="rId5"/>
    <p:sldId id="284" r:id="rId6"/>
    <p:sldId id="280" r:id="rId7"/>
    <p:sldId id="285" r:id="rId8"/>
    <p:sldId id="281" r:id="rId9"/>
    <p:sldId id="286" r:id="rId10"/>
    <p:sldId id="282" r:id="rId11"/>
    <p:sldId id="287"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9" autoAdjust="0"/>
    <p:restoredTop sz="83333" autoAdjust="0"/>
  </p:normalViewPr>
  <p:slideViewPr>
    <p:cSldViewPr>
      <p:cViewPr>
        <p:scale>
          <a:sx n="69" d="100"/>
          <a:sy n="69" d="100"/>
        </p:scale>
        <p:origin x="-1482" y="-240"/>
      </p:cViewPr>
      <p:guideLst>
        <p:guide orient="horz" pos="2160"/>
        <p:guide orient="horz" pos="1015"/>
        <p:guide orient="horz" pos="274"/>
        <p:guide orient="horz" pos="3840"/>
        <p:guide pos="3839"/>
        <p:guide pos="6911"/>
        <p:guide pos="767"/>
      </p:guideLst>
    </p:cSldViewPr>
  </p:slideViewPr>
  <p:outlineViewPr>
    <p:cViewPr>
      <p:scale>
        <a:sx n="33" d="100"/>
        <a:sy n="33" d="100"/>
      </p:scale>
      <p:origin x="48" y="9138"/>
    </p:cViewPr>
  </p:outlineViewPr>
  <p:notesTextViewPr>
    <p:cViewPr>
      <p:scale>
        <a:sx n="100" d="100"/>
        <a:sy n="100" d="100"/>
      </p:scale>
      <p:origin x="0" y="0"/>
    </p:cViewPr>
  </p:notesTextViewPr>
  <p:notesViewPr>
    <p:cSldViewPr showGuides="1">
      <p:cViewPr varScale="1">
        <p:scale>
          <a:sx n="82" d="100"/>
          <a:sy n="82" d="100"/>
        </p:scale>
        <p:origin x="2010"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ru-RU" smtClean="0"/>
              <a:pPr/>
              <a:t>19.03.2014</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lang="ru-RU" smtClean="0"/>
              <a:pPr/>
              <a:t>‹#›</a:t>
            </a:fld>
            <a:endParaRPr lang="ru-RU" dirty="0"/>
          </a:p>
        </p:txBody>
      </p:sp>
    </p:spTree>
    <p:extLst>
      <p:ext uri="{BB962C8B-B14F-4D97-AF65-F5344CB8AC3E}">
        <p14:creationId xmlns=""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ru-RU" smtClean="0"/>
              <a:pPr/>
              <a:t>19.03.2014</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lang="ru-RU" smtClean="0"/>
              <a:pPr/>
              <a:t>‹#›</a:t>
            </a:fld>
            <a:endParaRPr lang="ru-RU" dirty="0"/>
          </a:p>
        </p:txBody>
      </p:sp>
    </p:spTree>
    <p:extLst>
      <p:ext uri="{BB962C8B-B14F-4D97-AF65-F5344CB8AC3E}">
        <p14:creationId xmlns=""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1218882" y="1600200"/>
            <a:ext cx="9739746"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1218882" y="4851400"/>
            <a:ext cx="9739746"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34563" y="434975"/>
            <a:ext cx="1168400"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F28FB93-0A08-4E7D-8E63-9EFA29F1E093}" type="slidenum">
              <a:rPr lang="ru-RU" smtClean="0"/>
              <a:pPr/>
              <a:t>‹#›</a:t>
            </a:fld>
            <a:endParaRPr lang="ru-RU" dirty="0"/>
          </a:p>
        </p:txBody>
      </p:sp>
      <p:grpSp>
        <p:nvGrpSpPr>
          <p:cNvPr id="13" name="Группа 12"/>
          <p:cNvGrpSpPr/>
          <p:nvPr/>
        </p:nvGrpSpPr>
        <p:grpSpPr>
          <a:xfrm>
            <a:off x="3273781" y="3475736"/>
            <a:ext cx="5641265"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36636D-D922-432D-A958-524484B5923D}"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ru-RU" smtClean="0"/>
              <a:pPr/>
              <a:t>19.03.2014</a:t>
            </a:fld>
            <a:endParaRPr lang="ru-RU" dirty="0"/>
          </a:p>
        </p:txBody>
      </p:sp>
      <p:sp>
        <p:nvSpPr>
          <p:cNvPr id="5" name="Нижний колонтитул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ru-RU" dirty="0"/>
          </a:p>
        </p:txBody>
      </p:sp>
      <p:sp>
        <p:nvSpPr>
          <p:cNvPr id="6" name="Номер слайда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ru-RU" smtClean="0"/>
              <a:pPr/>
              <a:t>‹#›</a:t>
            </a:fld>
            <a:endParaRPr lang="ru-RU" dirty="0"/>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08264" y="1428736"/>
            <a:ext cx="4593822"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a:t>
            </a:r>
            <a:r>
              <a:rPr lang="uk-UA" sz="5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едикаменти</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Прямоугольник 6"/>
          <p:cNvSpPr/>
          <p:nvPr/>
        </p:nvSpPr>
        <p:spPr>
          <a:xfrm>
            <a:off x="9293995" y="5288340"/>
            <a:ext cx="2894830" cy="1569660"/>
          </a:xfrm>
          <a:prstGeom prst="rect">
            <a:avLst/>
          </a:prstGeom>
          <a:noFill/>
        </p:spPr>
        <p:txBody>
          <a:bodyPr wrap="none" lIns="91440" tIns="45720" rIns="91440" bIns="45720">
            <a:spAutoFit/>
          </a:bodyPr>
          <a:lstStyle/>
          <a:p>
            <a:pPr algn="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Автори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презентації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11-Б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класу</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Пташник</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Евген</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Молчан</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Євгеній</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707543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951667" y="1803400"/>
            <a:ext cx="4018275" cy="4267200"/>
          </a:xfrm>
        </p:spPr>
        <p:txBody>
          <a:bodyPr>
            <a:normAutofit fontScale="92500" lnSpcReduction="10000"/>
          </a:bodyPr>
          <a:lstStyle/>
          <a:p>
            <a:r>
              <a:rPr lang="uk-UA" dirty="0" smtClean="0"/>
              <a:t>За фізичними властивостями: білий або білий з кремовим або рожевим відтінком кристалічний порошок. Легко розчинний у спирті, не розчиняється у воді. </a:t>
            </a:r>
            <a:r>
              <a:rPr lang="uk-UA" dirty="0" smtClean="0"/>
              <a:t> </a:t>
            </a:r>
            <a:r>
              <a:rPr lang="uk-UA" dirty="0" smtClean="0"/>
              <a:t>Розчинність </a:t>
            </a:r>
            <a:r>
              <a:rPr lang="uk-UA" dirty="0" err="1" smtClean="0"/>
              <a:t>парацетамолу</a:t>
            </a:r>
            <a:r>
              <a:rPr lang="uk-UA" dirty="0" smtClean="0"/>
              <a:t> г/100 </a:t>
            </a:r>
            <a:r>
              <a:rPr lang="uk-UA" dirty="0" err="1" smtClean="0"/>
              <a:t>г</a:t>
            </a:r>
            <a:r>
              <a:rPr lang="uk-UA" dirty="0" smtClean="0"/>
              <a:t> розчинника: вода - 1,4; кипляча вода - 5; етанол - 14,4; хлороформ - 2; ацетон - розчинний; діетиловий ефір - злегка розчинний ; бензол - нерозчинний</a:t>
            </a:r>
            <a:r>
              <a:rPr lang="uk-UA" smtClean="0"/>
              <a:t>. </a:t>
            </a:r>
            <a:endParaRPr lang="uk-UA" dirty="0"/>
          </a:p>
        </p:txBody>
      </p:sp>
      <p:pic>
        <p:nvPicPr>
          <p:cNvPr id="26628" name="Picture 4" descr="http://intranet.tdmu.edu.ua/data/kafedra/internal/pharma_2/lectures_stud/uk/pharm/tpkz/ptn/%D1%84%D0%B0%D1%80%D0%BC%D0%B0%D1%86%D0%B5%D0%B2%D1%82%D0%B8%D1%87%D0%BD%D0%B0%20%D1%96%20%D0%BA%D0%BE%D1%81%D0%BC%D0%B5%D1%82%D0%B8%D1%87%D0%BD%D0%B0%20%D1%85%D1%96%D0%BC%D1%96%D1%8F/4_%D0%BA%D1%83%D1%80%D1%81/16%20%D0%9B%D0%97%20%D0%BF%D0%BE%D1%85.%20%D0%BF%D1%96%D1%80%D0%BE%D0%BB%D1%96%D0%B4%D0%B8%D0%BD%D1%83,%20%D0%BF%D1%96%D1%80%D0%B0%D0%B7%D0%BE%D0%BB%D0%BE%D0%BD%D1%83,%20%D0%BF%D1%96%D1%80%D0%B0%D0%B7%D0%BE%D0%BB%D1%96%D0%B4%D0%B8%D0%BD%D0%B4%D1%96%D0%BE%D0%BD%D1%83,%20%D1%96%D0%BC%D1%96%D0%B4%D0%B0%D0%B7%D0%BE%D0%BB%D1%83._files/image012.jpg"/>
          <p:cNvPicPr>
            <a:picLocks noChangeAspect="1" noChangeArrowheads="1"/>
          </p:cNvPicPr>
          <p:nvPr/>
        </p:nvPicPr>
        <p:blipFill>
          <a:blip r:embed="rId2"/>
          <a:srcRect/>
          <a:stretch>
            <a:fillRect/>
          </a:stretch>
        </p:blipFill>
        <p:spPr bwMode="auto">
          <a:xfrm>
            <a:off x="808000" y="1428736"/>
            <a:ext cx="4786346" cy="3929090"/>
          </a:xfrm>
          <a:prstGeom prst="rect">
            <a:avLst/>
          </a:prstGeom>
          <a:noFill/>
        </p:spPr>
      </p:pic>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merican-personal-doctor.com/cart/photos/1051s.jpg"/>
          <p:cNvPicPr>
            <a:picLocks noChangeAspect="1" noChangeArrowheads="1"/>
          </p:cNvPicPr>
          <p:nvPr/>
        </p:nvPicPr>
        <p:blipFill>
          <a:blip r:embed="rId2"/>
          <a:srcRect/>
          <a:stretch>
            <a:fillRect/>
          </a:stretch>
        </p:blipFill>
        <p:spPr bwMode="auto">
          <a:xfrm>
            <a:off x="0" y="0"/>
            <a:ext cx="12188825" cy="6858000"/>
          </a:xfrm>
          <a:prstGeom prst="rect">
            <a:avLst/>
          </a:prstGeom>
          <a:noFill/>
        </p:spPr>
      </p:pic>
    </p:spTree>
    <p:extLst>
      <p:ext uri="{BB962C8B-B14F-4D97-AF65-F5344CB8AC3E}">
        <p14:creationId xmlns="" xmlns:p14="http://schemas.microsoft.com/office/powerpoint/2010/main" val="1427034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22578" y="357166"/>
            <a:ext cx="2981907" cy="923330"/>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Аспірин</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5951536" y="1571612"/>
            <a:ext cx="5761057" cy="4247317"/>
          </a:xfrm>
          <a:prstGeom prst="rect">
            <a:avLst/>
          </a:prstGeom>
        </p:spPr>
        <p:txBody>
          <a:bodyPr wrap="square">
            <a:spAutoFit/>
          </a:bodyPr>
          <a:lstStyle/>
          <a:p>
            <a:r>
              <a:rPr lang="ru-RU" dirty="0" err="1" smtClean="0"/>
              <a:t>хімік</a:t>
            </a:r>
            <a:r>
              <a:rPr lang="ru-RU" dirty="0" smtClean="0"/>
              <a:t> </a:t>
            </a:r>
            <a:r>
              <a:rPr lang="ru-RU" dirty="0" err="1" smtClean="0"/>
              <a:t>Фелікс</a:t>
            </a:r>
            <a:r>
              <a:rPr lang="ru-RU" dirty="0" smtClean="0"/>
              <a:t> </a:t>
            </a:r>
            <a:r>
              <a:rPr lang="ru-RU" dirty="0" err="1" smtClean="0"/>
              <a:t>Гоффман</a:t>
            </a:r>
            <a:r>
              <a:rPr lang="ru-RU" dirty="0" smtClean="0"/>
              <a:t> </a:t>
            </a:r>
            <a:r>
              <a:rPr lang="ru-RU" dirty="0" err="1" smtClean="0"/>
              <a:t>синтезував</a:t>
            </a:r>
            <a:r>
              <a:rPr lang="ru-RU" dirty="0" smtClean="0"/>
              <a:t> </a:t>
            </a:r>
            <a:r>
              <a:rPr lang="ru-RU" dirty="0" err="1" smtClean="0"/>
              <a:t>ацетилсаліцилову</a:t>
            </a:r>
            <a:r>
              <a:rPr lang="ru-RU" dirty="0" smtClean="0"/>
              <a:t> кислоту в </a:t>
            </a:r>
            <a:r>
              <a:rPr lang="ru-RU" dirty="0" err="1" smtClean="0"/>
              <a:t>хімічно</a:t>
            </a:r>
            <a:r>
              <a:rPr lang="ru-RU" dirty="0" smtClean="0"/>
              <a:t> </a:t>
            </a:r>
            <a:r>
              <a:rPr lang="ru-RU" dirty="0" err="1" smtClean="0"/>
              <a:t>чистій</a:t>
            </a:r>
            <a:r>
              <a:rPr lang="ru-RU" dirty="0" smtClean="0"/>
              <a:t> </a:t>
            </a:r>
            <a:r>
              <a:rPr lang="ru-RU" dirty="0" err="1" smtClean="0"/>
              <a:t>і</a:t>
            </a:r>
            <a:r>
              <a:rPr lang="ru-RU" dirty="0" smtClean="0"/>
              <a:t> </a:t>
            </a:r>
            <a:r>
              <a:rPr lang="ru-RU" dirty="0" err="1" smtClean="0"/>
              <a:t>стійкій</a:t>
            </a:r>
            <a:r>
              <a:rPr lang="ru-RU" dirty="0" smtClean="0"/>
              <a:t> </a:t>
            </a:r>
            <a:r>
              <a:rPr lang="ru-RU" dirty="0" err="1" smtClean="0"/>
              <a:t>формі</a:t>
            </a:r>
            <a:r>
              <a:rPr lang="ru-RU" dirty="0" smtClean="0"/>
              <a:t>. </a:t>
            </a:r>
            <a:r>
              <a:rPr lang="ru-RU" dirty="0" err="1" smtClean="0"/>
              <a:t>Гоффман</a:t>
            </a:r>
            <a:r>
              <a:rPr lang="ru-RU" dirty="0" smtClean="0"/>
              <a:t> </a:t>
            </a:r>
            <a:r>
              <a:rPr lang="ru-RU" dirty="0" err="1" smtClean="0"/>
              <a:t>намагався</a:t>
            </a:r>
            <a:r>
              <a:rPr lang="ru-RU" dirty="0" smtClean="0"/>
              <a:t> </a:t>
            </a:r>
            <a:r>
              <a:rPr lang="ru-RU" dirty="0" err="1" smtClean="0"/>
              <a:t>знайти</a:t>
            </a:r>
            <a:r>
              <a:rPr lang="ru-RU" dirty="0" smtClean="0"/>
              <a:t> </a:t>
            </a:r>
            <a:r>
              <a:rPr lang="ru-RU" dirty="0" err="1" smtClean="0"/>
              <a:t>дієвий</a:t>
            </a:r>
            <a:r>
              <a:rPr lang="ru-RU" dirty="0" smtClean="0"/>
              <a:t> </a:t>
            </a:r>
            <a:r>
              <a:rPr lang="ru-RU" dirty="0" err="1" smtClean="0"/>
              <a:t>засіб</a:t>
            </a:r>
            <a:r>
              <a:rPr lang="ru-RU" dirty="0" smtClean="0"/>
              <a:t> </a:t>
            </a:r>
            <a:r>
              <a:rPr lang="ru-RU" dirty="0" err="1" smtClean="0"/>
              <a:t>проти</a:t>
            </a:r>
            <a:r>
              <a:rPr lang="ru-RU" dirty="0" smtClean="0"/>
              <a:t> болю в </a:t>
            </a:r>
            <a:r>
              <a:rPr lang="ru-RU" dirty="0" err="1" smtClean="0"/>
              <a:t>суглобах</a:t>
            </a:r>
            <a:r>
              <a:rPr lang="ru-RU" dirty="0" smtClean="0"/>
              <a:t>, </a:t>
            </a:r>
            <a:r>
              <a:rPr lang="ru-RU" dirty="0" err="1" smtClean="0"/>
              <a:t>від</a:t>
            </a:r>
            <a:r>
              <a:rPr lang="ru-RU" dirty="0" smtClean="0"/>
              <a:t> </a:t>
            </a:r>
            <a:r>
              <a:rPr lang="ru-RU" dirty="0" err="1" smtClean="0"/>
              <a:t>яких</a:t>
            </a:r>
            <a:r>
              <a:rPr lang="ru-RU" dirty="0" smtClean="0"/>
              <a:t> </a:t>
            </a:r>
            <a:r>
              <a:rPr lang="ru-RU" dirty="0" err="1" smtClean="0"/>
              <a:t>страждав</a:t>
            </a:r>
            <a:r>
              <a:rPr lang="ru-RU" dirty="0" smtClean="0"/>
              <a:t> </a:t>
            </a:r>
            <a:r>
              <a:rPr lang="ru-RU" dirty="0" err="1" smtClean="0"/>
              <a:t>його</a:t>
            </a:r>
            <a:r>
              <a:rPr lang="ru-RU" dirty="0" smtClean="0"/>
              <a:t> </a:t>
            </a:r>
            <a:r>
              <a:rPr lang="ru-RU" dirty="0" err="1" smtClean="0"/>
              <a:t>батько</a:t>
            </a:r>
            <a:r>
              <a:rPr lang="ru-RU" dirty="0" smtClean="0"/>
              <a:t>. У </a:t>
            </a:r>
            <a:r>
              <a:rPr lang="ru-RU" dirty="0" err="1" smtClean="0"/>
              <a:t>клінічну</a:t>
            </a:r>
            <a:r>
              <a:rPr lang="ru-RU" dirty="0" smtClean="0"/>
              <a:t> практику </a:t>
            </a:r>
            <a:r>
              <a:rPr lang="ru-RU" dirty="0" err="1" smtClean="0"/>
              <a:t>аспірин</a:t>
            </a:r>
            <a:r>
              <a:rPr lang="ru-RU" dirty="0" smtClean="0"/>
              <a:t> </a:t>
            </a:r>
            <a:r>
              <a:rPr lang="ru-RU" dirty="0" err="1" smtClean="0"/>
              <a:t>був</a:t>
            </a:r>
            <a:r>
              <a:rPr lang="ru-RU" dirty="0" smtClean="0"/>
              <a:t> </a:t>
            </a:r>
            <a:r>
              <a:rPr lang="ru-RU" dirty="0" err="1" smtClean="0"/>
              <a:t>уведений</a:t>
            </a:r>
            <a:r>
              <a:rPr lang="ru-RU" dirty="0" smtClean="0"/>
              <a:t> </a:t>
            </a:r>
            <a:r>
              <a:rPr lang="ru-RU" dirty="0" err="1" smtClean="0"/>
              <a:t>німецьким</a:t>
            </a:r>
            <a:r>
              <a:rPr lang="ru-RU" dirty="0" smtClean="0"/>
              <a:t> </a:t>
            </a:r>
            <a:r>
              <a:rPr lang="ru-RU" dirty="0" err="1" smtClean="0"/>
              <a:t>лікарем</a:t>
            </a:r>
            <a:r>
              <a:rPr lang="ru-RU" dirty="0" smtClean="0"/>
              <a:t> Германом </a:t>
            </a:r>
            <a:r>
              <a:rPr lang="ru-RU" dirty="0" err="1" smtClean="0"/>
              <a:t>Дрессером</a:t>
            </a:r>
            <a:r>
              <a:rPr lang="ru-RU" dirty="0" smtClean="0"/>
              <a:t>, приятелем </a:t>
            </a:r>
            <a:r>
              <a:rPr lang="ru-RU" dirty="0" err="1" smtClean="0"/>
              <a:t>Гоффмана</a:t>
            </a:r>
            <a:r>
              <a:rPr lang="ru-RU" dirty="0" smtClean="0"/>
              <a:t>.</a:t>
            </a:r>
          </a:p>
          <a:p>
            <a:r>
              <a:rPr lang="ru-RU" dirty="0" err="1" smtClean="0"/>
              <a:t>Ліки</a:t>
            </a:r>
            <a:r>
              <a:rPr lang="ru-RU" dirty="0" smtClean="0"/>
              <a:t> </a:t>
            </a:r>
            <a:r>
              <a:rPr lang="ru-RU" dirty="0" err="1" smtClean="0"/>
              <a:t>виявилися</a:t>
            </a:r>
            <a:r>
              <a:rPr lang="ru-RU" dirty="0" smtClean="0"/>
              <a:t> </a:t>
            </a:r>
            <a:r>
              <a:rPr lang="ru-RU" dirty="0" err="1" smtClean="0"/>
              <a:t>досить</a:t>
            </a:r>
            <a:r>
              <a:rPr lang="ru-RU" dirty="0" smtClean="0"/>
              <a:t> </a:t>
            </a:r>
            <a:r>
              <a:rPr lang="ru-RU" dirty="0" err="1" smtClean="0"/>
              <a:t>ефективним</a:t>
            </a:r>
            <a:r>
              <a:rPr lang="ru-RU" dirty="0" smtClean="0"/>
              <a:t>, </a:t>
            </a:r>
            <a:r>
              <a:rPr lang="ru-RU" dirty="0" err="1" smtClean="0"/>
              <a:t>і</a:t>
            </a:r>
            <a:r>
              <a:rPr lang="ru-RU" dirty="0" smtClean="0"/>
              <a:t> 6 </a:t>
            </a:r>
            <a:r>
              <a:rPr lang="ru-RU" dirty="0" err="1" smtClean="0"/>
              <a:t>березня</a:t>
            </a:r>
            <a:r>
              <a:rPr lang="ru-RU" dirty="0" smtClean="0"/>
              <a:t> 1899 року </a:t>
            </a:r>
            <a:r>
              <a:rPr lang="ru-RU" dirty="0" err="1" smtClean="0"/>
              <a:t>Імператорське</a:t>
            </a:r>
            <a:r>
              <a:rPr lang="ru-RU" dirty="0" smtClean="0"/>
              <a:t> </a:t>
            </a:r>
            <a:r>
              <a:rPr lang="ru-RU" dirty="0" err="1" smtClean="0"/>
              <a:t>патентне</a:t>
            </a:r>
            <a:r>
              <a:rPr lang="ru-RU" dirty="0" smtClean="0"/>
              <a:t> </a:t>
            </a:r>
            <a:r>
              <a:rPr lang="ru-RU" dirty="0" err="1" smtClean="0"/>
              <a:t>відомство</a:t>
            </a:r>
            <a:r>
              <a:rPr lang="ru-RU" dirty="0" smtClean="0"/>
              <a:t> в </a:t>
            </a:r>
            <a:r>
              <a:rPr lang="ru-RU" dirty="0" err="1" smtClean="0"/>
              <a:t>Берліні</a:t>
            </a:r>
            <a:r>
              <a:rPr lang="ru-RU" dirty="0" smtClean="0"/>
              <a:t> внесло </a:t>
            </a:r>
            <a:r>
              <a:rPr lang="ru-RU" dirty="0" err="1" smtClean="0"/>
              <a:t>їх</a:t>
            </a:r>
            <a:r>
              <a:rPr lang="ru-RU" dirty="0" smtClean="0"/>
              <a:t> у </a:t>
            </a:r>
            <a:r>
              <a:rPr lang="ru-RU" dirty="0" err="1" smtClean="0"/>
              <a:t>реєстр</a:t>
            </a:r>
            <a:r>
              <a:rPr lang="ru-RU" dirty="0" smtClean="0"/>
              <a:t> </a:t>
            </a:r>
            <a:r>
              <a:rPr lang="ru-RU" dirty="0" err="1" smtClean="0"/>
              <a:t>торговельних</a:t>
            </a:r>
            <a:r>
              <a:rPr lang="ru-RU" dirty="0" smtClean="0"/>
              <a:t> марок </a:t>
            </a:r>
            <a:r>
              <a:rPr lang="ru-RU" dirty="0" err="1" smtClean="0"/>
              <a:t>під</a:t>
            </a:r>
            <a:r>
              <a:rPr lang="ru-RU" dirty="0" smtClean="0"/>
              <a:t> номером 36433 </a:t>
            </a:r>
            <a:r>
              <a:rPr lang="ru-RU" dirty="0" err="1" smtClean="0"/>
              <a:t>з</a:t>
            </a:r>
            <a:r>
              <a:rPr lang="ru-RU" dirty="0" smtClean="0"/>
              <a:t> </a:t>
            </a:r>
            <a:r>
              <a:rPr lang="ru-RU" dirty="0" err="1" smtClean="0"/>
              <a:t>назвою</a:t>
            </a:r>
            <a:r>
              <a:rPr lang="ru-RU" dirty="0" smtClean="0"/>
              <a:t> «</a:t>
            </a:r>
            <a:r>
              <a:rPr lang="ru-RU" dirty="0" err="1" smtClean="0"/>
              <a:t>Аспірин</a:t>
            </a:r>
            <a:r>
              <a:rPr lang="ru-RU" dirty="0" smtClean="0"/>
              <a:t>».</a:t>
            </a:r>
          </a:p>
          <a:p>
            <a:r>
              <a:rPr lang="ru-RU" dirty="0" smtClean="0"/>
              <a:t>За </a:t>
            </a:r>
            <a:r>
              <a:rPr lang="ru-RU" dirty="0" err="1" smtClean="0"/>
              <a:t>даними</a:t>
            </a:r>
            <a:r>
              <a:rPr lang="ru-RU" dirty="0" smtClean="0"/>
              <a:t> </a:t>
            </a:r>
            <a:r>
              <a:rPr lang="ru-RU" dirty="0" err="1" smtClean="0"/>
              <a:t>фармакологічного</a:t>
            </a:r>
            <a:r>
              <a:rPr lang="ru-RU" dirty="0" smtClean="0"/>
              <a:t> </a:t>
            </a:r>
            <a:r>
              <a:rPr lang="ru-RU" dirty="0" err="1" smtClean="0"/>
              <a:t>відділу</a:t>
            </a:r>
            <a:r>
              <a:rPr lang="ru-RU" dirty="0" smtClean="0"/>
              <a:t> ВООЗ, </a:t>
            </a:r>
            <a:r>
              <a:rPr lang="ru-RU" dirty="0" err="1" smtClean="0"/>
              <a:t>аспірин</a:t>
            </a:r>
            <a:r>
              <a:rPr lang="ru-RU" dirty="0" smtClean="0"/>
              <a:t> </a:t>
            </a:r>
            <a:r>
              <a:rPr lang="ru-RU" dirty="0" err="1" smtClean="0"/>
              <a:t>і</a:t>
            </a:r>
            <a:r>
              <a:rPr lang="ru-RU" dirty="0" smtClean="0"/>
              <a:t> </a:t>
            </a:r>
            <a:r>
              <a:rPr lang="ru-RU" dirty="0" err="1" smtClean="0"/>
              <a:t>його</a:t>
            </a:r>
            <a:r>
              <a:rPr lang="ru-RU" dirty="0" smtClean="0"/>
              <a:t> аналоги </a:t>
            </a:r>
            <a:r>
              <a:rPr lang="ru-RU" dirty="0" err="1" smtClean="0"/>
              <a:t>вже</a:t>
            </a:r>
            <a:r>
              <a:rPr lang="ru-RU" dirty="0" smtClean="0"/>
              <a:t> </a:t>
            </a:r>
            <a:r>
              <a:rPr lang="ru-RU" dirty="0" err="1" smtClean="0"/>
              <a:t>кілька</a:t>
            </a:r>
            <a:r>
              <a:rPr lang="ru-RU" dirty="0" smtClean="0"/>
              <a:t> </a:t>
            </a:r>
            <a:r>
              <a:rPr lang="ru-RU" dirty="0" err="1" smtClean="0"/>
              <a:t>років</a:t>
            </a:r>
            <a:r>
              <a:rPr lang="ru-RU" dirty="0" smtClean="0"/>
              <a:t> </a:t>
            </a:r>
            <a:r>
              <a:rPr lang="ru-RU" dirty="0" err="1" smtClean="0"/>
              <a:t>очолюють</a:t>
            </a:r>
            <a:r>
              <a:rPr lang="ru-RU" dirty="0" smtClean="0"/>
              <a:t> десятку </a:t>
            </a:r>
            <a:r>
              <a:rPr lang="ru-RU" dirty="0" err="1" smtClean="0"/>
              <a:t>найпопулярніших</a:t>
            </a:r>
            <a:r>
              <a:rPr lang="ru-RU" dirty="0" smtClean="0"/>
              <a:t> </a:t>
            </a:r>
            <a:r>
              <a:rPr lang="ru-RU" dirty="0" err="1" smtClean="0"/>
              <a:t>лікарських</a:t>
            </a:r>
            <a:r>
              <a:rPr lang="ru-RU" dirty="0" smtClean="0"/>
              <a:t> </a:t>
            </a:r>
            <a:r>
              <a:rPr lang="ru-RU" dirty="0" err="1" smtClean="0"/>
              <a:t>засобів</a:t>
            </a:r>
            <a:r>
              <a:rPr lang="ru-RU" dirty="0" smtClean="0"/>
              <a:t>. </a:t>
            </a:r>
            <a:r>
              <a:rPr lang="ru-RU" dirty="0" err="1" smtClean="0"/>
              <a:t>Щорічно</a:t>
            </a:r>
            <a:r>
              <a:rPr lang="ru-RU" dirty="0" smtClean="0"/>
              <a:t> у </a:t>
            </a:r>
            <a:r>
              <a:rPr lang="ru-RU" dirty="0" err="1" smtClean="0"/>
              <a:t>світі</a:t>
            </a:r>
            <a:r>
              <a:rPr lang="ru-RU" dirty="0" smtClean="0"/>
              <a:t> </a:t>
            </a:r>
            <a:r>
              <a:rPr lang="ru-RU" dirty="0" err="1" smtClean="0"/>
              <a:t>продається</a:t>
            </a:r>
            <a:r>
              <a:rPr lang="ru-RU" dirty="0" smtClean="0"/>
              <a:t> </a:t>
            </a:r>
            <a:r>
              <a:rPr lang="ru-RU" dirty="0" err="1" smtClean="0"/>
              <a:t>понад</a:t>
            </a:r>
            <a:r>
              <a:rPr lang="ru-RU" dirty="0" smtClean="0"/>
              <a:t> 45 млн. тонн </a:t>
            </a:r>
            <a:r>
              <a:rPr lang="ru-RU" dirty="0" err="1" smtClean="0"/>
              <a:t>цього</a:t>
            </a:r>
            <a:r>
              <a:rPr lang="ru-RU" dirty="0" smtClean="0"/>
              <a:t> препарату.</a:t>
            </a:r>
          </a:p>
          <a:p>
            <a:endParaRPr lang="ru-RU" dirty="0"/>
          </a:p>
        </p:txBody>
      </p:sp>
      <p:pic>
        <p:nvPicPr>
          <p:cNvPr id="22532" name="Picture 4" descr="http://bolkata.com/wp-content/uploads/2013/01/%D0%B0%D1%81%D0%BF%D0%B8%D1%80%D0%B8%D0%BD.jpg"/>
          <p:cNvPicPr>
            <a:picLocks noChangeAspect="1" noChangeArrowheads="1"/>
          </p:cNvPicPr>
          <p:nvPr/>
        </p:nvPicPr>
        <p:blipFill>
          <a:blip r:embed="rId2"/>
          <a:srcRect/>
          <a:stretch>
            <a:fillRect/>
          </a:stretch>
        </p:blipFill>
        <p:spPr bwMode="auto">
          <a:xfrm>
            <a:off x="593686" y="1071546"/>
            <a:ext cx="3738552" cy="2928958"/>
          </a:xfrm>
          <a:prstGeom prst="ellipse">
            <a:avLst/>
          </a:prstGeom>
          <a:ln>
            <a:noFill/>
          </a:ln>
          <a:effectLst>
            <a:softEdge rad="635000"/>
          </a:effectLst>
        </p:spPr>
      </p:pic>
      <p:pic>
        <p:nvPicPr>
          <p:cNvPr id="22534" name="Picture 6" descr="http://upload.wikimedia.org/wikipedia/commons/thumb/d/dc/Acetylsalicyls%C3%A4ure2.svg/250px-Acetylsalicyls%C3%A4ure2.svg.png"/>
          <p:cNvPicPr>
            <a:picLocks noChangeAspect="1" noChangeArrowheads="1"/>
          </p:cNvPicPr>
          <p:nvPr/>
        </p:nvPicPr>
        <p:blipFill>
          <a:blip r:embed="rId3"/>
          <a:srcRect/>
          <a:stretch>
            <a:fillRect/>
          </a:stretch>
        </p:blipFill>
        <p:spPr bwMode="auto">
          <a:xfrm>
            <a:off x="2022446" y="4286256"/>
            <a:ext cx="2381250" cy="164782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308857" y="1803400"/>
            <a:ext cx="3661085" cy="4267200"/>
          </a:xfrm>
        </p:spPr>
        <p:txBody>
          <a:bodyPr>
            <a:normAutofit fontScale="62500" lnSpcReduction="20000"/>
          </a:bodyPr>
          <a:lstStyle/>
          <a:p>
            <a:r>
              <a:rPr lang="uk-UA" dirty="0" smtClean="0"/>
              <a:t>У </a:t>
            </a:r>
            <a:r>
              <a:rPr lang="uk-UA" dirty="0" err="1" smtClean="0"/>
              <a:t>круглодонній</a:t>
            </a:r>
            <a:r>
              <a:rPr lang="uk-UA" dirty="0" smtClean="0"/>
              <a:t> колбі, забезпеченій зворотним холодильником, розчиняють обережно нагріваючи </a:t>
            </a:r>
            <a:r>
              <a:rPr lang="uk-UA" dirty="0" smtClean="0"/>
              <a:t>1,3г саліцилової </a:t>
            </a:r>
            <a:r>
              <a:rPr lang="uk-UA" dirty="0" smtClean="0"/>
              <a:t>кислоти у </a:t>
            </a:r>
            <a:r>
              <a:rPr lang="uk-UA" dirty="0" smtClean="0"/>
              <a:t>1,2г</a:t>
            </a:r>
            <a:r>
              <a:rPr lang="uk-UA" dirty="0" smtClean="0"/>
              <a:t> оцтового ангідриду і потім додають краплю концентрованої сірчаної кислоти. Реакційну суміш нагрівають 1,5 години на киплячій водяній бані, після цього суміш охолоджують і, перемішуючи скляною паличкою, додають невелику кількість холодної води та фільтрують твердий продукт, який промивають спочатку крижаною водою, а потім невеликою кількістю </a:t>
            </a:r>
            <a:r>
              <a:rPr lang="uk-UA" dirty="0" err="1" smtClean="0"/>
              <a:t>толуену</a:t>
            </a:r>
            <a:r>
              <a:rPr lang="uk-UA" dirty="0" smtClean="0"/>
              <a:t>. Вихід реакції становить 1,5 г (88%). Із маточного розчину випаровуванням можна одержати ще деяку кількість продукту. Ацетилсаліцилову </a:t>
            </a:r>
            <a:r>
              <a:rPr lang="uk-UA" dirty="0" smtClean="0"/>
              <a:t>кислоту </a:t>
            </a:r>
            <a:r>
              <a:rPr lang="uk-UA" dirty="0" err="1" smtClean="0"/>
              <a:t>перекристалізовують</a:t>
            </a:r>
            <a:r>
              <a:rPr lang="uk-UA" dirty="0" smtClean="0"/>
              <a:t> із </a:t>
            </a:r>
            <a:r>
              <a:rPr lang="uk-UA" dirty="0" smtClean="0"/>
              <a:t>        </a:t>
            </a:r>
            <a:r>
              <a:rPr lang="uk-UA" dirty="0" err="1" smtClean="0"/>
              <a:t>бензену</a:t>
            </a:r>
            <a:r>
              <a:rPr lang="uk-UA" dirty="0" smtClean="0"/>
              <a:t> або хлороформу.</a:t>
            </a:r>
            <a:endParaRPr lang="uk-UA" dirty="0"/>
          </a:p>
        </p:txBody>
      </p:sp>
      <p:pic>
        <p:nvPicPr>
          <p:cNvPr id="23554" name="Picture 2" descr="http://zavantag.com/tw_files2/urls_25/9/d-8594/8594_html_m3862ad2b.gif"/>
          <p:cNvPicPr>
            <a:picLocks noChangeAspect="1" noChangeArrowheads="1"/>
          </p:cNvPicPr>
          <p:nvPr/>
        </p:nvPicPr>
        <p:blipFill>
          <a:blip r:embed="rId2"/>
          <a:srcRect/>
          <a:stretch>
            <a:fillRect/>
          </a:stretch>
        </p:blipFill>
        <p:spPr bwMode="auto">
          <a:xfrm rot="10800000" flipH="1">
            <a:off x="379372" y="2500306"/>
            <a:ext cx="6143668" cy="1785950"/>
          </a:xfrm>
          <a:prstGeom prst="rect">
            <a:avLst/>
          </a:prstGeom>
          <a:noFill/>
        </p:spPr>
      </p:pic>
      <p:sp>
        <p:nvSpPr>
          <p:cNvPr id="5" name="Прямоугольник 4"/>
          <p:cNvSpPr/>
          <p:nvPr/>
        </p:nvSpPr>
        <p:spPr>
          <a:xfrm>
            <a:off x="1522380" y="500042"/>
            <a:ext cx="7115154" cy="923330"/>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Добування</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аспірину</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sm.dp.ua/MedicalPrograms/Image/13"/>
          <p:cNvPicPr>
            <a:picLocks noChangeAspect="1" noChangeArrowheads="1"/>
          </p:cNvPicPr>
          <p:nvPr/>
        </p:nvPicPr>
        <p:blipFill>
          <a:blip r:embed="rId2"/>
          <a:srcRect/>
          <a:stretch>
            <a:fillRect/>
          </a:stretch>
        </p:blipFill>
        <p:spPr bwMode="auto">
          <a:xfrm>
            <a:off x="1" y="0"/>
            <a:ext cx="12188824" cy="6858000"/>
          </a:xfrm>
          <a:prstGeom prst="rect">
            <a:avLst/>
          </a:prstGeom>
          <a:noFill/>
        </p:spPr>
      </p:pic>
      <p:sp>
        <p:nvSpPr>
          <p:cNvPr id="3" name="Содержимое 2"/>
          <p:cNvSpPr>
            <a:spLocks noGrp="1"/>
          </p:cNvSpPr>
          <p:nvPr>
            <p:ph idx="1"/>
          </p:nvPr>
        </p:nvSpPr>
        <p:spPr/>
        <p:txBody>
          <a:bodyPr>
            <a:noAutofit/>
          </a:bodyPr>
          <a:lstStyle/>
          <a:p>
            <a:r>
              <a:rPr lang="ru-RU" sz="1600" b="1" dirty="0" smtClean="0">
                <a:solidFill>
                  <a:srgbClr val="0070C0"/>
                </a:solidFill>
              </a:rPr>
              <a:t>У </a:t>
            </a:r>
            <a:r>
              <a:rPr lang="ru-RU" sz="1600" b="1" dirty="0" smtClean="0">
                <a:solidFill>
                  <a:srgbClr val="0070C0"/>
                </a:solidFill>
              </a:rPr>
              <a:t>1920 </a:t>
            </a:r>
            <a:r>
              <a:rPr lang="ru-RU" sz="1600" b="1" dirty="0" err="1" smtClean="0">
                <a:solidFill>
                  <a:srgbClr val="0070C0"/>
                </a:solidFill>
              </a:rPr>
              <a:t>році</a:t>
            </a:r>
            <a:r>
              <a:rPr lang="ru-RU" sz="1600" b="1" dirty="0" smtClean="0">
                <a:solidFill>
                  <a:srgbClr val="0070C0"/>
                </a:solidFill>
              </a:rPr>
              <a:t> </a:t>
            </a:r>
            <a:r>
              <a:rPr lang="ru-RU" sz="1600" b="1" dirty="0" err="1" smtClean="0">
                <a:solidFill>
                  <a:srgbClr val="0070C0"/>
                </a:solidFill>
              </a:rPr>
              <a:t>молоді</a:t>
            </a:r>
            <a:r>
              <a:rPr lang="ru-RU" sz="1600" b="1" dirty="0" smtClean="0">
                <a:solidFill>
                  <a:srgbClr val="0070C0"/>
                </a:solidFill>
              </a:rPr>
              <a:t> </a:t>
            </a:r>
            <a:r>
              <a:rPr lang="ru-RU" sz="1600" b="1" dirty="0" err="1" smtClean="0">
                <a:solidFill>
                  <a:srgbClr val="0070C0"/>
                </a:solidFill>
              </a:rPr>
              <a:t>канадські</a:t>
            </a:r>
            <a:r>
              <a:rPr lang="ru-RU" sz="1600" b="1" dirty="0" smtClean="0">
                <a:solidFill>
                  <a:srgbClr val="0070C0"/>
                </a:solidFill>
              </a:rPr>
              <a:t> </a:t>
            </a:r>
            <a:r>
              <a:rPr lang="ru-RU" sz="1600" b="1" dirty="0" err="1" smtClean="0">
                <a:solidFill>
                  <a:srgbClr val="0070C0"/>
                </a:solidFill>
              </a:rPr>
              <a:t>дослідники</a:t>
            </a:r>
            <a:r>
              <a:rPr lang="ru-RU" sz="1600" b="1" dirty="0" smtClean="0">
                <a:solidFill>
                  <a:srgbClr val="0070C0"/>
                </a:solidFill>
              </a:rPr>
              <a:t> – </a:t>
            </a:r>
            <a:r>
              <a:rPr lang="ru-RU" sz="1600" b="1" dirty="0" err="1" smtClean="0">
                <a:solidFill>
                  <a:srgbClr val="0070C0"/>
                </a:solidFill>
              </a:rPr>
              <a:t>хірург</a:t>
            </a:r>
            <a:r>
              <a:rPr lang="ru-RU" sz="1600" b="1" dirty="0" smtClean="0">
                <a:solidFill>
                  <a:srgbClr val="0070C0"/>
                </a:solidFill>
              </a:rPr>
              <a:t> </a:t>
            </a:r>
            <a:r>
              <a:rPr lang="ru-RU" sz="1600" b="1" dirty="0" err="1" smtClean="0">
                <a:solidFill>
                  <a:srgbClr val="0070C0"/>
                </a:solidFill>
              </a:rPr>
              <a:t>і</a:t>
            </a:r>
            <a:r>
              <a:rPr lang="ru-RU" sz="1600" b="1" dirty="0" smtClean="0">
                <a:solidFill>
                  <a:srgbClr val="0070C0"/>
                </a:solidFill>
              </a:rPr>
              <a:t> </a:t>
            </a:r>
            <a:r>
              <a:rPr lang="ru-RU" sz="1600" b="1" dirty="0" err="1" smtClean="0">
                <a:solidFill>
                  <a:srgbClr val="0070C0"/>
                </a:solidFill>
              </a:rPr>
              <a:t>фізіолог</a:t>
            </a:r>
            <a:r>
              <a:rPr lang="ru-RU" sz="1600" b="1" dirty="0" smtClean="0">
                <a:solidFill>
                  <a:srgbClr val="0070C0"/>
                </a:solidFill>
              </a:rPr>
              <a:t> </a:t>
            </a:r>
            <a:r>
              <a:rPr lang="ru-RU" sz="1600" b="1" dirty="0" err="1" smtClean="0">
                <a:solidFill>
                  <a:srgbClr val="0070C0"/>
                </a:solidFill>
              </a:rPr>
              <a:t>Фредерік</a:t>
            </a:r>
            <a:r>
              <a:rPr lang="ru-RU" sz="1600" b="1" dirty="0" smtClean="0">
                <a:solidFill>
                  <a:srgbClr val="0070C0"/>
                </a:solidFill>
              </a:rPr>
              <a:t> </a:t>
            </a:r>
            <a:r>
              <a:rPr lang="ru-RU" sz="1600" b="1" dirty="0" err="1" smtClean="0">
                <a:solidFill>
                  <a:srgbClr val="0070C0"/>
                </a:solidFill>
              </a:rPr>
              <a:t>Бантінг</a:t>
            </a:r>
            <a:r>
              <a:rPr lang="ru-RU" sz="1600" b="1" dirty="0" smtClean="0">
                <a:solidFill>
                  <a:srgbClr val="0070C0"/>
                </a:solidFill>
              </a:rPr>
              <a:t> </a:t>
            </a:r>
            <a:r>
              <a:rPr lang="ru-RU" sz="1600" b="1" dirty="0" err="1" smtClean="0">
                <a:solidFill>
                  <a:srgbClr val="0070C0"/>
                </a:solidFill>
              </a:rPr>
              <a:t>і</a:t>
            </a:r>
            <a:r>
              <a:rPr lang="ru-RU" sz="1600" b="1" dirty="0" smtClean="0">
                <a:solidFill>
                  <a:srgbClr val="0070C0"/>
                </a:solidFill>
              </a:rPr>
              <a:t> студент-медик Чарльз Бест </a:t>
            </a:r>
            <a:r>
              <a:rPr lang="ru-RU" sz="1600" b="1" dirty="0" err="1" smtClean="0">
                <a:solidFill>
                  <a:srgbClr val="0070C0"/>
                </a:solidFill>
              </a:rPr>
              <a:t>після</a:t>
            </a:r>
            <a:r>
              <a:rPr lang="ru-RU" sz="1600" b="1" dirty="0" smtClean="0">
                <a:solidFill>
                  <a:srgbClr val="0070C0"/>
                </a:solidFill>
              </a:rPr>
              <a:t> </a:t>
            </a:r>
            <a:r>
              <a:rPr lang="ru-RU" sz="1600" b="1" dirty="0" err="1" smtClean="0">
                <a:solidFill>
                  <a:srgbClr val="0070C0"/>
                </a:solidFill>
              </a:rPr>
              <a:t>тримісячних</a:t>
            </a:r>
            <a:r>
              <a:rPr lang="ru-RU" sz="1600" b="1" dirty="0" smtClean="0">
                <a:solidFill>
                  <a:srgbClr val="0070C0"/>
                </a:solidFill>
              </a:rPr>
              <a:t> </a:t>
            </a:r>
            <a:r>
              <a:rPr lang="ru-RU" sz="1600" b="1" dirty="0" err="1" smtClean="0">
                <a:solidFill>
                  <a:srgbClr val="0070C0"/>
                </a:solidFill>
              </a:rPr>
              <a:t>експериментів</a:t>
            </a:r>
            <a:r>
              <a:rPr lang="ru-RU" sz="1600" b="1" dirty="0" smtClean="0">
                <a:solidFill>
                  <a:srgbClr val="0070C0"/>
                </a:solidFill>
              </a:rPr>
              <a:t> одержали </a:t>
            </a:r>
            <a:r>
              <a:rPr lang="ru-RU" sz="1600" b="1" dirty="0" err="1" smtClean="0">
                <a:solidFill>
                  <a:srgbClr val="0070C0"/>
                </a:solidFill>
              </a:rPr>
              <a:t>інсулін</a:t>
            </a:r>
            <a:r>
              <a:rPr lang="ru-RU" sz="1600" b="1" dirty="0" smtClean="0">
                <a:solidFill>
                  <a:srgbClr val="0070C0"/>
                </a:solidFill>
              </a:rPr>
              <a:t> </a:t>
            </a:r>
            <a:r>
              <a:rPr lang="ru-RU" sz="1600" b="1" dirty="0" err="1" smtClean="0">
                <a:solidFill>
                  <a:srgbClr val="0070C0"/>
                </a:solidFill>
              </a:rPr>
              <a:t>з</a:t>
            </a:r>
            <a:r>
              <a:rPr lang="ru-RU" sz="1600" b="1" dirty="0" smtClean="0">
                <a:solidFill>
                  <a:srgbClr val="0070C0"/>
                </a:solidFill>
              </a:rPr>
              <a:t> </a:t>
            </a:r>
            <a:r>
              <a:rPr lang="ru-RU" sz="1600" b="1" dirty="0" err="1" smtClean="0">
                <a:solidFill>
                  <a:srgbClr val="0070C0"/>
                </a:solidFill>
              </a:rPr>
              <a:t>острівкової</a:t>
            </a:r>
            <a:r>
              <a:rPr lang="ru-RU" sz="1600" b="1" dirty="0" smtClean="0">
                <a:solidFill>
                  <a:srgbClr val="0070C0"/>
                </a:solidFill>
              </a:rPr>
              <a:t> </a:t>
            </a:r>
            <a:r>
              <a:rPr lang="ru-RU" sz="1600" b="1" dirty="0" err="1" smtClean="0">
                <a:solidFill>
                  <a:srgbClr val="0070C0"/>
                </a:solidFill>
              </a:rPr>
              <a:t>тканини</a:t>
            </a:r>
            <a:r>
              <a:rPr lang="ru-RU" sz="1600" b="1" dirty="0" smtClean="0">
                <a:solidFill>
                  <a:srgbClr val="0070C0"/>
                </a:solidFill>
              </a:rPr>
              <a:t> </a:t>
            </a:r>
            <a:r>
              <a:rPr lang="ru-RU" sz="1600" b="1" dirty="0" err="1" smtClean="0">
                <a:solidFill>
                  <a:srgbClr val="0070C0"/>
                </a:solidFill>
              </a:rPr>
              <a:t>підшлункової</a:t>
            </a:r>
            <a:r>
              <a:rPr lang="ru-RU" sz="1600" b="1" dirty="0" smtClean="0">
                <a:solidFill>
                  <a:srgbClr val="0070C0"/>
                </a:solidFill>
              </a:rPr>
              <a:t> </a:t>
            </a:r>
            <a:r>
              <a:rPr lang="ru-RU" sz="1600" b="1" dirty="0" err="1" smtClean="0">
                <a:solidFill>
                  <a:srgbClr val="0070C0"/>
                </a:solidFill>
              </a:rPr>
              <a:t>залози</a:t>
            </a:r>
            <a:r>
              <a:rPr lang="ru-RU" sz="1600" b="1" dirty="0" smtClean="0">
                <a:solidFill>
                  <a:srgbClr val="0070C0"/>
                </a:solidFill>
              </a:rPr>
              <a:t> собак. До </a:t>
            </a:r>
            <a:r>
              <a:rPr lang="ru-RU" sz="1600" b="1" dirty="0" err="1" smtClean="0">
                <a:solidFill>
                  <a:srgbClr val="0070C0"/>
                </a:solidFill>
              </a:rPr>
              <a:t>кінця</a:t>
            </a:r>
            <a:r>
              <a:rPr lang="ru-RU" sz="1600" b="1" dirty="0" smtClean="0">
                <a:solidFill>
                  <a:srgbClr val="0070C0"/>
                </a:solidFill>
              </a:rPr>
              <a:t> 1921 року </a:t>
            </a:r>
            <a:r>
              <a:rPr lang="ru-RU" sz="1600" b="1" dirty="0" err="1" smtClean="0">
                <a:solidFill>
                  <a:srgbClr val="0070C0"/>
                </a:solidFill>
              </a:rPr>
              <a:t>Бантінг</a:t>
            </a:r>
            <a:r>
              <a:rPr lang="ru-RU" sz="1600" b="1" dirty="0" smtClean="0">
                <a:solidFill>
                  <a:srgbClr val="0070C0"/>
                </a:solidFill>
              </a:rPr>
              <a:t> </a:t>
            </a:r>
            <a:r>
              <a:rPr lang="ru-RU" sz="1600" b="1" dirty="0" err="1" smtClean="0">
                <a:solidFill>
                  <a:srgbClr val="0070C0"/>
                </a:solidFill>
              </a:rPr>
              <a:t>вдосконалив</a:t>
            </a:r>
            <a:r>
              <a:rPr lang="ru-RU" sz="1600" b="1" dirty="0" smtClean="0">
                <a:solidFill>
                  <a:srgbClr val="0070C0"/>
                </a:solidFill>
              </a:rPr>
              <a:t> </a:t>
            </a:r>
            <a:r>
              <a:rPr lang="ru-RU" sz="1600" b="1" dirty="0" err="1" smtClean="0">
                <a:solidFill>
                  <a:srgbClr val="0070C0"/>
                </a:solidFill>
              </a:rPr>
              <a:t>технологію</a:t>
            </a:r>
            <a:r>
              <a:rPr lang="ru-RU" sz="1600" b="1" dirty="0" smtClean="0">
                <a:solidFill>
                  <a:srgbClr val="0070C0"/>
                </a:solidFill>
              </a:rPr>
              <a:t> </a:t>
            </a:r>
            <a:r>
              <a:rPr lang="ru-RU" sz="1600" b="1" dirty="0" err="1" smtClean="0">
                <a:solidFill>
                  <a:srgbClr val="0070C0"/>
                </a:solidFill>
              </a:rPr>
              <a:t>і</a:t>
            </a:r>
            <a:r>
              <a:rPr lang="ru-RU" sz="1600" b="1" dirty="0" smtClean="0">
                <a:solidFill>
                  <a:srgbClr val="0070C0"/>
                </a:solidFill>
              </a:rPr>
              <a:t> почав </a:t>
            </a:r>
            <a:r>
              <a:rPr lang="ru-RU" sz="1600" b="1" dirty="0" err="1" smtClean="0">
                <a:solidFill>
                  <a:srgbClr val="0070C0"/>
                </a:solidFill>
              </a:rPr>
              <a:t>виготовляти</a:t>
            </a:r>
            <a:r>
              <a:rPr lang="ru-RU" sz="1600" b="1" dirty="0" smtClean="0">
                <a:solidFill>
                  <a:srgbClr val="0070C0"/>
                </a:solidFill>
              </a:rPr>
              <a:t> </a:t>
            </a:r>
            <a:r>
              <a:rPr lang="ru-RU" sz="1600" b="1" dirty="0" err="1" smtClean="0">
                <a:solidFill>
                  <a:srgbClr val="0070C0"/>
                </a:solidFill>
              </a:rPr>
              <a:t>інсулін</a:t>
            </a:r>
            <a:r>
              <a:rPr lang="ru-RU" sz="1600" b="1" dirty="0" smtClean="0">
                <a:solidFill>
                  <a:srgbClr val="0070C0"/>
                </a:solidFill>
              </a:rPr>
              <a:t> </a:t>
            </a:r>
            <a:r>
              <a:rPr lang="ru-RU" sz="1600" b="1" dirty="0" err="1" smtClean="0">
                <a:solidFill>
                  <a:srgbClr val="0070C0"/>
                </a:solidFill>
              </a:rPr>
              <a:t>з</a:t>
            </a:r>
            <a:r>
              <a:rPr lang="ru-RU" sz="1600" b="1" dirty="0" smtClean="0">
                <a:solidFill>
                  <a:srgbClr val="0070C0"/>
                </a:solidFill>
              </a:rPr>
              <a:t> </a:t>
            </a:r>
            <a:r>
              <a:rPr lang="ru-RU" sz="1600" b="1" dirty="0" err="1" smtClean="0">
                <a:solidFill>
                  <a:srgbClr val="0070C0"/>
                </a:solidFill>
              </a:rPr>
              <a:t>витяжки</a:t>
            </a:r>
            <a:r>
              <a:rPr lang="ru-RU" sz="1600" b="1" dirty="0" smtClean="0">
                <a:solidFill>
                  <a:srgbClr val="0070C0"/>
                </a:solidFill>
              </a:rPr>
              <a:t> </a:t>
            </a:r>
            <a:r>
              <a:rPr lang="ru-RU" sz="1600" b="1" dirty="0" err="1" smtClean="0">
                <a:solidFill>
                  <a:srgbClr val="0070C0"/>
                </a:solidFill>
              </a:rPr>
              <a:t>підшлункових</a:t>
            </a:r>
            <a:r>
              <a:rPr lang="ru-RU" sz="1600" b="1" dirty="0" smtClean="0">
                <a:solidFill>
                  <a:srgbClr val="0070C0"/>
                </a:solidFill>
              </a:rPr>
              <a:t> </a:t>
            </a:r>
            <a:r>
              <a:rPr lang="ru-RU" sz="1600" b="1" dirty="0" err="1" smtClean="0">
                <a:solidFill>
                  <a:srgbClr val="0070C0"/>
                </a:solidFill>
              </a:rPr>
              <a:t>залоз</a:t>
            </a:r>
            <a:r>
              <a:rPr lang="ru-RU" sz="1600" b="1" dirty="0" smtClean="0">
                <a:solidFill>
                  <a:srgbClr val="0070C0"/>
                </a:solidFill>
              </a:rPr>
              <a:t> </a:t>
            </a:r>
            <a:r>
              <a:rPr lang="ru-RU" sz="1600" b="1" dirty="0" err="1" smtClean="0">
                <a:solidFill>
                  <a:srgbClr val="0070C0"/>
                </a:solidFill>
              </a:rPr>
              <a:t>ненароджених</a:t>
            </a:r>
            <a:r>
              <a:rPr lang="ru-RU" sz="1600" b="1" dirty="0" smtClean="0">
                <a:solidFill>
                  <a:srgbClr val="0070C0"/>
                </a:solidFill>
              </a:rPr>
              <a:t> телят. У </a:t>
            </a:r>
            <a:r>
              <a:rPr lang="ru-RU" sz="1600" b="1" dirty="0" err="1" smtClean="0">
                <a:solidFill>
                  <a:srgbClr val="0070C0"/>
                </a:solidFill>
              </a:rPr>
              <a:t>січні</a:t>
            </a:r>
            <a:r>
              <a:rPr lang="ru-RU" sz="1600" b="1" dirty="0" smtClean="0">
                <a:solidFill>
                  <a:srgbClr val="0070C0"/>
                </a:solidFill>
              </a:rPr>
              <a:t> 1922 року в </a:t>
            </a:r>
            <a:r>
              <a:rPr lang="ru-RU" sz="1600" b="1" dirty="0" err="1" smtClean="0">
                <a:solidFill>
                  <a:srgbClr val="0070C0"/>
                </a:solidFill>
              </a:rPr>
              <a:t>дитячій</a:t>
            </a:r>
            <a:r>
              <a:rPr lang="ru-RU" sz="1600" b="1" dirty="0" smtClean="0">
                <a:solidFill>
                  <a:srgbClr val="0070C0"/>
                </a:solidFill>
              </a:rPr>
              <a:t> </a:t>
            </a:r>
            <a:r>
              <a:rPr lang="ru-RU" sz="1600" b="1" dirty="0" err="1" smtClean="0">
                <a:solidFill>
                  <a:srgbClr val="0070C0"/>
                </a:solidFill>
              </a:rPr>
              <a:t>лікарні</a:t>
            </a:r>
            <a:r>
              <a:rPr lang="ru-RU" sz="1600" b="1" dirty="0" smtClean="0">
                <a:solidFill>
                  <a:srgbClr val="0070C0"/>
                </a:solidFill>
              </a:rPr>
              <a:t> Торонто </a:t>
            </a:r>
            <a:r>
              <a:rPr lang="ru-RU" sz="1600" b="1" dirty="0" err="1" smtClean="0">
                <a:solidFill>
                  <a:srgbClr val="0070C0"/>
                </a:solidFill>
              </a:rPr>
              <a:t>вперше</a:t>
            </a:r>
            <a:r>
              <a:rPr lang="ru-RU" sz="1600" b="1" dirty="0" smtClean="0">
                <a:solidFill>
                  <a:srgbClr val="0070C0"/>
                </a:solidFill>
              </a:rPr>
              <a:t> в </a:t>
            </a:r>
            <a:r>
              <a:rPr lang="ru-RU" sz="1600" b="1" dirty="0" err="1" smtClean="0">
                <a:solidFill>
                  <a:srgbClr val="0070C0"/>
                </a:solidFill>
              </a:rPr>
              <a:t>клінічній</a:t>
            </a:r>
            <a:r>
              <a:rPr lang="ru-RU" sz="1600" b="1" dirty="0" smtClean="0">
                <a:solidFill>
                  <a:srgbClr val="0070C0"/>
                </a:solidFill>
              </a:rPr>
              <a:t> </a:t>
            </a:r>
            <a:r>
              <a:rPr lang="ru-RU" sz="1600" b="1" dirty="0" err="1" smtClean="0">
                <a:solidFill>
                  <a:srgbClr val="0070C0"/>
                </a:solidFill>
              </a:rPr>
              <a:t>практиці</a:t>
            </a:r>
            <a:r>
              <a:rPr lang="ru-RU" sz="1600" b="1" dirty="0" smtClean="0">
                <a:solidFill>
                  <a:srgbClr val="0070C0"/>
                </a:solidFill>
              </a:rPr>
              <a:t> </a:t>
            </a:r>
            <a:r>
              <a:rPr lang="ru-RU" sz="1600" b="1" dirty="0" err="1" smtClean="0">
                <a:solidFill>
                  <a:srgbClr val="0070C0"/>
                </a:solidFill>
              </a:rPr>
              <a:t>було</a:t>
            </a:r>
            <a:r>
              <a:rPr lang="ru-RU" sz="1600" b="1" dirty="0" smtClean="0">
                <a:solidFill>
                  <a:srgbClr val="0070C0"/>
                </a:solidFill>
              </a:rPr>
              <a:t> проведено </a:t>
            </a:r>
            <a:r>
              <a:rPr lang="ru-RU" sz="1600" b="1" dirty="0" err="1" smtClean="0">
                <a:solidFill>
                  <a:srgbClr val="0070C0"/>
                </a:solidFill>
              </a:rPr>
              <a:t>успішне</a:t>
            </a:r>
            <a:r>
              <a:rPr lang="ru-RU" sz="1600" b="1" dirty="0" smtClean="0">
                <a:solidFill>
                  <a:srgbClr val="0070C0"/>
                </a:solidFill>
              </a:rPr>
              <a:t> </a:t>
            </a:r>
            <a:r>
              <a:rPr lang="ru-RU" sz="1600" b="1" dirty="0" err="1" smtClean="0">
                <a:solidFill>
                  <a:srgbClr val="0070C0"/>
                </a:solidFill>
              </a:rPr>
              <a:t>лікування</a:t>
            </a:r>
            <a:r>
              <a:rPr lang="ru-RU" sz="1600" b="1" dirty="0" smtClean="0">
                <a:solidFill>
                  <a:srgbClr val="0070C0"/>
                </a:solidFill>
              </a:rPr>
              <a:t> </a:t>
            </a:r>
            <a:r>
              <a:rPr lang="ru-RU" sz="1600" b="1" dirty="0" err="1" smtClean="0">
                <a:solidFill>
                  <a:srgbClr val="0070C0"/>
                </a:solidFill>
              </a:rPr>
              <a:t>інсуліном</a:t>
            </a:r>
            <a:r>
              <a:rPr lang="ru-RU" sz="1600" b="1" dirty="0" smtClean="0">
                <a:solidFill>
                  <a:srgbClr val="0070C0"/>
                </a:solidFill>
              </a:rPr>
              <a:t> 14-річного хлопчика, </a:t>
            </a:r>
            <a:r>
              <a:rPr lang="ru-RU" sz="1600" b="1" dirty="0" err="1" smtClean="0">
                <a:solidFill>
                  <a:srgbClr val="0070C0"/>
                </a:solidFill>
              </a:rPr>
              <a:t>який</a:t>
            </a:r>
            <a:r>
              <a:rPr lang="ru-RU" sz="1600" b="1" dirty="0" smtClean="0">
                <a:solidFill>
                  <a:srgbClr val="0070C0"/>
                </a:solidFill>
              </a:rPr>
              <a:t> </a:t>
            </a:r>
            <a:r>
              <a:rPr lang="ru-RU" sz="1600" b="1" dirty="0" err="1" smtClean="0">
                <a:solidFill>
                  <a:srgbClr val="0070C0"/>
                </a:solidFill>
              </a:rPr>
              <a:t>мав</a:t>
            </a:r>
            <a:r>
              <a:rPr lang="ru-RU" sz="1600" b="1" dirty="0" smtClean="0">
                <a:solidFill>
                  <a:srgbClr val="0070C0"/>
                </a:solidFill>
              </a:rPr>
              <a:t> </a:t>
            </a:r>
            <a:r>
              <a:rPr lang="ru-RU" sz="1600" b="1" dirty="0" err="1" smtClean="0">
                <a:solidFill>
                  <a:srgbClr val="0070C0"/>
                </a:solidFill>
              </a:rPr>
              <a:t>тяжку</a:t>
            </a:r>
            <a:r>
              <a:rPr lang="ru-RU" sz="1600" b="1" dirty="0" smtClean="0">
                <a:solidFill>
                  <a:srgbClr val="0070C0"/>
                </a:solidFill>
              </a:rPr>
              <a:t> форму </a:t>
            </a:r>
            <a:r>
              <a:rPr lang="ru-RU" sz="1600" b="1" dirty="0" err="1" smtClean="0">
                <a:solidFill>
                  <a:srgbClr val="0070C0"/>
                </a:solidFill>
              </a:rPr>
              <a:t>цукрового</a:t>
            </a:r>
            <a:r>
              <a:rPr lang="ru-RU" sz="1600" b="1" dirty="0" smtClean="0">
                <a:solidFill>
                  <a:srgbClr val="0070C0"/>
                </a:solidFill>
              </a:rPr>
              <a:t> </a:t>
            </a:r>
            <a:r>
              <a:rPr lang="ru-RU" sz="1600" b="1" dirty="0" err="1" smtClean="0">
                <a:solidFill>
                  <a:srgbClr val="0070C0"/>
                </a:solidFill>
              </a:rPr>
              <a:t>діабету</a:t>
            </a:r>
            <a:r>
              <a:rPr lang="ru-RU" sz="1600" b="1" dirty="0" smtClean="0">
                <a:solidFill>
                  <a:srgbClr val="0070C0"/>
                </a:solidFill>
              </a:rPr>
              <a:t>. </a:t>
            </a:r>
            <a:r>
              <a:rPr lang="ru-RU" sz="1600" b="1" dirty="0" err="1" smtClean="0">
                <a:solidFill>
                  <a:srgbClr val="0070C0"/>
                </a:solidFill>
              </a:rPr>
              <a:t>Життя</a:t>
            </a:r>
            <a:r>
              <a:rPr lang="ru-RU" sz="1600" b="1" dirty="0" smtClean="0">
                <a:solidFill>
                  <a:srgbClr val="0070C0"/>
                </a:solidFill>
              </a:rPr>
              <a:t> хворому </a:t>
            </a:r>
            <a:r>
              <a:rPr lang="ru-RU" sz="1600" b="1" dirty="0" err="1" smtClean="0">
                <a:solidFill>
                  <a:srgbClr val="0070C0"/>
                </a:solidFill>
              </a:rPr>
              <a:t>вдалося</a:t>
            </a:r>
            <a:r>
              <a:rPr lang="ru-RU" sz="1600" b="1" dirty="0" smtClean="0">
                <a:solidFill>
                  <a:srgbClr val="0070C0"/>
                </a:solidFill>
              </a:rPr>
              <a:t> </a:t>
            </a:r>
            <a:r>
              <a:rPr lang="ru-RU" sz="1600" b="1" dirty="0" err="1" smtClean="0">
                <a:solidFill>
                  <a:srgbClr val="0070C0"/>
                </a:solidFill>
              </a:rPr>
              <a:t>врятувати</a:t>
            </a:r>
            <a:r>
              <a:rPr lang="ru-RU" sz="1600" b="1" dirty="0" smtClean="0">
                <a:solidFill>
                  <a:srgbClr val="0070C0"/>
                </a:solidFill>
              </a:rPr>
              <a:t>.</a:t>
            </a:r>
          </a:p>
          <a:p>
            <a:r>
              <a:rPr lang="ru-RU" sz="1600" b="1" dirty="0" err="1" smtClean="0">
                <a:solidFill>
                  <a:srgbClr val="0070C0"/>
                </a:solidFill>
              </a:rPr>
              <a:t>Далі</a:t>
            </a:r>
            <a:r>
              <a:rPr lang="ru-RU" sz="1600" b="1" dirty="0" smtClean="0">
                <a:solidFill>
                  <a:srgbClr val="0070C0"/>
                </a:solidFill>
              </a:rPr>
              <a:t> </a:t>
            </a:r>
            <a:r>
              <a:rPr lang="ru-RU" sz="1600" b="1" dirty="0" err="1" smtClean="0">
                <a:solidFill>
                  <a:srgbClr val="0070C0"/>
                </a:solidFill>
              </a:rPr>
              <a:t>пішли</a:t>
            </a:r>
            <a:r>
              <a:rPr lang="ru-RU" sz="1600" b="1" dirty="0" smtClean="0">
                <a:solidFill>
                  <a:srgbClr val="0070C0"/>
                </a:solidFill>
              </a:rPr>
              <a:t> </a:t>
            </a:r>
            <a:r>
              <a:rPr lang="ru-RU" sz="1600" b="1" dirty="0" err="1" smtClean="0">
                <a:solidFill>
                  <a:srgbClr val="0070C0"/>
                </a:solidFill>
              </a:rPr>
              <a:t>клінічні</a:t>
            </a:r>
            <a:r>
              <a:rPr lang="ru-RU" sz="1600" b="1" dirty="0" smtClean="0">
                <a:solidFill>
                  <a:srgbClr val="0070C0"/>
                </a:solidFill>
              </a:rPr>
              <a:t> </a:t>
            </a:r>
            <a:r>
              <a:rPr lang="ru-RU" sz="1600" b="1" dirty="0" err="1" smtClean="0">
                <a:solidFill>
                  <a:srgbClr val="0070C0"/>
                </a:solidFill>
              </a:rPr>
              <a:t>випробування</a:t>
            </a:r>
            <a:r>
              <a:rPr lang="ru-RU" sz="1600" b="1" dirty="0" smtClean="0">
                <a:solidFill>
                  <a:srgbClr val="0070C0"/>
                </a:solidFill>
              </a:rPr>
              <a:t>, </a:t>
            </a:r>
            <a:r>
              <a:rPr lang="ru-RU" sz="1600" b="1" dirty="0" err="1" smtClean="0">
                <a:solidFill>
                  <a:srgbClr val="0070C0"/>
                </a:solidFill>
              </a:rPr>
              <a:t>під</a:t>
            </a:r>
            <a:r>
              <a:rPr lang="ru-RU" sz="1600" b="1" dirty="0" smtClean="0">
                <a:solidFill>
                  <a:srgbClr val="0070C0"/>
                </a:solidFill>
              </a:rPr>
              <a:t> час </a:t>
            </a:r>
            <a:r>
              <a:rPr lang="ru-RU" sz="1600" b="1" dirty="0" err="1" smtClean="0">
                <a:solidFill>
                  <a:srgbClr val="0070C0"/>
                </a:solidFill>
              </a:rPr>
              <a:t>яких</a:t>
            </a:r>
            <a:r>
              <a:rPr lang="ru-RU" sz="1600" b="1" dirty="0" smtClean="0">
                <a:solidFill>
                  <a:srgbClr val="0070C0"/>
                </a:solidFill>
              </a:rPr>
              <a:t> </a:t>
            </a:r>
            <a:r>
              <a:rPr lang="ru-RU" sz="1600" b="1" dirty="0" err="1" smtClean="0">
                <a:solidFill>
                  <a:srgbClr val="0070C0"/>
                </a:solidFill>
              </a:rPr>
              <a:t>вдалося</a:t>
            </a:r>
            <a:r>
              <a:rPr lang="ru-RU" sz="1600" b="1" dirty="0" smtClean="0">
                <a:solidFill>
                  <a:srgbClr val="0070C0"/>
                </a:solidFill>
              </a:rPr>
              <a:t> </a:t>
            </a:r>
            <a:r>
              <a:rPr lang="ru-RU" sz="1600" b="1" dirty="0" err="1" smtClean="0">
                <a:solidFill>
                  <a:srgbClr val="0070C0"/>
                </a:solidFill>
              </a:rPr>
              <a:t>розробити</a:t>
            </a:r>
            <a:r>
              <a:rPr lang="ru-RU" sz="1600" b="1" dirty="0" smtClean="0">
                <a:solidFill>
                  <a:srgbClr val="0070C0"/>
                </a:solidFill>
              </a:rPr>
              <a:t> </a:t>
            </a:r>
            <a:r>
              <a:rPr lang="ru-RU" sz="1600" b="1" dirty="0" err="1" smtClean="0">
                <a:solidFill>
                  <a:srgbClr val="0070C0"/>
                </a:solidFill>
              </a:rPr>
              <a:t>основні</a:t>
            </a:r>
            <a:r>
              <a:rPr lang="ru-RU" sz="1600" b="1" dirty="0" smtClean="0">
                <a:solidFill>
                  <a:srgbClr val="0070C0"/>
                </a:solidFill>
              </a:rPr>
              <a:t> </a:t>
            </a:r>
            <a:r>
              <a:rPr lang="ru-RU" sz="1600" b="1" dirty="0" err="1" smtClean="0">
                <a:solidFill>
                  <a:srgbClr val="0070C0"/>
                </a:solidFill>
              </a:rPr>
              <a:t>рекомендації</a:t>
            </a:r>
            <a:r>
              <a:rPr lang="ru-RU" sz="1600" b="1" dirty="0" smtClean="0">
                <a:solidFill>
                  <a:srgbClr val="0070C0"/>
                </a:solidFill>
              </a:rPr>
              <a:t> </a:t>
            </a:r>
            <a:r>
              <a:rPr lang="ru-RU" sz="1600" b="1" dirty="0" err="1" smtClean="0">
                <a:solidFill>
                  <a:srgbClr val="0070C0"/>
                </a:solidFill>
              </a:rPr>
              <a:t>із</a:t>
            </a:r>
            <a:r>
              <a:rPr lang="ru-RU" sz="1600" b="1" dirty="0" smtClean="0">
                <a:solidFill>
                  <a:srgbClr val="0070C0"/>
                </a:solidFill>
              </a:rPr>
              <a:t> </a:t>
            </a:r>
            <a:r>
              <a:rPr lang="ru-RU" sz="1600" b="1" dirty="0" err="1" smtClean="0">
                <a:solidFill>
                  <a:srgbClr val="0070C0"/>
                </a:solidFill>
              </a:rPr>
              <a:t>застосування</a:t>
            </a:r>
            <a:r>
              <a:rPr lang="ru-RU" sz="1600" b="1" dirty="0" smtClean="0">
                <a:solidFill>
                  <a:srgbClr val="0070C0"/>
                </a:solidFill>
              </a:rPr>
              <a:t> </a:t>
            </a:r>
            <a:r>
              <a:rPr lang="ru-RU" sz="1600" b="1" dirty="0" err="1" smtClean="0">
                <a:solidFill>
                  <a:srgbClr val="0070C0"/>
                </a:solidFill>
              </a:rPr>
              <a:t>й</a:t>
            </a:r>
            <a:r>
              <a:rPr lang="ru-RU" sz="1600" b="1" dirty="0" smtClean="0">
                <a:solidFill>
                  <a:srgbClr val="0070C0"/>
                </a:solidFill>
              </a:rPr>
              <a:t> </a:t>
            </a:r>
            <a:r>
              <a:rPr lang="ru-RU" sz="1600" b="1" dirty="0" err="1" smtClean="0">
                <a:solidFill>
                  <a:srgbClr val="0070C0"/>
                </a:solidFill>
              </a:rPr>
              <a:t>дозування</a:t>
            </a:r>
            <a:r>
              <a:rPr lang="ru-RU" sz="1600" b="1" dirty="0" smtClean="0">
                <a:solidFill>
                  <a:srgbClr val="0070C0"/>
                </a:solidFill>
              </a:rPr>
              <a:t> </a:t>
            </a:r>
            <a:r>
              <a:rPr lang="ru-RU" sz="1600" b="1" dirty="0" err="1" smtClean="0">
                <a:solidFill>
                  <a:srgbClr val="0070C0"/>
                </a:solidFill>
              </a:rPr>
              <a:t>інсуліну</a:t>
            </a:r>
            <a:r>
              <a:rPr lang="ru-RU" sz="1600" b="1" dirty="0" smtClean="0">
                <a:solidFill>
                  <a:srgbClr val="0070C0"/>
                </a:solidFill>
              </a:rPr>
              <a:t>. </a:t>
            </a:r>
            <a:r>
              <a:rPr lang="ru-RU" sz="1600" b="1" dirty="0" err="1" smtClean="0">
                <a:solidFill>
                  <a:srgbClr val="0070C0"/>
                </a:solidFill>
              </a:rPr>
              <a:t>Наприкінці</a:t>
            </a:r>
            <a:r>
              <a:rPr lang="ru-RU" sz="1600" b="1" dirty="0" smtClean="0">
                <a:solidFill>
                  <a:srgbClr val="0070C0"/>
                </a:solidFill>
              </a:rPr>
              <a:t> 1922 року </a:t>
            </a:r>
            <a:r>
              <a:rPr lang="ru-RU" sz="1600" b="1" dirty="0" err="1" smtClean="0">
                <a:solidFill>
                  <a:srgbClr val="0070C0"/>
                </a:solidFill>
              </a:rPr>
              <a:t>новий</a:t>
            </a:r>
            <a:r>
              <a:rPr lang="ru-RU" sz="1600" b="1" dirty="0" smtClean="0">
                <a:solidFill>
                  <a:srgbClr val="0070C0"/>
                </a:solidFill>
              </a:rPr>
              <a:t> препарат уже </a:t>
            </a:r>
            <a:r>
              <a:rPr lang="ru-RU" sz="1600" b="1" dirty="0" err="1" smtClean="0">
                <a:solidFill>
                  <a:srgbClr val="0070C0"/>
                </a:solidFill>
              </a:rPr>
              <a:t>з'явився</a:t>
            </a:r>
            <a:r>
              <a:rPr lang="ru-RU" sz="1600" b="1" dirty="0" smtClean="0">
                <a:solidFill>
                  <a:srgbClr val="0070C0"/>
                </a:solidFill>
              </a:rPr>
              <a:t> на </a:t>
            </a:r>
            <a:r>
              <a:rPr lang="ru-RU" sz="1600" b="1" dirty="0" err="1" smtClean="0">
                <a:solidFill>
                  <a:srgbClr val="0070C0"/>
                </a:solidFill>
              </a:rPr>
              <a:t>лікарському</a:t>
            </a:r>
            <a:r>
              <a:rPr lang="ru-RU" sz="1600" b="1" dirty="0" smtClean="0">
                <a:solidFill>
                  <a:srgbClr val="0070C0"/>
                </a:solidFill>
              </a:rPr>
              <a:t> ринку. Патент на </a:t>
            </a:r>
            <a:r>
              <a:rPr lang="ru-RU" sz="1600" b="1" dirty="0" err="1" smtClean="0">
                <a:solidFill>
                  <a:srgbClr val="0070C0"/>
                </a:solidFill>
              </a:rPr>
              <a:t>інсулін</a:t>
            </a:r>
            <a:r>
              <a:rPr lang="ru-RU" sz="1600" b="1" dirty="0" smtClean="0">
                <a:solidFill>
                  <a:srgbClr val="0070C0"/>
                </a:solidFill>
              </a:rPr>
              <a:t> </a:t>
            </a:r>
            <a:r>
              <a:rPr lang="ru-RU" sz="1600" b="1" dirty="0" err="1" smtClean="0">
                <a:solidFill>
                  <a:srgbClr val="0070C0"/>
                </a:solidFill>
              </a:rPr>
              <a:t>був</a:t>
            </a:r>
            <a:r>
              <a:rPr lang="ru-RU" sz="1600" b="1" dirty="0" smtClean="0">
                <a:solidFill>
                  <a:srgbClr val="0070C0"/>
                </a:solidFill>
              </a:rPr>
              <a:t> </a:t>
            </a:r>
            <a:r>
              <a:rPr lang="ru-RU" sz="1600" b="1" dirty="0" err="1" smtClean="0">
                <a:solidFill>
                  <a:srgbClr val="0070C0"/>
                </a:solidFill>
              </a:rPr>
              <a:t>проданий</a:t>
            </a:r>
            <a:r>
              <a:rPr lang="ru-RU" sz="1600" b="1" dirty="0" smtClean="0">
                <a:solidFill>
                  <a:srgbClr val="0070C0"/>
                </a:solidFill>
              </a:rPr>
              <a:t> </a:t>
            </a:r>
            <a:r>
              <a:rPr lang="ru-RU" sz="1600" b="1" dirty="0" err="1" smtClean="0">
                <a:solidFill>
                  <a:srgbClr val="0070C0"/>
                </a:solidFill>
              </a:rPr>
              <a:t>Торонтському</a:t>
            </a:r>
            <a:r>
              <a:rPr lang="ru-RU" sz="1600" b="1" dirty="0" smtClean="0">
                <a:solidFill>
                  <a:srgbClr val="0070C0"/>
                </a:solidFill>
              </a:rPr>
              <a:t> </a:t>
            </a:r>
            <a:r>
              <a:rPr lang="ru-RU" sz="1600" b="1" dirty="0" err="1" smtClean="0">
                <a:solidFill>
                  <a:srgbClr val="0070C0"/>
                </a:solidFill>
              </a:rPr>
              <a:t>університету</a:t>
            </a:r>
            <a:r>
              <a:rPr lang="ru-RU" sz="1600" b="1" dirty="0" smtClean="0">
                <a:solidFill>
                  <a:srgbClr val="0070C0"/>
                </a:solidFill>
              </a:rPr>
              <a:t> за один </a:t>
            </a:r>
            <a:r>
              <a:rPr lang="ru-RU" sz="1600" b="1" dirty="0" err="1" smtClean="0">
                <a:solidFill>
                  <a:srgbClr val="0070C0"/>
                </a:solidFill>
              </a:rPr>
              <a:t>долар</a:t>
            </a:r>
            <a:r>
              <a:rPr lang="ru-RU" sz="1600" b="1" dirty="0" smtClean="0">
                <a:solidFill>
                  <a:srgbClr val="0070C0"/>
                </a:solidFill>
              </a:rPr>
              <a:t>, </a:t>
            </a:r>
            <a:r>
              <a:rPr lang="ru-RU" sz="1600" b="1" dirty="0" err="1" smtClean="0">
                <a:solidFill>
                  <a:srgbClr val="0070C0"/>
                </a:solidFill>
              </a:rPr>
              <a:t>і</a:t>
            </a:r>
            <a:r>
              <a:rPr lang="ru-RU" sz="1600" b="1" dirty="0" smtClean="0">
                <a:solidFill>
                  <a:srgbClr val="0070C0"/>
                </a:solidFill>
              </a:rPr>
              <a:t> </a:t>
            </a:r>
            <a:r>
              <a:rPr lang="ru-RU" sz="1600" b="1" dirty="0" err="1" smtClean="0">
                <a:solidFill>
                  <a:srgbClr val="0070C0"/>
                </a:solidFill>
              </a:rPr>
              <a:t>незабаром</a:t>
            </a:r>
            <a:r>
              <a:rPr lang="ru-RU" sz="1600" b="1" dirty="0" smtClean="0">
                <a:solidFill>
                  <a:srgbClr val="0070C0"/>
                </a:solidFill>
              </a:rPr>
              <a:t> </a:t>
            </a:r>
            <a:r>
              <a:rPr lang="ru-RU" sz="1600" b="1" dirty="0" err="1" smtClean="0">
                <a:solidFill>
                  <a:srgbClr val="0070C0"/>
                </a:solidFill>
              </a:rPr>
              <a:t>ліки</a:t>
            </a:r>
            <a:r>
              <a:rPr lang="ru-RU" sz="1600" b="1" dirty="0" smtClean="0">
                <a:solidFill>
                  <a:srgbClr val="0070C0"/>
                </a:solidFill>
              </a:rPr>
              <a:t> почали </a:t>
            </a:r>
            <a:r>
              <a:rPr lang="ru-RU" sz="1600" b="1" dirty="0" err="1" smtClean="0">
                <a:solidFill>
                  <a:srgbClr val="0070C0"/>
                </a:solidFill>
              </a:rPr>
              <a:t>виготовляти</a:t>
            </a:r>
            <a:r>
              <a:rPr lang="ru-RU" sz="1600" b="1" dirty="0" smtClean="0">
                <a:solidFill>
                  <a:srgbClr val="0070C0"/>
                </a:solidFill>
              </a:rPr>
              <a:t> у </a:t>
            </a:r>
            <a:r>
              <a:rPr lang="ru-RU" sz="1600" b="1" dirty="0" err="1" smtClean="0">
                <a:solidFill>
                  <a:srgbClr val="0070C0"/>
                </a:solidFill>
              </a:rPr>
              <a:t>промислових</a:t>
            </a:r>
            <a:r>
              <a:rPr lang="ru-RU" sz="1600" b="1" dirty="0" smtClean="0">
                <a:solidFill>
                  <a:srgbClr val="0070C0"/>
                </a:solidFill>
              </a:rPr>
              <a:t> масштабах.  </a:t>
            </a:r>
          </a:p>
          <a:p>
            <a:r>
              <a:rPr lang="ru-RU" sz="1600" b="1" dirty="0" smtClean="0">
                <a:solidFill>
                  <a:srgbClr val="0070C0"/>
                </a:solidFill>
              </a:rPr>
              <a:t>У 1923 </a:t>
            </a:r>
            <a:r>
              <a:rPr lang="ru-RU" sz="1600" b="1" dirty="0" err="1" smtClean="0">
                <a:solidFill>
                  <a:srgbClr val="0070C0"/>
                </a:solidFill>
              </a:rPr>
              <a:t>році</a:t>
            </a:r>
            <a:r>
              <a:rPr lang="ru-RU" sz="1600" b="1" dirty="0" smtClean="0">
                <a:solidFill>
                  <a:srgbClr val="0070C0"/>
                </a:solidFill>
              </a:rPr>
              <a:t> </a:t>
            </a:r>
            <a:r>
              <a:rPr lang="ru-RU" sz="1600" b="1" dirty="0" err="1" smtClean="0">
                <a:solidFill>
                  <a:srgbClr val="0070C0"/>
                </a:solidFill>
              </a:rPr>
              <a:t>Фредерік</a:t>
            </a:r>
            <a:r>
              <a:rPr lang="ru-RU" sz="1600" b="1" dirty="0" smtClean="0">
                <a:solidFill>
                  <a:srgbClr val="0070C0"/>
                </a:solidFill>
              </a:rPr>
              <a:t> </a:t>
            </a:r>
            <a:r>
              <a:rPr lang="ru-RU" sz="1600" b="1" dirty="0" err="1" smtClean="0">
                <a:solidFill>
                  <a:srgbClr val="0070C0"/>
                </a:solidFill>
              </a:rPr>
              <a:t>Бантінг</a:t>
            </a:r>
            <a:r>
              <a:rPr lang="ru-RU" sz="1600" b="1" dirty="0" smtClean="0">
                <a:solidFill>
                  <a:srgbClr val="0070C0"/>
                </a:solidFill>
              </a:rPr>
              <a:t> </a:t>
            </a:r>
            <a:r>
              <a:rPr lang="ru-RU" sz="1600" b="1" dirty="0" err="1" smtClean="0">
                <a:solidFill>
                  <a:srgbClr val="0070C0"/>
                </a:solidFill>
              </a:rPr>
              <a:t>і</a:t>
            </a:r>
            <a:r>
              <a:rPr lang="ru-RU" sz="1600" b="1" dirty="0" smtClean="0">
                <a:solidFill>
                  <a:srgbClr val="0070C0"/>
                </a:solidFill>
              </a:rPr>
              <a:t> Джон </a:t>
            </a:r>
            <a:r>
              <a:rPr lang="ru-RU" sz="1600" b="1" dirty="0" err="1" smtClean="0">
                <a:solidFill>
                  <a:srgbClr val="0070C0"/>
                </a:solidFill>
              </a:rPr>
              <a:t>Маклеод</a:t>
            </a:r>
            <a:r>
              <a:rPr lang="ru-RU" sz="1600" b="1" dirty="0" smtClean="0">
                <a:solidFill>
                  <a:srgbClr val="0070C0"/>
                </a:solidFill>
              </a:rPr>
              <a:t>, у </a:t>
            </a:r>
            <a:r>
              <a:rPr lang="ru-RU" sz="1600" b="1" dirty="0" err="1" smtClean="0">
                <a:solidFill>
                  <a:srgbClr val="0070C0"/>
                </a:solidFill>
              </a:rPr>
              <a:t>лабораторії</a:t>
            </a:r>
            <a:r>
              <a:rPr lang="ru-RU" sz="1600" b="1" dirty="0" smtClean="0">
                <a:solidFill>
                  <a:srgbClr val="0070C0"/>
                </a:solidFill>
              </a:rPr>
              <a:t> </a:t>
            </a:r>
            <a:r>
              <a:rPr lang="ru-RU" sz="1600" b="1" dirty="0" err="1" smtClean="0">
                <a:solidFill>
                  <a:srgbClr val="0070C0"/>
                </a:solidFill>
              </a:rPr>
              <a:t>якого</a:t>
            </a:r>
            <a:r>
              <a:rPr lang="ru-RU" sz="1600" b="1" dirty="0" smtClean="0">
                <a:solidFill>
                  <a:srgbClr val="0070C0"/>
                </a:solidFill>
              </a:rPr>
              <a:t> </a:t>
            </a:r>
            <a:r>
              <a:rPr lang="ru-RU" sz="1600" b="1" dirty="0" err="1" smtClean="0">
                <a:solidFill>
                  <a:srgbClr val="0070C0"/>
                </a:solidFill>
              </a:rPr>
              <a:t>велися</a:t>
            </a:r>
            <a:r>
              <a:rPr lang="ru-RU" sz="1600" b="1" dirty="0" smtClean="0">
                <a:solidFill>
                  <a:srgbClr val="0070C0"/>
                </a:solidFill>
              </a:rPr>
              <a:t> </a:t>
            </a:r>
            <a:r>
              <a:rPr lang="ru-RU" sz="1600" b="1" dirty="0" err="1" smtClean="0">
                <a:solidFill>
                  <a:srgbClr val="0070C0"/>
                </a:solidFill>
              </a:rPr>
              <a:t>дослідження</a:t>
            </a:r>
            <a:r>
              <a:rPr lang="ru-RU" sz="1600" b="1" dirty="0" smtClean="0">
                <a:solidFill>
                  <a:srgbClr val="0070C0"/>
                </a:solidFill>
              </a:rPr>
              <a:t>, одержали за </a:t>
            </a:r>
            <a:r>
              <a:rPr lang="ru-RU" sz="1600" b="1" dirty="0" err="1" smtClean="0">
                <a:solidFill>
                  <a:srgbClr val="0070C0"/>
                </a:solidFill>
              </a:rPr>
              <a:t>це</a:t>
            </a:r>
            <a:r>
              <a:rPr lang="ru-RU" sz="1600" b="1" dirty="0" smtClean="0">
                <a:solidFill>
                  <a:srgbClr val="0070C0"/>
                </a:solidFill>
              </a:rPr>
              <a:t> </a:t>
            </a:r>
            <a:r>
              <a:rPr lang="ru-RU" sz="1600" b="1" dirty="0" err="1" smtClean="0">
                <a:solidFill>
                  <a:srgbClr val="0070C0"/>
                </a:solidFill>
              </a:rPr>
              <a:t>відкриття</a:t>
            </a:r>
            <a:r>
              <a:rPr lang="ru-RU" sz="1600" b="1" dirty="0" smtClean="0">
                <a:solidFill>
                  <a:srgbClr val="0070C0"/>
                </a:solidFill>
              </a:rPr>
              <a:t> </a:t>
            </a:r>
            <a:r>
              <a:rPr lang="ru-RU" sz="1600" b="1" dirty="0" err="1" smtClean="0">
                <a:solidFill>
                  <a:srgbClr val="0070C0"/>
                </a:solidFill>
              </a:rPr>
              <a:t>Нобелівську</a:t>
            </a:r>
            <a:r>
              <a:rPr lang="ru-RU" sz="1600" b="1" dirty="0" smtClean="0">
                <a:solidFill>
                  <a:srgbClr val="0070C0"/>
                </a:solidFill>
              </a:rPr>
              <a:t> </a:t>
            </a:r>
            <a:r>
              <a:rPr lang="ru-RU" sz="1600" b="1" dirty="0" err="1" smtClean="0">
                <a:solidFill>
                  <a:srgbClr val="0070C0"/>
                </a:solidFill>
              </a:rPr>
              <a:t>премію</a:t>
            </a:r>
            <a:r>
              <a:rPr lang="ru-RU" sz="1600" b="1" dirty="0" smtClean="0">
                <a:solidFill>
                  <a:srgbClr val="0070C0"/>
                </a:solidFill>
              </a:rPr>
              <a:t>. </a:t>
            </a:r>
            <a:r>
              <a:rPr lang="ru-RU" sz="1600" b="1" dirty="0" err="1" smtClean="0">
                <a:solidFill>
                  <a:srgbClr val="0070C0"/>
                </a:solidFill>
              </a:rPr>
              <a:t>Це</a:t>
            </a:r>
            <a:r>
              <a:rPr lang="ru-RU" sz="1600" b="1" dirty="0" smtClean="0">
                <a:solidFill>
                  <a:srgbClr val="0070C0"/>
                </a:solidFill>
              </a:rPr>
              <a:t> не </a:t>
            </a:r>
            <a:r>
              <a:rPr lang="ru-RU" sz="1600" b="1" dirty="0" err="1" smtClean="0">
                <a:solidFill>
                  <a:srgbClr val="0070C0"/>
                </a:solidFill>
              </a:rPr>
              <a:t>єдина</a:t>
            </a:r>
            <a:r>
              <a:rPr lang="ru-RU" sz="1600" b="1" dirty="0" smtClean="0">
                <a:solidFill>
                  <a:srgbClr val="0070C0"/>
                </a:solidFill>
              </a:rPr>
              <a:t> </a:t>
            </a:r>
            <a:r>
              <a:rPr lang="ru-RU" sz="1600" b="1" dirty="0" err="1" smtClean="0">
                <a:solidFill>
                  <a:srgbClr val="0070C0"/>
                </a:solidFill>
              </a:rPr>
              <a:t>Нобелівська</a:t>
            </a:r>
            <a:r>
              <a:rPr lang="ru-RU" sz="1600" b="1" dirty="0" smtClean="0">
                <a:solidFill>
                  <a:srgbClr val="0070C0"/>
                </a:solidFill>
              </a:rPr>
              <a:t> </a:t>
            </a:r>
            <a:r>
              <a:rPr lang="ru-RU" sz="1600" b="1" dirty="0" err="1" smtClean="0">
                <a:solidFill>
                  <a:srgbClr val="0070C0"/>
                </a:solidFill>
              </a:rPr>
              <a:t>премія</a:t>
            </a:r>
            <a:r>
              <a:rPr lang="ru-RU" sz="1600" b="1" dirty="0" smtClean="0">
                <a:solidFill>
                  <a:srgbClr val="0070C0"/>
                </a:solidFill>
              </a:rPr>
              <a:t>, </a:t>
            </a:r>
            <a:r>
              <a:rPr lang="ru-RU" sz="1600" b="1" dirty="0" err="1" smtClean="0">
                <a:solidFill>
                  <a:srgbClr val="0070C0"/>
                </a:solidFill>
              </a:rPr>
              <a:t>присуджена</a:t>
            </a:r>
            <a:r>
              <a:rPr lang="ru-RU" sz="1600" b="1" dirty="0" smtClean="0">
                <a:solidFill>
                  <a:srgbClr val="0070C0"/>
                </a:solidFill>
              </a:rPr>
              <a:t> за </a:t>
            </a:r>
            <a:r>
              <a:rPr lang="ru-RU" sz="1600" b="1" dirty="0" err="1" smtClean="0">
                <a:solidFill>
                  <a:srgbClr val="0070C0"/>
                </a:solidFill>
              </a:rPr>
              <a:t>інсулін</a:t>
            </a:r>
            <a:r>
              <a:rPr lang="ru-RU" sz="1600" b="1" dirty="0" smtClean="0">
                <a:solidFill>
                  <a:srgbClr val="0070C0"/>
                </a:solidFill>
              </a:rPr>
              <a:t>. В 1958 </a:t>
            </a:r>
            <a:r>
              <a:rPr lang="ru-RU" sz="1600" b="1" dirty="0" err="1" smtClean="0">
                <a:solidFill>
                  <a:srgbClr val="0070C0"/>
                </a:solidFill>
              </a:rPr>
              <a:t>році</a:t>
            </a:r>
            <a:r>
              <a:rPr lang="ru-RU" sz="1600" b="1" dirty="0" smtClean="0">
                <a:solidFill>
                  <a:srgbClr val="0070C0"/>
                </a:solidFill>
              </a:rPr>
              <a:t> </a:t>
            </a:r>
            <a:r>
              <a:rPr lang="ru-RU" sz="1600" b="1" dirty="0" err="1" smtClean="0">
                <a:solidFill>
                  <a:srgbClr val="0070C0"/>
                </a:solidFill>
              </a:rPr>
              <a:t>найвища</a:t>
            </a:r>
            <a:r>
              <a:rPr lang="ru-RU" sz="1600" b="1" dirty="0" smtClean="0">
                <a:solidFill>
                  <a:srgbClr val="0070C0"/>
                </a:solidFill>
              </a:rPr>
              <a:t> </a:t>
            </a:r>
            <a:r>
              <a:rPr lang="ru-RU" sz="1600" b="1" dirty="0" err="1" smtClean="0">
                <a:solidFill>
                  <a:srgbClr val="0070C0"/>
                </a:solidFill>
              </a:rPr>
              <a:t>наукова</a:t>
            </a:r>
            <a:r>
              <a:rPr lang="ru-RU" sz="1600" b="1" dirty="0" smtClean="0">
                <a:solidFill>
                  <a:srgbClr val="0070C0"/>
                </a:solidFill>
              </a:rPr>
              <a:t> </a:t>
            </a:r>
            <a:r>
              <a:rPr lang="ru-RU" sz="1600" b="1" dirty="0" err="1" smtClean="0">
                <a:solidFill>
                  <a:srgbClr val="0070C0"/>
                </a:solidFill>
              </a:rPr>
              <a:t>нагорода</a:t>
            </a:r>
            <a:r>
              <a:rPr lang="ru-RU" sz="1600" b="1" dirty="0" smtClean="0">
                <a:solidFill>
                  <a:srgbClr val="0070C0"/>
                </a:solidFill>
              </a:rPr>
              <a:t> </a:t>
            </a:r>
            <a:r>
              <a:rPr lang="ru-RU" sz="1600" b="1" dirty="0" err="1" smtClean="0">
                <a:solidFill>
                  <a:srgbClr val="0070C0"/>
                </a:solidFill>
              </a:rPr>
              <a:t>була</a:t>
            </a:r>
            <a:r>
              <a:rPr lang="ru-RU" sz="1600" b="1" dirty="0" smtClean="0">
                <a:solidFill>
                  <a:srgbClr val="0070C0"/>
                </a:solidFill>
              </a:rPr>
              <a:t> </a:t>
            </a:r>
            <a:r>
              <a:rPr lang="ru-RU" sz="1600" b="1" dirty="0" err="1" smtClean="0">
                <a:solidFill>
                  <a:srgbClr val="0070C0"/>
                </a:solidFill>
              </a:rPr>
              <a:t>присуджена</a:t>
            </a:r>
            <a:r>
              <a:rPr lang="ru-RU" sz="1600" b="1" dirty="0" smtClean="0">
                <a:solidFill>
                  <a:srgbClr val="0070C0"/>
                </a:solidFill>
              </a:rPr>
              <a:t> </a:t>
            </a:r>
            <a:r>
              <a:rPr lang="ru-RU" sz="1600" b="1" dirty="0" err="1" smtClean="0">
                <a:solidFill>
                  <a:srgbClr val="0070C0"/>
                </a:solidFill>
              </a:rPr>
              <a:t>британському</a:t>
            </a:r>
            <a:r>
              <a:rPr lang="ru-RU" sz="1600" b="1" dirty="0" smtClean="0">
                <a:solidFill>
                  <a:srgbClr val="0070C0"/>
                </a:solidFill>
              </a:rPr>
              <a:t> молекулярному </a:t>
            </a:r>
            <a:r>
              <a:rPr lang="ru-RU" sz="1600" b="1" dirty="0" err="1" smtClean="0">
                <a:solidFill>
                  <a:srgbClr val="0070C0"/>
                </a:solidFill>
              </a:rPr>
              <a:t>біологові</a:t>
            </a:r>
            <a:r>
              <a:rPr lang="ru-RU" sz="1600" b="1" dirty="0" smtClean="0">
                <a:solidFill>
                  <a:srgbClr val="0070C0"/>
                </a:solidFill>
              </a:rPr>
              <a:t> </a:t>
            </a:r>
            <a:r>
              <a:rPr lang="ru-RU" sz="1600" b="1" dirty="0" err="1" smtClean="0">
                <a:solidFill>
                  <a:srgbClr val="0070C0"/>
                </a:solidFill>
              </a:rPr>
              <a:t>Фредеріку</a:t>
            </a:r>
            <a:r>
              <a:rPr lang="ru-RU" sz="1600" b="1" dirty="0" smtClean="0">
                <a:solidFill>
                  <a:srgbClr val="0070C0"/>
                </a:solidFill>
              </a:rPr>
              <a:t> </a:t>
            </a:r>
            <a:r>
              <a:rPr lang="ru-RU" sz="1600" b="1" dirty="0" err="1" smtClean="0">
                <a:solidFill>
                  <a:srgbClr val="0070C0"/>
                </a:solidFill>
              </a:rPr>
              <a:t>Сенгеру</a:t>
            </a:r>
            <a:r>
              <a:rPr lang="ru-RU" sz="1600" b="1" dirty="0" smtClean="0">
                <a:solidFill>
                  <a:srgbClr val="0070C0"/>
                </a:solidFill>
              </a:rPr>
              <a:t> за </a:t>
            </a:r>
            <a:r>
              <a:rPr lang="ru-RU" sz="1600" b="1" dirty="0" err="1" smtClean="0">
                <a:solidFill>
                  <a:srgbClr val="0070C0"/>
                </a:solidFill>
              </a:rPr>
              <a:t>визначення</a:t>
            </a:r>
            <a:r>
              <a:rPr lang="ru-RU" sz="1600" b="1" dirty="0" smtClean="0">
                <a:solidFill>
                  <a:srgbClr val="0070C0"/>
                </a:solidFill>
              </a:rPr>
              <a:t> </a:t>
            </a:r>
            <a:r>
              <a:rPr lang="ru-RU" sz="1600" b="1" dirty="0" err="1" smtClean="0">
                <a:solidFill>
                  <a:srgbClr val="0070C0"/>
                </a:solidFill>
              </a:rPr>
              <a:t>послідовності</a:t>
            </a:r>
            <a:r>
              <a:rPr lang="ru-RU" sz="1600" b="1" dirty="0" smtClean="0">
                <a:solidFill>
                  <a:srgbClr val="0070C0"/>
                </a:solidFill>
              </a:rPr>
              <a:t> </a:t>
            </a:r>
            <a:r>
              <a:rPr lang="ru-RU" sz="1600" b="1" dirty="0" err="1" smtClean="0">
                <a:solidFill>
                  <a:srgbClr val="0070C0"/>
                </a:solidFill>
              </a:rPr>
              <a:t>амінокислот</a:t>
            </a:r>
            <a:r>
              <a:rPr lang="ru-RU" sz="1600" b="1" dirty="0" smtClean="0">
                <a:solidFill>
                  <a:srgbClr val="0070C0"/>
                </a:solidFill>
              </a:rPr>
              <a:t>, </a:t>
            </a:r>
            <a:r>
              <a:rPr lang="ru-RU" sz="1600" b="1" dirty="0" err="1" smtClean="0">
                <a:solidFill>
                  <a:srgbClr val="0070C0"/>
                </a:solidFill>
              </a:rPr>
              <a:t>з</a:t>
            </a:r>
            <a:r>
              <a:rPr lang="ru-RU" sz="1600" b="1" dirty="0" smtClean="0">
                <a:solidFill>
                  <a:srgbClr val="0070C0"/>
                </a:solidFill>
              </a:rPr>
              <a:t> </a:t>
            </a:r>
            <a:r>
              <a:rPr lang="ru-RU" sz="1600" b="1" dirty="0" err="1" smtClean="0">
                <a:solidFill>
                  <a:srgbClr val="0070C0"/>
                </a:solidFill>
              </a:rPr>
              <a:t>яких</a:t>
            </a:r>
            <a:r>
              <a:rPr lang="ru-RU" sz="1600" b="1" dirty="0" smtClean="0">
                <a:solidFill>
                  <a:srgbClr val="0070C0"/>
                </a:solidFill>
              </a:rPr>
              <a:t> </a:t>
            </a:r>
            <a:r>
              <a:rPr lang="ru-RU" sz="1600" b="1" dirty="0" err="1" smtClean="0">
                <a:solidFill>
                  <a:srgbClr val="0070C0"/>
                </a:solidFill>
              </a:rPr>
              <a:t>складається</a:t>
            </a:r>
            <a:r>
              <a:rPr lang="ru-RU" sz="1600" b="1" dirty="0" smtClean="0">
                <a:solidFill>
                  <a:srgbClr val="0070C0"/>
                </a:solidFill>
              </a:rPr>
              <a:t> </a:t>
            </a:r>
            <a:r>
              <a:rPr lang="ru-RU" sz="1600" b="1" dirty="0" err="1" smtClean="0">
                <a:solidFill>
                  <a:srgbClr val="0070C0"/>
                </a:solidFill>
              </a:rPr>
              <a:t>інсулін</a:t>
            </a:r>
            <a:r>
              <a:rPr lang="ru-RU" sz="1600" b="1" dirty="0" smtClean="0">
                <a:solidFill>
                  <a:srgbClr val="0070C0"/>
                </a:solidFill>
              </a:rPr>
              <a:t>.  </a:t>
            </a:r>
          </a:p>
        </p:txBody>
      </p:sp>
      <p:sp>
        <p:nvSpPr>
          <p:cNvPr id="4" name="Прямоугольник 3"/>
          <p:cNvSpPr/>
          <p:nvPr/>
        </p:nvSpPr>
        <p:spPr>
          <a:xfrm>
            <a:off x="4094148" y="571480"/>
            <a:ext cx="2647584" cy="923330"/>
          </a:xfrm>
          <a:prstGeom prst="rect">
            <a:avLst/>
          </a:prstGeom>
          <a:noFill/>
        </p:spPr>
        <p:txBody>
          <a:bodyPr wrap="none" lIns="91440" tIns="45720" rIns="91440" bIns="45720">
            <a:spAutoFit/>
          </a:bodyPr>
          <a:lstStyle/>
          <a:p>
            <a:pPr algn="ctr"/>
            <a:r>
              <a:rPr lang="ru-RU"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Інсулін</a:t>
            </a:r>
            <a:endPar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65850" y="1357298"/>
            <a:ext cx="4232589" cy="4267200"/>
          </a:xfrm>
        </p:spPr>
        <p:txBody>
          <a:bodyPr>
            <a:normAutofit fontScale="70000" lnSpcReduction="20000"/>
          </a:bodyPr>
          <a:lstStyle/>
          <a:p>
            <a:r>
              <a:rPr lang="uk-UA" dirty="0" smtClean="0"/>
              <a:t>Подібно до інших гормонам свою дію інсулін здійснює через білок - рецептор.</a:t>
            </a:r>
          </a:p>
          <a:p>
            <a:r>
              <a:rPr lang="uk-UA" dirty="0" smtClean="0"/>
              <a:t>Інсуліновий рецептор являє собою складний інтегральний білок клітинної мембрани , побудований з 2 </a:t>
            </a:r>
            <a:r>
              <a:rPr lang="uk-UA" dirty="0" err="1" smtClean="0"/>
              <a:t>субодиниць</a:t>
            </a:r>
            <a:r>
              <a:rPr lang="uk-UA" dirty="0" smtClean="0"/>
              <a:t> ( </a:t>
            </a:r>
            <a:r>
              <a:rPr lang="en-US" dirty="0" smtClean="0"/>
              <a:t>a </a:t>
            </a:r>
            <a:r>
              <a:rPr lang="uk-UA" dirty="0" smtClean="0"/>
              <a:t>і </a:t>
            </a:r>
            <a:r>
              <a:rPr lang="en-US" dirty="0" smtClean="0"/>
              <a:t>b ) , </a:t>
            </a:r>
            <a:r>
              <a:rPr lang="uk-UA" dirty="0" smtClean="0"/>
              <a:t>причому кожна з них утворена двома поліпептидними ланцюжками.</a:t>
            </a:r>
          </a:p>
          <a:p>
            <a:r>
              <a:rPr lang="uk-UA" dirty="0" smtClean="0"/>
              <a:t>Інсулін з високою специфічністю зв'язується і розпізнається а- </a:t>
            </a:r>
            <a:r>
              <a:rPr lang="uk-UA" dirty="0" err="1" smtClean="0"/>
              <a:t>субодиницею</a:t>
            </a:r>
            <a:r>
              <a:rPr lang="uk-UA" dirty="0" smtClean="0"/>
              <a:t> рецептора , яка при приєднанні гормону змінює свою конформацію . Це призводить до появи </a:t>
            </a:r>
            <a:r>
              <a:rPr lang="uk-UA" dirty="0" err="1" smtClean="0"/>
              <a:t>тірозінкіназной</a:t>
            </a:r>
            <a:r>
              <a:rPr lang="uk-UA" dirty="0" smtClean="0"/>
              <a:t> активності у </a:t>
            </a:r>
            <a:r>
              <a:rPr lang="uk-UA" dirty="0" err="1" smtClean="0"/>
              <a:t>субодиниці</a:t>
            </a:r>
            <a:r>
              <a:rPr lang="uk-UA" dirty="0" smtClean="0"/>
              <a:t> </a:t>
            </a:r>
            <a:r>
              <a:rPr lang="en-US" dirty="0" smtClean="0"/>
              <a:t>b , </a:t>
            </a:r>
            <a:r>
              <a:rPr lang="uk-UA" dirty="0" smtClean="0"/>
              <a:t>що запускає розгалужену ланцюг реакцій з активації ферментів , яка починається з </a:t>
            </a:r>
            <a:r>
              <a:rPr lang="uk-UA" dirty="0" err="1" smtClean="0"/>
              <a:t>аутофосфорілірованію</a:t>
            </a:r>
            <a:r>
              <a:rPr lang="uk-UA" dirty="0" smtClean="0"/>
              <a:t> рецептора.</a:t>
            </a:r>
            <a:endParaRPr lang="uk-UA" dirty="0"/>
          </a:p>
        </p:txBody>
      </p:sp>
      <p:pic>
        <p:nvPicPr>
          <p:cNvPr id="24578" name="Picture 2" descr="http://dic.academic.ru/pictures/wiki/files/77/Metformin_Formulae.png"/>
          <p:cNvPicPr>
            <a:picLocks noChangeAspect="1" noChangeArrowheads="1"/>
          </p:cNvPicPr>
          <p:nvPr/>
        </p:nvPicPr>
        <p:blipFill>
          <a:blip r:embed="rId2"/>
          <a:srcRect/>
          <a:stretch>
            <a:fillRect/>
          </a:stretch>
        </p:blipFill>
        <p:spPr bwMode="auto">
          <a:xfrm>
            <a:off x="1450942" y="4500570"/>
            <a:ext cx="3714776" cy="1890924"/>
          </a:xfrm>
          <a:prstGeom prst="rect">
            <a:avLst/>
          </a:prstGeom>
          <a:noFill/>
        </p:spPr>
      </p:pic>
      <p:pic>
        <p:nvPicPr>
          <p:cNvPr id="24580" name="Picture 4" descr="File:InsulinHexamer.jpg"/>
          <p:cNvPicPr>
            <a:picLocks noChangeAspect="1" noChangeArrowheads="1"/>
          </p:cNvPicPr>
          <p:nvPr/>
        </p:nvPicPr>
        <p:blipFill>
          <a:blip r:embed="rId3"/>
          <a:srcRect/>
          <a:stretch>
            <a:fillRect/>
          </a:stretch>
        </p:blipFill>
        <p:spPr bwMode="auto">
          <a:xfrm>
            <a:off x="1308066" y="500042"/>
            <a:ext cx="3619500" cy="3790950"/>
          </a:xfrm>
          <a:prstGeom prst="rect">
            <a:avLst/>
          </a:prstGeom>
          <a:noFill/>
          <a:effectLst>
            <a:softEdge rad="317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37090" y="1428736"/>
            <a:ext cx="6304291" cy="4857784"/>
          </a:xfrm>
        </p:spPr>
        <p:txBody>
          <a:bodyPr>
            <a:normAutofit fontScale="62500" lnSpcReduction="20000"/>
          </a:bodyPr>
          <a:lstStyle/>
          <a:p>
            <a:r>
              <a:rPr lang="ru-RU" sz="2600" dirty="0" smtClean="0"/>
              <a:t>У </a:t>
            </a:r>
            <a:r>
              <a:rPr lang="ru-RU" sz="2600" dirty="0" smtClean="0"/>
              <a:t>1929 </a:t>
            </a:r>
            <a:r>
              <a:rPr lang="ru-RU" sz="2600" dirty="0" err="1" smtClean="0"/>
              <a:t>році</a:t>
            </a:r>
            <a:r>
              <a:rPr lang="ru-RU" sz="2600" dirty="0" smtClean="0"/>
              <a:t> </a:t>
            </a:r>
            <a:r>
              <a:rPr lang="ru-RU" sz="2600" dirty="0" err="1" smtClean="0"/>
              <a:t>професор</a:t>
            </a:r>
            <a:r>
              <a:rPr lang="ru-RU" sz="2600" dirty="0" smtClean="0"/>
              <a:t> </a:t>
            </a:r>
            <a:r>
              <a:rPr lang="ru-RU" sz="2600" dirty="0" err="1" smtClean="0"/>
              <a:t>мікробіології</a:t>
            </a:r>
            <a:r>
              <a:rPr lang="ru-RU" sz="2600" dirty="0" smtClean="0"/>
              <a:t> </a:t>
            </a:r>
            <a:r>
              <a:rPr lang="ru-RU" sz="2600" dirty="0" err="1" smtClean="0"/>
              <a:t>Лондонського</a:t>
            </a:r>
            <a:r>
              <a:rPr lang="ru-RU" sz="2600" dirty="0" smtClean="0"/>
              <a:t> </a:t>
            </a:r>
            <a:r>
              <a:rPr lang="ru-RU" sz="2600" dirty="0" err="1" smtClean="0"/>
              <a:t>університету</a:t>
            </a:r>
            <a:r>
              <a:rPr lang="ru-RU" sz="2600" dirty="0" smtClean="0"/>
              <a:t> </a:t>
            </a:r>
            <a:r>
              <a:rPr lang="ru-RU" sz="2600" dirty="0" err="1" smtClean="0"/>
              <a:t>Олександр</a:t>
            </a:r>
            <a:r>
              <a:rPr lang="ru-RU" sz="2600" dirty="0" smtClean="0"/>
              <a:t> </a:t>
            </a:r>
            <a:r>
              <a:rPr lang="ru-RU" sz="2600" dirty="0" err="1" smtClean="0"/>
              <a:t>Флемінг</a:t>
            </a:r>
            <a:r>
              <a:rPr lang="ru-RU" sz="2600" dirty="0" smtClean="0"/>
              <a:t> </a:t>
            </a:r>
            <a:r>
              <a:rPr lang="ru-RU" sz="2600" dirty="0" err="1" smtClean="0"/>
              <a:t>якось</a:t>
            </a:r>
            <a:r>
              <a:rPr lang="ru-RU" sz="2600" dirty="0" smtClean="0"/>
              <a:t> </a:t>
            </a:r>
            <a:r>
              <a:rPr lang="ru-RU" sz="2600" dirty="0" err="1" smtClean="0"/>
              <a:t>забув</a:t>
            </a:r>
            <a:r>
              <a:rPr lang="ru-RU" sz="2600" dirty="0" smtClean="0"/>
              <a:t> </a:t>
            </a:r>
            <a:r>
              <a:rPr lang="ru-RU" sz="2600" dirty="0" err="1" smtClean="0"/>
              <a:t>помити</a:t>
            </a:r>
            <a:r>
              <a:rPr lang="ru-RU" sz="2600" dirty="0" smtClean="0"/>
              <a:t> чашу </a:t>
            </a:r>
            <a:r>
              <a:rPr lang="ru-RU" sz="2600" dirty="0" err="1" smtClean="0"/>
              <a:t>Петрі</a:t>
            </a:r>
            <a:r>
              <a:rPr lang="ru-RU" sz="2600" dirty="0" smtClean="0"/>
              <a:t> </a:t>
            </a:r>
            <a:r>
              <a:rPr lang="ru-RU" sz="2600" dirty="0" err="1" smtClean="0"/>
              <a:t>з</a:t>
            </a:r>
            <a:r>
              <a:rPr lang="ru-RU" sz="2600" dirty="0" smtClean="0"/>
              <a:t> </a:t>
            </a:r>
            <a:r>
              <a:rPr lang="ru-RU" sz="2600" dirty="0" err="1" smtClean="0"/>
              <a:t>непотрібною</a:t>
            </a:r>
            <a:r>
              <a:rPr lang="ru-RU" sz="2600" dirty="0" smtClean="0"/>
              <a:t> </a:t>
            </a:r>
            <a:r>
              <a:rPr lang="ru-RU" sz="2600" dirty="0" err="1" smtClean="0"/>
              <a:t>бактеріальною</a:t>
            </a:r>
            <a:r>
              <a:rPr lang="ru-RU" sz="2600" dirty="0" smtClean="0"/>
              <a:t> культурою. За </a:t>
            </a:r>
            <a:r>
              <a:rPr lang="ru-RU" sz="2600" dirty="0" err="1" smtClean="0"/>
              <a:t>кілька</a:t>
            </a:r>
            <a:r>
              <a:rPr lang="ru-RU" sz="2600" dirty="0" smtClean="0"/>
              <a:t> </a:t>
            </a:r>
            <a:r>
              <a:rPr lang="ru-RU" sz="2600" dirty="0" err="1" smtClean="0"/>
              <a:t>днів</a:t>
            </a:r>
            <a:r>
              <a:rPr lang="ru-RU" sz="2600" dirty="0" smtClean="0"/>
              <a:t> </a:t>
            </a:r>
            <a:r>
              <a:rPr lang="ru-RU" sz="2600" dirty="0" err="1" smtClean="0"/>
              <a:t>Флемінг</a:t>
            </a:r>
            <a:r>
              <a:rPr lang="ru-RU" sz="2600" dirty="0" smtClean="0"/>
              <a:t> </a:t>
            </a:r>
            <a:r>
              <a:rPr lang="ru-RU" sz="2600" dirty="0" err="1" smtClean="0"/>
              <a:t>виявив</a:t>
            </a:r>
            <a:r>
              <a:rPr lang="ru-RU" sz="2600" dirty="0" smtClean="0"/>
              <a:t> у </a:t>
            </a:r>
            <a:r>
              <a:rPr lang="ru-RU" sz="2600" dirty="0" err="1" smtClean="0"/>
              <a:t>чаші</a:t>
            </a:r>
            <a:r>
              <a:rPr lang="ru-RU" sz="2600" dirty="0" smtClean="0"/>
              <a:t> </a:t>
            </a:r>
            <a:r>
              <a:rPr lang="ru-RU" sz="2600" dirty="0" err="1" smtClean="0"/>
              <a:t>зелену</a:t>
            </a:r>
            <a:r>
              <a:rPr lang="ru-RU" sz="2600" dirty="0" smtClean="0"/>
              <a:t> </a:t>
            </a:r>
            <a:r>
              <a:rPr lang="ru-RU" sz="2600" dirty="0" err="1" smtClean="0"/>
              <a:t>цвіль</a:t>
            </a:r>
            <a:r>
              <a:rPr lang="ru-RU" sz="2600" dirty="0" smtClean="0"/>
              <a:t> </a:t>
            </a:r>
            <a:r>
              <a:rPr lang="ru-RU" sz="2600" dirty="0" err="1" smtClean="0"/>
              <a:t>і</a:t>
            </a:r>
            <a:r>
              <a:rPr lang="ru-RU" sz="2600" dirty="0" smtClean="0"/>
              <a:t> </a:t>
            </a:r>
            <a:r>
              <a:rPr lang="ru-RU" sz="2600" dirty="0" err="1" smtClean="0"/>
              <a:t>уважно</a:t>
            </a:r>
            <a:r>
              <a:rPr lang="ru-RU" sz="2600" dirty="0" smtClean="0"/>
              <a:t> </a:t>
            </a:r>
            <a:r>
              <a:rPr lang="ru-RU" sz="2600" dirty="0" err="1" smtClean="0"/>
              <a:t>її</a:t>
            </a:r>
            <a:r>
              <a:rPr lang="ru-RU" sz="2600" dirty="0" smtClean="0"/>
              <a:t> </a:t>
            </a:r>
            <a:r>
              <a:rPr lang="ru-RU" sz="2600" dirty="0" err="1" smtClean="0"/>
              <a:t>вивчив</a:t>
            </a:r>
            <a:r>
              <a:rPr lang="ru-RU" sz="2600" dirty="0" smtClean="0"/>
              <a:t>. </a:t>
            </a:r>
            <a:r>
              <a:rPr lang="ru-RU" sz="2600" dirty="0" err="1" smtClean="0"/>
              <a:t>З'ясувалося</a:t>
            </a:r>
            <a:r>
              <a:rPr lang="ru-RU" sz="2600" dirty="0" smtClean="0"/>
              <a:t>, </a:t>
            </a:r>
            <a:r>
              <a:rPr lang="ru-RU" sz="2600" dirty="0" err="1" smtClean="0"/>
              <a:t>що</a:t>
            </a:r>
            <a:r>
              <a:rPr lang="ru-RU" sz="2600" dirty="0" smtClean="0"/>
              <a:t> </a:t>
            </a:r>
            <a:r>
              <a:rPr lang="ru-RU" sz="2600" dirty="0" err="1" smtClean="0"/>
              <a:t>цвіль</a:t>
            </a:r>
            <a:r>
              <a:rPr lang="ru-RU" sz="2600" dirty="0" smtClean="0"/>
              <a:t> </a:t>
            </a:r>
            <a:r>
              <a:rPr lang="ru-RU" sz="2600" dirty="0" err="1" smtClean="0"/>
              <a:t>виділяє</a:t>
            </a:r>
            <a:r>
              <a:rPr lang="ru-RU" sz="2600" dirty="0" smtClean="0"/>
              <a:t> </a:t>
            </a:r>
            <a:r>
              <a:rPr lang="ru-RU" sz="2600" dirty="0" err="1" smtClean="0"/>
              <a:t>особливу</a:t>
            </a:r>
            <a:r>
              <a:rPr lang="ru-RU" sz="2600" dirty="0" smtClean="0"/>
              <a:t> </a:t>
            </a:r>
            <a:r>
              <a:rPr lang="ru-RU" sz="2600" dirty="0" err="1" smtClean="0"/>
              <a:t>антибіотичну</a:t>
            </a:r>
            <a:r>
              <a:rPr lang="ru-RU" sz="2600" dirty="0" smtClean="0"/>
              <a:t> </a:t>
            </a:r>
            <a:r>
              <a:rPr lang="ru-RU" sz="2600" dirty="0" err="1" smtClean="0"/>
              <a:t>речовину</a:t>
            </a:r>
            <a:r>
              <a:rPr lang="ru-RU" sz="2600" dirty="0" smtClean="0"/>
              <a:t>, яка переходить у </a:t>
            </a:r>
            <a:r>
              <a:rPr lang="ru-RU" sz="2600" dirty="0" err="1" smtClean="0"/>
              <a:t>поживне</a:t>
            </a:r>
            <a:r>
              <a:rPr lang="ru-RU" sz="2600" dirty="0" smtClean="0"/>
              <a:t> </a:t>
            </a:r>
            <a:r>
              <a:rPr lang="ru-RU" sz="2600" dirty="0" err="1" smtClean="0"/>
              <a:t>середовище</a:t>
            </a:r>
            <a:r>
              <a:rPr lang="ru-RU" sz="2600" dirty="0" smtClean="0"/>
              <a:t> </a:t>
            </a:r>
            <a:r>
              <a:rPr lang="ru-RU" sz="2600" dirty="0" err="1" smtClean="0"/>
              <a:t>і</a:t>
            </a:r>
            <a:r>
              <a:rPr lang="ru-RU" sz="2600" dirty="0" smtClean="0"/>
              <a:t> </a:t>
            </a:r>
            <a:r>
              <a:rPr lang="ru-RU" sz="2600" dirty="0" err="1" smtClean="0"/>
              <a:t>пригнічує</a:t>
            </a:r>
            <a:r>
              <a:rPr lang="ru-RU" sz="2600" dirty="0" smtClean="0"/>
              <a:t> </a:t>
            </a:r>
            <a:r>
              <a:rPr lang="ru-RU" sz="2600" dirty="0" err="1" smtClean="0"/>
              <a:t>ріст</a:t>
            </a:r>
            <a:r>
              <a:rPr lang="ru-RU" sz="2600" dirty="0" smtClean="0"/>
              <a:t> </a:t>
            </a:r>
            <a:r>
              <a:rPr lang="ru-RU" sz="2600" dirty="0" err="1" smtClean="0"/>
              <a:t>багатьох</a:t>
            </a:r>
            <a:r>
              <a:rPr lang="ru-RU" sz="2600" dirty="0" smtClean="0"/>
              <a:t> </a:t>
            </a:r>
            <a:r>
              <a:rPr lang="ru-RU" sz="2600" dirty="0" err="1" smtClean="0"/>
              <a:t>бактерій</a:t>
            </a:r>
            <a:r>
              <a:rPr lang="ru-RU" sz="2600" dirty="0" smtClean="0"/>
              <a:t>.</a:t>
            </a:r>
          </a:p>
          <a:p>
            <a:r>
              <a:rPr lang="ru-RU" sz="2600" dirty="0" err="1" smtClean="0"/>
              <a:t>Флемінг</a:t>
            </a:r>
            <a:r>
              <a:rPr lang="ru-RU" sz="2600" dirty="0" smtClean="0"/>
              <a:t> назвав </a:t>
            </a:r>
            <a:r>
              <a:rPr lang="ru-RU" sz="2600" dirty="0" err="1" smtClean="0"/>
              <a:t>чудодійний</a:t>
            </a:r>
            <a:r>
              <a:rPr lang="ru-RU" sz="2600" dirty="0" smtClean="0"/>
              <a:t> </a:t>
            </a:r>
            <a:r>
              <a:rPr lang="ru-RU" sz="2600" dirty="0" err="1" smtClean="0"/>
              <a:t>засіб</a:t>
            </a:r>
            <a:r>
              <a:rPr lang="ru-RU" sz="2600" dirty="0" smtClean="0"/>
              <a:t> «</a:t>
            </a:r>
            <a:r>
              <a:rPr lang="ru-RU" sz="2600" dirty="0" err="1" smtClean="0"/>
              <a:t>пеніцилін</a:t>
            </a:r>
            <a:r>
              <a:rPr lang="ru-RU" sz="2600" dirty="0" smtClean="0"/>
              <a:t>», тому </a:t>
            </a:r>
            <a:r>
              <a:rPr lang="ru-RU" sz="2600" dirty="0" err="1" smtClean="0"/>
              <a:t>що</a:t>
            </a:r>
            <a:r>
              <a:rPr lang="ru-RU" sz="2600" dirty="0" smtClean="0"/>
              <a:t> </a:t>
            </a:r>
            <a:r>
              <a:rPr lang="ru-RU" sz="2600" dirty="0" err="1" smtClean="0"/>
              <a:t>його</a:t>
            </a:r>
            <a:r>
              <a:rPr lang="ru-RU" sz="2600" dirty="0" smtClean="0"/>
              <a:t> </a:t>
            </a:r>
            <a:r>
              <a:rPr lang="ru-RU" sz="2600" dirty="0" err="1" smtClean="0"/>
              <a:t>цвіль</a:t>
            </a:r>
            <a:r>
              <a:rPr lang="ru-RU" sz="2600" dirty="0" smtClean="0"/>
              <a:t>, яка </a:t>
            </a:r>
            <a:r>
              <a:rPr lang="ru-RU" sz="2600" dirty="0" err="1" smtClean="0"/>
              <a:t>його</a:t>
            </a:r>
            <a:r>
              <a:rPr lang="ru-RU" sz="2600" dirty="0" smtClean="0"/>
              <a:t> </a:t>
            </a:r>
            <a:r>
              <a:rPr lang="ru-RU" sz="2600" dirty="0" err="1" smtClean="0"/>
              <a:t>виробляє</a:t>
            </a:r>
            <a:r>
              <a:rPr lang="ru-RU" sz="2600" dirty="0" smtClean="0"/>
              <a:t>, </a:t>
            </a:r>
            <a:r>
              <a:rPr lang="ru-RU" sz="2600" dirty="0" err="1" smtClean="0"/>
              <a:t>належить</a:t>
            </a:r>
            <a:r>
              <a:rPr lang="ru-RU" sz="2600" dirty="0" smtClean="0"/>
              <a:t> до </a:t>
            </a:r>
            <a:r>
              <a:rPr lang="ru-RU" sz="2600" dirty="0" err="1" smtClean="0"/>
              <a:t>грибів</a:t>
            </a:r>
            <a:r>
              <a:rPr lang="ru-RU" sz="2600" dirty="0" smtClean="0"/>
              <a:t> роду </a:t>
            </a:r>
            <a:r>
              <a:rPr lang="en-US" sz="2600" dirty="0" err="1" smtClean="0"/>
              <a:t>Penicillium</a:t>
            </a:r>
            <a:r>
              <a:rPr lang="en-US" sz="2600" dirty="0" smtClean="0"/>
              <a:t>. </a:t>
            </a:r>
            <a:r>
              <a:rPr lang="ru-RU" sz="2600" dirty="0" smtClean="0"/>
              <a:t>Учений </a:t>
            </a:r>
            <a:r>
              <a:rPr lang="ru-RU" sz="2600" dirty="0" err="1" smtClean="0"/>
              <a:t>з'ясував</a:t>
            </a:r>
            <a:r>
              <a:rPr lang="ru-RU" sz="2600" dirty="0" smtClean="0"/>
              <a:t>, </a:t>
            </a:r>
            <a:r>
              <a:rPr lang="ru-RU" sz="2600" dirty="0" err="1" smtClean="0"/>
              <a:t>що</a:t>
            </a:r>
            <a:r>
              <a:rPr lang="ru-RU" sz="2600" dirty="0" smtClean="0"/>
              <a:t> </a:t>
            </a:r>
            <a:r>
              <a:rPr lang="ru-RU" sz="2600" dirty="0" err="1" smtClean="0"/>
              <a:t>виявлена</a:t>
            </a:r>
            <a:r>
              <a:rPr lang="ru-RU" sz="2600" dirty="0" smtClean="0"/>
              <a:t> ним </a:t>
            </a:r>
            <a:r>
              <a:rPr lang="ru-RU" sz="2600" dirty="0" err="1" smtClean="0"/>
              <a:t>речовина</a:t>
            </a:r>
            <a:r>
              <a:rPr lang="ru-RU" sz="2600" dirty="0" smtClean="0"/>
              <a:t> </a:t>
            </a:r>
            <a:r>
              <a:rPr lang="ru-RU" sz="2600" dirty="0" err="1" smtClean="0"/>
              <a:t>діє</a:t>
            </a:r>
            <a:r>
              <a:rPr lang="ru-RU" sz="2600" dirty="0" smtClean="0"/>
              <a:t> </a:t>
            </a:r>
            <a:r>
              <a:rPr lang="ru-RU" sz="2600" dirty="0" err="1" smtClean="0"/>
              <a:t>тільки</a:t>
            </a:r>
            <a:r>
              <a:rPr lang="ru-RU" sz="2600" dirty="0" smtClean="0"/>
              <a:t> на </a:t>
            </a:r>
            <a:r>
              <a:rPr lang="ru-RU" sz="2600" dirty="0" err="1" smtClean="0"/>
              <a:t>патогенні</a:t>
            </a:r>
            <a:r>
              <a:rPr lang="ru-RU" sz="2600" dirty="0" smtClean="0"/>
              <a:t> </a:t>
            </a:r>
            <a:r>
              <a:rPr lang="ru-RU" sz="2600" dirty="0" err="1" smtClean="0"/>
              <a:t>мікроби</a:t>
            </a:r>
            <a:r>
              <a:rPr lang="ru-RU" sz="2600" dirty="0" smtClean="0"/>
              <a:t>, не </a:t>
            </a:r>
            <a:r>
              <a:rPr lang="ru-RU" sz="2600" dirty="0" err="1" smtClean="0"/>
              <a:t>спричинюючи</a:t>
            </a:r>
            <a:r>
              <a:rPr lang="ru-RU" sz="2600" dirty="0" smtClean="0"/>
              <a:t> негативного </a:t>
            </a:r>
            <a:r>
              <a:rPr lang="ru-RU" sz="2600" dirty="0" err="1" smtClean="0"/>
              <a:t>впливу</a:t>
            </a:r>
            <a:r>
              <a:rPr lang="ru-RU" sz="2600" dirty="0" smtClean="0"/>
              <a:t> на </a:t>
            </a:r>
            <a:r>
              <a:rPr lang="ru-RU" sz="2600" dirty="0" err="1" smtClean="0"/>
              <a:t>лейкоцити</a:t>
            </a:r>
            <a:r>
              <a:rPr lang="ru-RU" sz="2600" dirty="0" smtClean="0"/>
              <a:t> </a:t>
            </a:r>
            <a:r>
              <a:rPr lang="ru-RU" sz="2600" dirty="0" err="1" smtClean="0"/>
              <a:t>й</a:t>
            </a:r>
            <a:r>
              <a:rPr lang="ru-RU" sz="2600" dirty="0" smtClean="0"/>
              <a:t> </a:t>
            </a:r>
            <a:r>
              <a:rPr lang="ru-RU" sz="2600" dirty="0" err="1" smtClean="0"/>
              <a:t>інші</a:t>
            </a:r>
            <a:r>
              <a:rPr lang="ru-RU" sz="2600" dirty="0" smtClean="0"/>
              <a:t> </a:t>
            </a:r>
            <a:r>
              <a:rPr lang="ru-RU" sz="2600" dirty="0" err="1" smtClean="0"/>
              <a:t>клітини</a:t>
            </a:r>
            <a:r>
              <a:rPr lang="ru-RU" sz="2600" dirty="0" smtClean="0"/>
              <a:t> </a:t>
            </a:r>
            <a:r>
              <a:rPr lang="ru-RU" sz="2600" dirty="0" err="1" smtClean="0"/>
              <a:t>людського</a:t>
            </a:r>
            <a:r>
              <a:rPr lang="ru-RU" sz="2600" dirty="0" smtClean="0"/>
              <a:t> </a:t>
            </a:r>
            <a:r>
              <a:rPr lang="ru-RU" sz="2600" dirty="0" err="1" smtClean="0"/>
              <a:t>організму</a:t>
            </a:r>
            <a:r>
              <a:rPr lang="ru-RU" sz="2600" dirty="0" smtClean="0"/>
              <a:t>.</a:t>
            </a:r>
          </a:p>
          <a:p>
            <a:r>
              <a:rPr lang="ru-RU" sz="2600" dirty="0" err="1" smtClean="0"/>
              <a:t>Лише</a:t>
            </a:r>
            <a:r>
              <a:rPr lang="ru-RU" sz="2600" dirty="0" smtClean="0"/>
              <a:t> </a:t>
            </a:r>
            <a:r>
              <a:rPr lang="ru-RU" sz="2600" dirty="0" smtClean="0"/>
              <a:t>у 1940 </a:t>
            </a:r>
            <a:r>
              <a:rPr lang="ru-RU" sz="2600" dirty="0" err="1" smtClean="0"/>
              <a:t>році</a:t>
            </a:r>
            <a:r>
              <a:rPr lang="ru-RU" sz="2600" dirty="0" smtClean="0"/>
              <a:t> </a:t>
            </a:r>
            <a:r>
              <a:rPr lang="ru-RU" sz="2600" dirty="0" err="1" smtClean="0"/>
              <a:t>це</a:t>
            </a:r>
            <a:r>
              <a:rPr lang="ru-RU" sz="2600" dirty="0" smtClean="0"/>
              <a:t> </a:t>
            </a:r>
            <a:r>
              <a:rPr lang="ru-RU" sz="2600" dirty="0" err="1" smtClean="0"/>
              <a:t>нелегке</a:t>
            </a:r>
            <a:r>
              <a:rPr lang="ru-RU" sz="2600" dirty="0" smtClean="0"/>
              <a:t> </a:t>
            </a:r>
            <a:r>
              <a:rPr lang="ru-RU" sz="2600" dirty="0" err="1" smtClean="0"/>
              <a:t>завдання</a:t>
            </a:r>
            <a:r>
              <a:rPr lang="ru-RU" sz="2600" dirty="0" smtClean="0"/>
              <a:t> </a:t>
            </a:r>
            <a:r>
              <a:rPr lang="ru-RU" sz="2600" dirty="0" err="1" smtClean="0"/>
              <a:t>було</a:t>
            </a:r>
            <a:r>
              <a:rPr lang="ru-RU" sz="2600" dirty="0" smtClean="0"/>
              <a:t> </a:t>
            </a:r>
            <a:r>
              <a:rPr lang="ru-RU" sz="2600" dirty="0" err="1" smtClean="0"/>
              <a:t>розв’язане</a:t>
            </a:r>
            <a:r>
              <a:rPr lang="ru-RU" sz="2600" dirty="0" smtClean="0"/>
              <a:t> </a:t>
            </a:r>
            <a:r>
              <a:rPr lang="ru-RU" sz="2600" dirty="0" err="1" smtClean="0"/>
              <a:t>групою</a:t>
            </a:r>
            <a:r>
              <a:rPr lang="ru-RU" sz="2600" dirty="0" smtClean="0"/>
              <a:t> </a:t>
            </a:r>
            <a:r>
              <a:rPr lang="ru-RU" sz="2600" dirty="0" err="1" smtClean="0"/>
              <a:t>молодих</a:t>
            </a:r>
            <a:r>
              <a:rPr lang="ru-RU" sz="2600" dirty="0" smtClean="0"/>
              <a:t> </a:t>
            </a:r>
            <a:r>
              <a:rPr lang="ru-RU" sz="2600" dirty="0" err="1" smtClean="0"/>
              <a:t>оксфордських</a:t>
            </a:r>
            <a:r>
              <a:rPr lang="ru-RU" sz="2600" dirty="0" smtClean="0"/>
              <a:t> </a:t>
            </a:r>
            <a:r>
              <a:rPr lang="ru-RU" sz="2600" dirty="0" err="1" smtClean="0"/>
              <a:t>учених</a:t>
            </a:r>
            <a:r>
              <a:rPr lang="ru-RU" sz="2600" dirty="0" smtClean="0"/>
              <a:t> </a:t>
            </a:r>
            <a:r>
              <a:rPr lang="ru-RU" sz="2600" dirty="0" err="1" smtClean="0"/>
              <a:t>під</a:t>
            </a:r>
            <a:r>
              <a:rPr lang="ru-RU" sz="2600" dirty="0" smtClean="0"/>
              <a:t> </a:t>
            </a:r>
            <a:r>
              <a:rPr lang="ru-RU" sz="2600" dirty="0" err="1" smtClean="0"/>
              <a:t>керівництвом</a:t>
            </a:r>
            <a:r>
              <a:rPr lang="ru-RU" sz="2600" dirty="0" smtClean="0"/>
              <a:t> </a:t>
            </a:r>
            <a:r>
              <a:rPr lang="ru-RU" sz="2600" dirty="0" err="1" smtClean="0"/>
              <a:t>Ернста</a:t>
            </a:r>
            <a:r>
              <a:rPr lang="ru-RU" sz="2600" dirty="0" smtClean="0"/>
              <a:t> </a:t>
            </a:r>
            <a:r>
              <a:rPr lang="ru-RU" sz="2600" dirty="0" err="1" smtClean="0"/>
              <a:t>Чейна</a:t>
            </a:r>
            <a:r>
              <a:rPr lang="ru-RU" sz="2600" dirty="0" smtClean="0"/>
              <a:t> </a:t>
            </a:r>
            <a:r>
              <a:rPr lang="ru-RU" sz="2600" dirty="0" err="1" smtClean="0"/>
              <a:t>й</a:t>
            </a:r>
            <a:r>
              <a:rPr lang="ru-RU" sz="2600" dirty="0" smtClean="0"/>
              <a:t> </a:t>
            </a:r>
            <a:r>
              <a:rPr lang="ru-RU" sz="2600" dirty="0" err="1" smtClean="0"/>
              <a:t>Говарда</a:t>
            </a:r>
            <a:r>
              <a:rPr lang="ru-RU" sz="2600" dirty="0" smtClean="0"/>
              <a:t> </a:t>
            </a:r>
            <a:r>
              <a:rPr lang="ru-RU" sz="2600" dirty="0" err="1" smtClean="0"/>
              <a:t>Флорі</a:t>
            </a:r>
            <a:r>
              <a:rPr lang="ru-RU" sz="2600" dirty="0" smtClean="0"/>
              <a:t>. В 1944 </a:t>
            </a:r>
            <a:r>
              <a:rPr lang="ru-RU" sz="2600" dirty="0" err="1" smtClean="0"/>
              <a:t>році</a:t>
            </a:r>
            <a:r>
              <a:rPr lang="ru-RU" sz="2600" dirty="0" smtClean="0"/>
              <a:t> </a:t>
            </a:r>
            <a:r>
              <a:rPr lang="ru-RU" sz="2600" dirty="0" err="1" smtClean="0"/>
              <a:t>англійська</a:t>
            </a:r>
            <a:r>
              <a:rPr lang="ru-RU" sz="2600" dirty="0" smtClean="0"/>
              <a:t> королева </a:t>
            </a:r>
            <a:r>
              <a:rPr lang="ru-RU" sz="2600" dirty="0" err="1" smtClean="0"/>
              <a:t>звела</a:t>
            </a:r>
            <a:r>
              <a:rPr lang="ru-RU" sz="2600" dirty="0" smtClean="0"/>
              <a:t> в </a:t>
            </a:r>
            <a:r>
              <a:rPr lang="ru-RU" sz="2600" dirty="0" err="1" smtClean="0"/>
              <a:t>лицарське</a:t>
            </a:r>
            <a:r>
              <a:rPr lang="ru-RU" sz="2600" dirty="0" smtClean="0"/>
              <a:t> </a:t>
            </a:r>
            <a:r>
              <a:rPr lang="ru-RU" sz="2600" dirty="0" err="1" smtClean="0"/>
              <a:t>достоїнство</a:t>
            </a:r>
            <a:r>
              <a:rPr lang="ru-RU" sz="2600" dirty="0" smtClean="0"/>
              <a:t> </a:t>
            </a:r>
            <a:r>
              <a:rPr lang="ru-RU" sz="2600" dirty="0" err="1" smtClean="0"/>
              <a:t>й</a:t>
            </a:r>
            <a:r>
              <a:rPr lang="ru-RU" sz="2600" dirty="0" smtClean="0"/>
              <a:t> </a:t>
            </a:r>
            <a:r>
              <a:rPr lang="ru-RU" sz="2600" dirty="0" err="1" smtClean="0"/>
              <a:t>подарувала</a:t>
            </a:r>
            <a:r>
              <a:rPr lang="ru-RU" sz="2600" dirty="0" smtClean="0"/>
              <a:t> </a:t>
            </a:r>
            <a:r>
              <a:rPr lang="ru-RU" sz="2600" dirty="0" err="1" smtClean="0"/>
              <a:t>баронський</a:t>
            </a:r>
            <a:r>
              <a:rPr lang="ru-RU" sz="2600" dirty="0" smtClean="0"/>
              <a:t> титул </a:t>
            </a:r>
            <a:r>
              <a:rPr lang="ru-RU" sz="2600" dirty="0" err="1" smtClean="0"/>
              <a:t>трьом</a:t>
            </a:r>
            <a:r>
              <a:rPr lang="ru-RU" sz="2600" dirty="0" smtClean="0"/>
              <a:t> </a:t>
            </a:r>
            <a:r>
              <a:rPr lang="ru-RU" sz="2600" dirty="0" err="1" smtClean="0"/>
              <a:t>творцям</a:t>
            </a:r>
            <a:r>
              <a:rPr lang="ru-RU" sz="2600" dirty="0" smtClean="0"/>
              <a:t> </a:t>
            </a:r>
            <a:r>
              <a:rPr lang="ru-RU" sz="2600" dirty="0" err="1" smtClean="0"/>
              <a:t>пеніциліну</a:t>
            </a:r>
            <a:r>
              <a:rPr lang="ru-RU" sz="2600" dirty="0" smtClean="0"/>
              <a:t>. У 1945 </a:t>
            </a:r>
            <a:r>
              <a:rPr lang="ru-RU" sz="2600" dirty="0" err="1" smtClean="0"/>
              <a:t>році</a:t>
            </a:r>
            <a:r>
              <a:rPr lang="ru-RU" sz="2600" dirty="0" smtClean="0"/>
              <a:t> </a:t>
            </a:r>
            <a:r>
              <a:rPr lang="ru-RU" sz="2600" dirty="0" err="1" smtClean="0"/>
              <a:t>Олександр</a:t>
            </a:r>
            <a:r>
              <a:rPr lang="ru-RU" sz="2600" dirty="0" smtClean="0"/>
              <a:t> </a:t>
            </a:r>
            <a:r>
              <a:rPr lang="ru-RU" sz="2600" dirty="0" err="1" smtClean="0"/>
              <a:t>Флемінг</a:t>
            </a:r>
            <a:r>
              <a:rPr lang="ru-RU" sz="2600" dirty="0" smtClean="0"/>
              <a:t>, </a:t>
            </a:r>
            <a:r>
              <a:rPr lang="ru-RU" sz="2600" dirty="0" err="1" smtClean="0"/>
              <a:t>Говард</a:t>
            </a:r>
            <a:r>
              <a:rPr lang="ru-RU" sz="2600" dirty="0" smtClean="0"/>
              <a:t> </a:t>
            </a:r>
            <a:r>
              <a:rPr lang="ru-RU" sz="2600" dirty="0" err="1" smtClean="0"/>
              <a:t>Флорі</a:t>
            </a:r>
            <a:r>
              <a:rPr lang="ru-RU" sz="2600" dirty="0" smtClean="0"/>
              <a:t> та </a:t>
            </a:r>
            <a:r>
              <a:rPr lang="ru-RU" sz="2600" dirty="0" err="1" smtClean="0"/>
              <a:t>Ернст</a:t>
            </a:r>
            <a:r>
              <a:rPr lang="ru-RU" sz="2600" dirty="0" smtClean="0"/>
              <a:t> </a:t>
            </a:r>
            <a:r>
              <a:rPr lang="ru-RU" sz="2600" dirty="0" err="1" smtClean="0"/>
              <a:t>Чейн</a:t>
            </a:r>
            <a:r>
              <a:rPr lang="ru-RU" sz="2600" dirty="0" smtClean="0"/>
              <a:t> </a:t>
            </a:r>
            <a:r>
              <a:rPr lang="ru-RU" sz="2600" dirty="0" err="1" smtClean="0"/>
              <a:t>були</a:t>
            </a:r>
            <a:r>
              <a:rPr lang="ru-RU" sz="2600" dirty="0" smtClean="0"/>
              <a:t> </a:t>
            </a:r>
            <a:r>
              <a:rPr lang="ru-RU" sz="2600" dirty="0" err="1" smtClean="0"/>
              <a:t>удостоєні</a:t>
            </a:r>
            <a:r>
              <a:rPr lang="ru-RU" sz="2600" dirty="0" smtClean="0"/>
              <a:t> </a:t>
            </a:r>
            <a:r>
              <a:rPr lang="ru-RU" sz="2600" dirty="0" err="1" smtClean="0"/>
              <a:t>Нобелівської</a:t>
            </a:r>
            <a:r>
              <a:rPr lang="ru-RU" sz="2600" dirty="0" smtClean="0"/>
              <a:t> </a:t>
            </a:r>
            <a:r>
              <a:rPr lang="ru-RU" sz="2600" dirty="0" err="1" smtClean="0"/>
              <a:t>премії</a:t>
            </a:r>
            <a:r>
              <a:rPr lang="ru-RU" sz="2600" dirty="0" smtClean="0"/>
              <a:t>.</a:t>
            </a:r>
          </a:p>
          <a:p>
            <a:r>
              <a:rPr lang="ru-RU" sz="2600" dirty="0" err="1" smtClean="0"/>
              <a:t>Безумовно</a:t>
            </a:r>
            <a:r>
              <a:rPr lang="ru-RU" sz="2600" dirty="0" smtClean="0"/>
              <a:t>, </a:t>
            </a:r>
            <a:r>
              <a:rPr lang="ru-RU" sz="2600" dirty="0" err="1" smtClean="0"/>
              <a:t>антибіотики</a:t>
            </a:r>
            <a:r>
              <a:rPr lang="ru-RU" sz="2600" dirty="0" smtClean="0"/>
              <a:t> </a:t>
            </a:r>
            <a:r>
              <a:rPr lang="ru-RU" sz="2600" dirty="0" err="1" smtClean="0"/>
              <a:t>зробили</a:t>
            </a:r>
            <a:r>
              <a:rPr lang="ru-RU" sz="2600" dirty="0" smtClean="0"/>
              <a:t> </a:t>
            </a:r>
            <a:r>
              <a:rPr lang="ru-RU" sz="2600" dirty="0" err="1" smtClean="0"/>
              <a:t>справжню</a:t>
            </a:r>
            <a:r>
              <a:rPr lang="ru-RU" sz="2600" dirty="0" smtClean="0"/>
              <a:t> </a:t>
            </a:r>
            <a:r>
              <a:rPr lang="ru-RU" sz="2600" dirty="0" err="1" smtClean="0"/>
              <a:t>революцію</a:t>
            </a:r>
            <a:r>
              <a:rPr lang="ru-RU" sz="2600" dirty="0" smtClean="0"/>
              <a:t> в </a:t>
            </a:r>
            <a:r>
              <a:rPr lang="ru-RU" sz="2600" dirty="0" err="1" smtClean="0"/>
              <a:t>медичній</a:t>
            </a:r>
            <a:r>
              <a:rPr lang="ru-RU" sz="2600" dirty="0" smtClean="0"/>
              <a:t> </a:t>
            </a:r>
            <a:r>
              <a:rPr lang="ru-RU" sz="2600" dirty="0" err="1" smtClean="0"/>
              <a:t>практиці</a:t>
            </a:r>
            <a:r>
              <a:rPr lang="ru-RU" sz="2600" dirty="0" smtClean="0"/>
              <a:t>. І </a:t>
            </a:r>
            <a:r>
              <a:rPr lang="ru-RU" sz="2600" dirty="0" err="1" smtClean="0"/>
              <a:t>відкриття</a:t>
            </a:r>
            <a:r>
              <a:rPr lang="ru-RU" sz="2600" dirty="0" smtClean="0"/>
              <a:t> </a:t>
            </a:r>
            <a:r>
              <a:rPr lang="ru-RU" sz="2600" dirty="0" err="1" smtClean="0"/>
              <a:t>пеніциліну</a:t>
            </a:r>
            <a:r>
              <a:rPr lang="ru-RU" sz="2600" dirty="0" smtClean="0"/>
              <a:t>, </a:t>
            </a:r>
            <a:r>
              <a:rPr lang="ru-RU" sz="2600" dirty="0" err="1" smtClean="0"/>
              <a:t>першого</a:t>
            </a:r>
            <a:r>
              <a:rPr lang="ru-RU" sz="2600" dirty="0" smtClean="0"/>
              <a:t> </a:t>
            </a:r>
            <a:r>
              <a:rPr lang="ru-RU" sz="2600" dirty="0" err="1" smtClean="0"/>
              <a:t>серед</a:t>
            </a:r>
            <a:r>
              <a:rPr lang="ru-RU" sz="2600" dirty="0" smtClean="0"/>
              <a:t> </a:t>
            </a:r>
            <a:r>
              <a:rPr lang="ru-RU" sz="2600" dirty="0" err="1" smtClean="0"/>
              <a:t>антибіотиків</a:t>
            </a:r>
            <a:r>
              <a:rPr lang="ru-RU" sz="2600" dirty="0" smtClean="0"/>
              <a:t>, </a:t>
            </a:r>
            <a:r>
              <a:rPr lang="ru-RU" sz="2600" dirty="0" err="1" smtClean="0"/>
              <a:t>виявилося</a:t>
            </a:r>
            <a:r>
              <a:rPr lang="ru-RU" sz="2600" dirty="0" smtClean="0"/>
              <a:t> початком </a:t>
            </a:r>
            <a:r>
              <a:rPr lang="ru-RU" sz="2600" dirty="0" err="1" smtClean="0"/>
              <a:t>нової</a:t>
            </a:r>
            <a:r>
              <a:rPr lang="ru-RU" sz="2600" dirty="0" smtClean="0"/>
              <a:t> </a:t>
            </a:r>
            <a:r>
              <a:rPr lang="ru-RU" sz="2600" dirty="0" err="1" smtClean="0"/>
              <a:t>ери</a:t>
            </a:r>
            <a:r>
              <a:rPr lang="ru-RU" sz="2600" dirty="0" smtClean="0"/>
              <a:t> в </a:t>
            </a:r>
            <a:r>
              <a:rPr lang="ru-RU" sz="2600" dirty="0" err="1" smtClean="0"/>
              <a:t>історії</a:t>
            </a:r>
            <a:r>
              <a:rPr lang="ru-RU" sz="2600" dirty="0" smtClean="0"/>
              <a:t> </a:t>
            </a:r>
            <a:r>
              <a:rPr lang="ru-RU" sz="2600" dirty="0" err="1" smtClean="0"/>
              <a:t>медицини</a:t>
            </a:r>
            <a:r>
              <a:rPr lang="ru-RU" sz="2600" dirty="0" smtClean="0"/>
              <a:t>. У наш час фармакологи </a:t>
            </a:r>
            <a:r>
              <a:rPr lang="ru-RU" sz="2600" dirty="0" err="1" smtClean="0"/>
              <a:t>синтезували</a:t>
            </a:r>
            <a:r>
              <a:rPr lang="ru-RU" sz="2600" dirty="0" smtClean="0"/>
              <a:t> десятки </a:t>
            </a:r>
            <a:r>
              <a:rPr lang="ru-RU" sz="2600" dirty="0" err="1" smtClean="0"/>
              <a:t>різновидів</a:t>
            </a:r>
            <a:r>
              <a:rPr lang="ru-RU" sz="2600" dirty="0" smtClean="0"/>
              <a:t> </a:t>
            </a:r>
            <a:r>
              <a:rPr lang="ru-RU" sz="2600" dirty="0" err="1" smtClean="0"/>
              <a:t>антибіотиків</a:t>
            </a:r>
            <a:r>
              <a:rPr lang="ru-RU" sz="2600" dirty="0" smtClean="0"/>
              <a:t>, </a:t>
            </a:r>
            <a:r>
              <a:rPr lang="ru-RU" sz="2600" dirty="0" err="1" smtClean="0"/>
              <a:t>здатних</a:t>
            </a:r>
            <a:r>
              <a:rPr lang="ru-RU" sz="2600" dirty="0" smtClean="0"/>
              <a:t> </a:t>
            </a:r>
            <a:r>
              <a:rPr lang="ru-RU" sz="2600" dirty="0" err="1" smtClean="0"/>
              <a:t>перемогти</a:t>
            </a:r>
            <a:r>
              <a:rPr lang="ru-RU" sz="2600" dirty="0" smtClean="0"/>
              <a:t> </a:t>
            </a:r>
            <a:r>
              <a:rPr lang="ru-RU" sz="2600" dirty="0" err="1" smtClean="0"/>
              <a:t>будь-яку</a:t>
            </a:r>
            <a:r>
              <a:rPr lang="ru-RU" sz="2600" dirty="0" smtClean="0"/>
              <a:t> </a:t>
            </a:r>
            <a:r>
              <a:rPr lang="ru-RU" sz="2600" dirty="0" err="1" smtClean="0"/>
              <a:t>інфекцію</a:t>
            </a:r>
            <a:r>
              <a:rPr lang="ru-RU" sz="2600" dirty="0" smtClean="0"/>
              <a:t>. </a:t>
            </a:r>
            <a:r>
              <a:rPr lang="ru-RU" sz="2600" dirty="0" err="1" smtClean="0"/>
              <a:t>Поки</a:t>
            </a:r>
            <a:r>
              <a:rPr lang="ru-RU" sz="2600" dirty="0" smtClean="0"/>
              <a:t> в </a:t>
            </a:r>
            <a:r>
              <a:rPr lang="ru-RU" sz="2600" dirty="0" err="1" smtClean="0"/>
              <a:t>медицині</a:t>
            </a:r>
            <a:r>
              <a:rPr lang="ru-RU" sz="2600" dirty="0" smtClean="0"/>
              <a:t> </a:t>
            </a:r>
            <a:r>
              <a:rPr lang="ru-RU" sz="2600" dirty="0" err="1" smtClean="0"/>
              <a:t>альтернативи</a:t>
            </a:r>
            <a:r>
              <a:rPr lang="ru-RU" sz="2600" dirty="0" smtClean="0"/>
              <a:t> </a:t>
            </a:r>
            <a:r>
              <a:rPr lang="ru-RU" sz="2600" dirty="0" err="1" smtClean="0"/>
              <a:t>антибіотикам</a:t>
            </a:r>
            <a:r>
              <a:rPr lang="ru-RU" sz="2600" dirty="0" smtClean="0"/>
              <a:t> </a:t>
            </a:r>
            <a:r>
              <a:rPr lang="ru-RU" sz="2600" dirty="0" err="1" smtClean="0"/>
              <a:t>немає</a:t>
            </a:r>
            <a:r>
              <a:rPr lang="ru-RU" sz="2600" dirty="0" smtClean="0"/>
              <a:t>.</a:t>
            </a:r>
          </a:p>
          <a:p>
            <a:endParaRPr lang="ru-RU" dirty="0"/>
          </a:p>
        </p:txBody>
      </p:sp>
      <p:sp>
        <p:nvSpPr>
          <p:cNvPr id="5" name="Прямоугольник 4"/>
          <p:cNvSpPr/>
          <p:nvPr/>
        </p:nvSpPr>
        <p:spPr>
          <a:xfrm>
            <a:off x="3165454" y="428604"/>
            <a:ext cx="3783985" cy="923330"/>
          </a:xfrm>
          <a:prstGeom prst="rect">
            <a:avLst/>
          </a:prstGeom>
          <a:noFill/>
        </p:spPr>
        <p:txBody>
          <a:bodyPr wrap="none" lIns="91440" tIns="45720" rIns="91440" bIns="45720">
            <a:spAutoFit/>
          </a:bodyPr>
          <a:lstStyle/>
          <a:p>
            <a:pPr algn="ctr"/>
            <a:r>
              <a:rPr lang="ru-RU"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Пеніцилін</a:t>
            </a:r>
            <a:endPar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98" name="AutoShape 2" descr="data:image/jpeg;base64,/9j/4AAQSkZJRgABAQAAAQABAAD/2wCEAAkGBhQSERUUEhQWFRUUGSAaGBcYGR0cHBoeHCAcGxweHRwbHyYfHB8jHRscHy8hJCcpLCwtHSAxNTAqNSYrLCkBCQoKDgwOGg8PGCkcHyQpKSkpKSwpKSksKSkpKSkpKSkpLCkpKSkpKSkpKSkpNiwpKSkpKSkpKSksKSwsKSksLP/AABEIAJQBAAMBIgACEQEDEQH/xAAbAAACAgMBAAAAAAAAAAAAAAAEBQMGAAECB//EADwQAAIBAgQEBAUDAwMDBAMAAAECEQMhAAQSMQUiQVEGE2FxMkKBkaEUUsEjsdEzYuFy8PEHFYOSFkNT/8QAGQEAAwEBAQAAAAAAAAAAAAAAAQIDBAAF/8QAJxEAAgICAgIBAwUBAAAAAAAAAAECEQMhEjEiQVEEMmEUQnGRoRP/2gAMAwEAAhEDEQA/APbcZjMZgDGTjROMJxHXqhVLGwFzggelZzWzYT4iBiDNcVVKes3B29cIj4noVGGumSwBIPp/k464nx2iUCmkWESgNgSOg9sNRil9R2lJAhrUqi1a1UaQ9h2kbfXCOpXZGhGaahEx19LYtOfz2XfLAlTptCrYg/2Hvih1qpeqAhKQ3eTHS/S+HR5v1Cpp2O34JqvXqGkgO7GCesAdcd5jNC6LUYgWBNgev9sKf1qt8bTqJsbm3ebYG4VnalWs9JUkgahbcfXphzM5r0iz0yFpBg86uk4izNE02DFwQROn1xX6OcYslN1KOoJ0nq0mB+MEvxJVZfMOokdBb74InKh9l85UuxM8k+2J+G8TABLxqk3OFGVrLBDGWcDSuwg7Cf5xV/FvHSmiks6ls7i8EWgEbxjm6Oi22W3OcRaqxYGAJ2PQbnEmWr1HUBJEtDVD0ETv2xUuDZoWHxoRAc7FbSNPvhtXzur+kpsnMwBgGB1HawtheQXp7JKmYmu6Bj/TsYPXr+MT11BqRTYhQBqLbT/OA8ujM4CiTGox1MD6nf8AGDap0IwcEW1FQLnpA9cEddWFhmVTpcew/wA41lc0PifV/wBJO/sMDrlnGk6NKOswe9t4wPS4pT0sHDCqPhneOo9sEWSIs5nqhrucurhFj6ev/GOl8SVKTnXRFfzSOwg/wMJ04pWSu1UEpSqrpn09jtGIqvFUXzKYOp5Gk7yPQ4V6Gi66JcjRd6jsQaYDHlB5VX63ODKVPXNMyVRTDCdz2JOOuH5lXdTygFCsv8Nv84e8OFGisgSDvFxftOOtD/8AJ9s3wfgGXZFbK1GV0EOKhbm/+3r2xlHxJUo1iATVA+ILP4B7YF4xxqmCqoliY1dZ9hgThnEky580s1QsY0wJXoRc4CSLzzStV40XTiPi2kujTpd2EhfmH0jB2U8QU3gFgjndGsw+nXFH/wDynKZfNtVABVlAJBlkJnZSNu+LUnFslWZaoKuwEgwZAHfthJI3Ysze+S/gsQbG5xElUG8g4kU4mb10bnGxjWNjHBMOOWxsnEGczIpoXYwFEnHAbpWSk4U53xFSSoKZkn5jHKPc7fTCmvx6vmOTLpoJ3LWMdSMQ1cjl8tR0V/6tQ777nBRjyZtNw/tgHiPjXmrUSkqqAJkRqN/TYY54RxZEFNqysz6YQRYC3TucF8JyqZfLNrKFqo5RF42GKzlk56brZVJC/Tb8jDpnnZVJPk3bGlLiNd2aloBWqxYC0ge/TbY44o8L8wt5RFJZGomCyATI+/XGqOts0dEzpksYALNY6fYdMQVMuKIrJTdkLndlBj9xn5gSYvvOHMrt7Z2706OYVk01lFrDY++xPXCrilascytbLLp1KGaNlGxv2sb4Z8CyAQaa7MeTVZACgHQnabzgTNApppqV51hTq5iok7HqOuCK6OEdWqyXQhjCk/FqUmZPSZOJ83WC6yyqigiC4+I7298aOS8nTSgzUGvVpDAH0Prhf4gauUuRUKsWdCNiI67ESYEYJPsP4OlevmWqFUVFEIHEDfp64U8W4Gzs0u3lf6iALy8zQwJ3Pe18MaOaqstPVTOomRTGqbCEJiwBMb74greYxZ6gKeWpBJJBULvA6tNh6Y57Q90G5ejTo2oqFCkqVMnUdXT09cEcMK+ZpMGoFAkjtM36gYUcMzNQ0YpsA9tfLOhWmST3Ig29O+DyVWnCkM7xKreTIk6tyARsLHHJIDGuYrojIyjmQaQ4+d2leUHe2o/bAfFOPMzjSoY8wVoElFjmA9T98A8Uz+p6aLcpOgqu7XXUBtGqW7Qq98K85WPOtIPVZlFM1NIUL+2DsP8AA9cc2FWyynxCzMNRkadxaO84UVM/zFkuKZEg7kn/AIxCjUKWVg+Z515cnobqpG2orFvUYW0M6VqtRqjSNI1MoI6AxB77E4nZsUIuP5COOaa0gFrnlUdZ3PtiOsGy+ohJNOF1GCAG/OrBXD3U1lKKsIsmdwBcz37YIrUKzmUoDSzABpEerEdPTDWRpJ6Jcsi1BrCldEDSe5xZMlSRgaSAF13M2E4i4SQiaKsS4uQtrbfXDPI+WslN4uQIHbfHWMpSehXxvhFOgA+nUWnr82FlEKGGun5i1BcR7XJFxGCfEebLtrhmamICqZGpjA9+p+mKlV8RVKdQipKNp7SCBsoOxbCykkaOE2h3xzh1B1SpTSUElm1yDAMATEX74ruS41nMnWlsuzUqo0qVsCDtzAGcXZOGUq9IBavOUVgNgIk7DbBP6d6mXSgjwqGI7xEEsb7zhmk1ojjl5NyWyreGKWbHEaaUqhkpqYM5IUftI2OPYOK8XTLUvMrTpkAwJuceU8P8zJZtmCh2UENF19dtsXDPf+oGWXLLUrw5LQaajUCR2mxAtfEZaPZwzuOy6I8gHvjoYXcE4uuYp+YgIExBEQcMVOAaDGwu43l2qUWRQCWtfbDFjir8Q4pVqZjyqBgUzzR1PqTYCDjiWSVKjjLvSyQ/rVC1UgT6TsAO04BqZvXpPLqJIMi++8d8CeIk15tiCWI0qFmQCBOw9JP0wNRq+UGcBGVWZgzNADSDMbkdZ6YdHk5pdKtDDxDkhTqEJBGmY7dN/W+EsBaKFgFLNpiTH0PcjHeZzDVq5GsAVNJNjy2/se+DsiyOEDNq5oFrWJAYdhvfBXZOdT2hHmz5SaVcKjNfWSSxvEftA7jBdJxqCaTpFoJJXlv12JJmT0GIqroGIXSVQktMywOx7z0A64GyecdzqKhW+EKDIKj5j6+vXCudMaGJyVDNcs6q5Zlaox0BQSBBhjE7iIv1wFmspTVUJZS4hrQQu4EdT/wMM/PSrSFQKCVsAtgIi9/fFdrZWiYRCoNNQDqMgPuI6779BinKzJONOhrxes5cGmRKqZZrKgEWHedj9MKDm3JpqygE81SDJN+sW09f/OOv0tapys8eaoJPQGeZVAuZAuPTEVLh1OlU/q1CpKwQBePpYWgj3wjZ0IoOAimGDMrVGEmTPKWKgd/t0xDxfUwv5pRyG0A8xQ7kzsSdhhjkhPl1IbWL6TACGOVQDaRbbucGCqGeajDVIcxtcafoCZt2nFDqEuRybhhTC83lhYK3Ey4B6MSognBNSgaSqWFqKibgXuAoO9tRMd8MqPEWSCiBnLm7AyJuZPb+wHriDiuRNSkKzlWZZNRtPKy/EGAHxRtbuMEPE4p1AiLsoUCyiWMbDULKNifT64CqIxUipTQoGD6ZhZMsVN+Yi09sG8HrU8vUAI0rq8pEb5pgSq9ZI69Bix1smmhy2kBtpUEDcnSB7gfS+AmF46KBk+GNmfLR6qpRJZdYsXqEyTo3k2vsBHfHPGeAVlanWCafM1DSTLEKx0yJPywB7YutMAOyrTKxTH9QDv8AKD3iSQI+uK/nuJFqJqFQCrsFUj4FXTpIHUdfc45q0Xhk46GlDhtI5csQqaQFd13vBYbG+3tOFeTqlCU83VpAlb9RKmf74katVenl6KNArDW5JiFn02sY+2JMtwtctmQ9TmYtGmbdb9oFzHUn0x3oi158jv8AUmqQRNrxuIFv+cSVKDMQrFkTSWbR1HaO+ActnGmpXFHSpJ0KpGsr3PQARPczjmhxBqunnI1wQCRF7EEiZFjhXRoxRbd0EZ2kGyxKBk1GLWOkfm/3wn4/wPzawAZm82kDTABMFd/xOGjVkLVKrELRg89Qm0QAFA3wi4gMyDqp1jVCcq+XsJM7C6z2xmmrlaPUxrxokpZhk/1HNNZCgOCNQWwYn8QPrhpwHPVPPek51BhYgxp9Qdh7YC4TUOYV0zAOlmIA1XRwOhvvcHFhHhUUjT8p2do+IxpEdo3xVO+jNkjFXy7Kz4rHl1GB5pFysiZ7lf5xZeC06Nfhy0HdUZCTTss94nr64dZXhSUFao0SSCQbi3vsJxRvEPG/6sUKaUkUTNiNUzYYM3RXAuSpFy8L8TqZfKVHem1RUqEBgeY9yRsqjFx4XxJK9NalMyrbHFB8G+Ml8s0alN3qOTG0OTuPTF+4bkUpLoprpWSY7HCPZqimtHPGKrrRqGmQHC8s7TbCriWfXLU7QargXA3Pcx0w9qqSRcR1GKn4kVmzVJFIURG3U+vb0wSWZ0rQhzPFhRZWrIWNVi0zHQxPoBjmjWDgMhJMCVMQRuT7/wB8G8f4tSzFT9OFTROgORJBWx09jMAX74TtlHlxRKMwaJ1cukDmjrM2g9cHaPOaVuJqnnlIUikyVNUMWNnHNHWwgT7CMQUM41GnppUidRIu1wJJJt0iPXHOfpg1EEgBRZegPzMepY7YIcQ0IhgRdj+6DEC/UjvIwLsTHFJ7OKGaH6csaZ5/jY/EpX9o7dB74jNFWcMgOgQDzX9QI9e2GFXhzlA5A8qowJg6GFwRb9vKfXAGYh2qEahTTeDcARKg/icCUOi+PI43RLTrBV0gqIJBgmyk/KCJZiwG+4vgfP8AAlZ2qIdJUQ2x1bybWj16jBPEi2pikFWHJqk2g3ge8T/jHVIAKdOhUP7zu0WDDc3nlgxbFDDJ27ZG+UUMHLAQoBJ5YGywOnWPf1wLWyYdnbSdJZpsLQIUC9ydvbBa6KwRgCyy1jPNZdwbb26m2O8zXQCjuUEEpEdYkn91xv0nHUTs4oIwolirAN8Ggy0zAMDqDt7YkyOTCsAW8tFAsxuYNpOwBFo+uJq6cxDaeQ7yVjlkAR6i5x1QylZpYQ5YmAFmAIIUTYSbydhMb4KQ12c18yF5GmSPiT4CzMW0xuYH0MeuDsypFIa6kroY1FU6SdVg3cBZAAG2F9JWMNVXQRzNN4NrQNgpBEf3xHmhoIfRruFUTcLe57xtG/XfBbCkyVKSVKrVkIB3U9LGDyG4bcSN7DpibPeJXFRRTEyurb4QSIF9oG8+mBKfDqf6WQX85nU6pJ0qXDFWI2A3N+k98J8vw4+VAXUz1CQRIDgXDby09JwH0VSss1Li1RqH7axXVoaJibn0Nt9sLamSq1RqDqNJLSwhFsqgEfMWNx7YKp8N0HzPLNM6FVibsSokqN7z1GA6fHWZlFTSjSClAX0m8vUO2qN+04dE5RrZFWy2hVWQTSILGqQNvmaLHTAIp7CxOJPD3EfOQsdWqk3xMR12Y95Hb8YVcVIrPp1jSqtrYCFTaNU2knciSemO6PGVFFRlhJLATEMYB1lp2ECwGwwLOW1s74hxGt+takJpo3eJeLkztH+MTZnILQM6lJKmI3v6egm4x35Ir1KUAqEltR3JO0A2jf7Ybvk6apDENC/FygQN7kT9RhXs1Y8laK3kazZmoiMulV1RO7LBJAXtYGTiKnlHDD9OAjl4MdR/uPbe2G9N8vlhUrBGLupUEjmbpyzcL6xgXIcdWk5KiFcg6TER2PWVM4i1xWzfHI5LRZeD+H08xjpIRHkA2Bbqfbthlx3P+SpaCo3U9fYDriDJ+KaIBGqSeaP4AwHx3MDN8qCLcpP3k4lmycY+JnhBudzKdxPxFXqPpLkCdukYtFPw2tVBChrXm3vBxU8rwNlqA1DsfcW6z7YvGSzTRZ409Av13wn0ynVzZTPOKdQDeB+E0ppqRj5iXuAT/wBxbE3hfN1xnKlOoz1AwJLMLLGwX73wT4f4jrrkaYLCZnf6DDenxVQ+loWW0r3Y9bY2dIpiethTZWXDktYadM2v3GKh4uoOcwoQHUywCDe1yR6gYceIOL1MtURrNTflKwZnvOFHEM55xp5pGD01+EA/ASLies4XsOd+NIqFPg+YfMAU1QgPqI1xtEgiIBmwHp743lM1U/UlxKhSZBiFJLXgbkm03nHWdranFRDUptVdtcEeWloDR0aLA9ZwHUjzXeoACvPpLEEabarXKn9u84DPPiqjbGOeybUqreYCNWkqsgkMQS5nsT7/AHwRQQsjkoAywd4lt7d998JlzDZhi5QQy/EzSwUQTzHa/wCIGGoqA6CkA25R6CI9vU98FNAhHlG2D5rNMW8lSDq3F+XqWUz9J/zjn9AzFhqiWNwNyBcmbMBJsNjGGIMUy6gEo2mCI1apJkncAnV9sA5fKCRz3ps1Qk31FwZHqNPYYPYlKI6GUBpWYl7TBAGkAfCO57euA6FIVSSEuG1cw+Ery8uxsLk33xHk53g/1Qq7Q6SPibtYfTE1Z1FNWP8ArsGu0QFU7L0FhMffDIlOgriFUPUQIyoaYnTPxCevQbf2wh4hmQgqKFdlDQb2JbcT0WWnrP0w0y1ZajJoUMp+Bv2LB3PXUQCRfc4kz3DGakobSWprLdzAOkgC0XO/SMGxeIoyXEQTT8sowZiKgPQLuZiegv2PrhpwrilSpRKq2mGBUzELFgtvb7nFf4XkqtJKxqLTnTFODJEiDqMbbYOp5gaoJhGA0nTy6eX4T+Ok3wtsbhS2G5rMNr0KQoXmb1E7yflmST7DrgLP1dSRSeNwz7EAKWZp+UR1HN+MQDNaqBDKPi0M7QQin5gTfUYsve+O6vlxAM+XphWE6gCV1W+LV69hhqs5y4h9fOJRyS08rIaqNDwoYAAEE9lFx33wPTp00y1I7ZoovLJ0BC2mQPlERpi8gYiqZtCJcPTpqoJQEAM2ohAzL8UiWIHYemJDmUqu+YqtCZV72vVdRCkj0bVba4waKw8hvxDjXlFqDgEb6RJIHSeu1/8AxhdxrJUqiAE6ALkLy/8ASCANTf3xT874lqee55tIJWx5h3YMLk3227bYbZnhYfLU3OvzWhgiOWBQwAoB2did9vvhOXos8OtgvEs0oTQtMvPNNYhaYadyAb/UzfDDJVKNRqH6nMUKViYpICpC2gna5Dd9sVccCZ6jIFIgk8x+ADqTt73tiPjuUIOtTCoRS0H4lA2MDuLnsSRjlKxXjXRb894qV3Wo+lirvTVlsgWBBKidRIJ326YlHGaADVKjcytykSQ0SBBWB7qcUWmo/Ts11NNwVOwIPf8AG2DqRqsumoP6cybW9DbrF5OA5MpGCXZ3xXj9RjFKKYQbgks15B1Ha+4GOuH0xUWRBqbkfv7xOx9MCcc4ayLTSmhYmWUKCbHb79sC8NWtJ0nQy3sbGBzR6jqvqcTlvs0ppLRdeH0BzOaWkodz0t1G+IK3G69NiaPMihZkd5JIYxjqnXZqYFS6jm1qWkXgGfmFvh9bYJy+Uaoo1Q6k7iQCBaT1EdsCUIyVMkpyTCclxH9QyKytSJ5iwOwnts04Ly3FUR6nk03jUQSNhMgkTtJG2GOSyKqgVdCMojrMe+NZfhFRWGktTQksAoE+89RsZPfBhj4qkDkm9hvCaRUNVDjWoOwFxuI9Y6Yj8D5hc3Vq1aiPrpsIZzci8DTtbCXMZoqT5NNi1EHWaViAbBoNmMCJGHPg7ilGkxOsk5plKJHMJFwetjP4w+zXB0tjvxrJoFAs6iL9j/mJ/OKhwfgnnf0FqGnTKkgKYLEbbdPUe3XF343wM15moyj5dIEjvBnc9+mPOijUqzUtQVkeVAsUDHlE9oBOEloElb2a49wGrlKcECoNa6BsDa5Zt2bcwfTCvOu1Z0dwTUIOlhEs06e0RHfvi5+IeOebRNKrQKjfUbggSOWfmiD9cIamWFAUUpr8NJuciXl7qqdAepJxzTfRiyOMXSB81l9MUEEMQGchrAk3SdoAvHQ4N8P0iVeqKqCFGgSJO6z7EiI6xgJUsrkc3lzU1kSSvxamFp2Fr4Y5V1XLqRTVjqDQgjb4bbASfbBitic3GOgbihHkll0EeZpdbxqg7nYCT7DbEz5UITLqajQwdJIIYCbdBYAYjyFOnTVaUCmHeGiWA1aSRJEST3wdQUiuwXym0LC1GAkTEKL7De2KpGXna6ARUhCxDu6NzQBcA7DvOxb0wwXLQhp8moa6ihuxPMDPfsMM/wBUlWlVQJqOi9rGZkBv46YE4Xd01gEkc41f6ZIkAfuNtM9sFqgXYDTUjSqlbD2gGLgDaNgIxKiPMAgKl2Zpm+0RsCemNcU4UFBqwpXSVEE6i0yBP0wFUybrRWq5SmKnKbzAWymZt1keuCLY343QdEACIQRLVT7bmPWLdcKq6h6aFpCU3A7TpkSPZtR9z2xPmaxY3qFUUcxvA0Eb+4O/SMLOM5iitOo+kVULgVFBI26gdwW29MNSOeRvRviFSgjN5aMbCsEduVXjSdh67z7Yg4g48t6r1KSuBTV6SD5bgAE+p/GOcjm8vUpMa5KUlvpJKhkB5YHxG+mfpjWbz1Py1LBWFVDyouo9Sd/sO2Esb+RZUJDI2tYVjoQL/wDzGokdOYmATeO0YcZ3iFFcktKsp80gUwEsLaZn3J36kHCCnRHJS0kVGqhVA3CrdQB+5iZJOHmR4dSTzqldyEy6AUW3LFZBeO+tjHqfTHDxoiznBGXMJ+o0Wl2VPhVCJHrMqVvvI74Z8H15plaUp6SCxSxAAOhQOkAfYripB3y6qrEmvVKtFyyrJNNT3YwWg9InHT+IjSYJS1kGdRkDzC0zMcxABgffthdLZrVyVMY1sk1Ncw1KkTRQlQwBIgH5ie3xHEVDJpU1AlhpQl31WRrEnsTt9hizcOzQoZOok6CxJZBzjUwJNMTcQAJ33xPlspRWiruo03YiPjkdZvPX6Yal2Z7d0VbhmRWvTVEOqZ1ArLXiBAtMib3wamSpjUqtranOpQSot0PcCI79IwDxXxVVQ6qGmmUYhUgEGLEtbf13OKdU4vmaz1WQu2s+ZUjrEmT0gT/5wjkjRHHKXbLtxbzUQeSCq/MUgbxF/i04h4L4dLPr1lGBnTaIuJEyR9fS+KpW8SeaAhML2Fr99WGvBswEDFiVsAbmT1JU94EDEnK+y8kkqRda2TLxTDKaZJg9/URc3+g+uGuRyJpaQpB6QBb64SV+PGp5egM+kaWVRpiP4m++DaPGAADI1x8PQntDdbRP2wW62JxsPqVVXUw1E7so99wN4wB/77WqatFNyFMQSF0iBMMdiDfscO+CVGqUi9Smq6f3CCI7nfFL8U8aLuxt1EiRP2NsZcn1O1TL4sfLxouHhnKeYmbVqpJdbMDzKCDF+ht7DCvwJxqjVzXkVmHnUoKggQWUkCG6tpI26zio+FfG9PKVnrVTVd4CLST4WG0sT2/OHvFuKZPM5zI5jKKq1A/MpXQ0ysEiwkTPrjRCbasq0onquf4qlOpTptM1bC1rd+2K/wCLeDlnD00LMwIJGwIuCTv0jrvi2VKQO4BI2wFxjNOlMlELt2GK1YZq0UTO8Sq1U8llWF0FbHXc3BHpt6icCZ5tLvpqQtiKm4XofcALAHqd8WFSpPmFOeNLD4Yt16kG+9sC8SyC0EZKXlMlQCxNlQbQBNp+++HWjycnmuQkyLAuyeQaYcllKzNzKnS3U7nDHM06SldbMWPKVA6aesSNr4W1ONVKiKyNLawhYgagoHNoYdb/AGGGGQoUnr6tTPCwADGnT8x9+/XHKrIOdIyjlKdUsruFWksqQNptqM7tGA84RTcNJkujBYB1EAgKs7E7mLi2CXcrVcEBQWQAsLAAFiBP0x3w/I01VS1TUabFyxF+Y/EJ/GGEdMG4Zw2q71GauEBOumomAQIbV3AjbB/C+Lq1BnWCu2rYvHLKzfocDZ7L6nZadUlFU6mO/N8gi1uvvhZUirTqDSQKZgLNyd7CRp3OA3QV2NuF1gQdcAUzyoTN4kb9ZP2wTnOGpWpksxUj4QtxqN/hNj/xgOisrDBdTRJ3Aa0n2H8Y7XiTO80dLBbKNpOzEfxhvWyfsn4fkqOtvOiFkhSZDA2kjre3a+KjxrLgU67LF3JAVpVQtwptYzOLNSyzMHLaQWspG6CxMn3E/TCTOZYQ1OmHXUxsROoubSTvO/pgXoL7EvDaNRgNZWpWIIpISBqUR8LRBInY9vTEuWZtRdDqACooi6FSIN4jqPY+mI83w18spZw9Mg6KRBnVYyY7zG3fE1WlX10lqS9U/wD6035dpYCTf8e+FGbNPSRG1FiVXUC0wSzETpG86bD39MNgyVctUrXepCgU4MCOZTp7C9ovbvhfx3KUaeWDu7fqWaCoIKgdYi0gdcV6u9cUVcEqDfUCReYgEbwLfXDLxOSs54DmKozHmurM6E1GYgyLFpM94i+H/hfgFVsyjsFNaoTUBb5RMl2HViPhQC25i2JPDvi6pSytY1QDWWmz6muxBIChpHcmAZtgbwFw2vXqnPO+paWsadXMTpNgNgL4nS7NvJ1stWY4gKrfpGohHViSZ6m5FuykFj2OFnEvEfmM6U7oDoCgCWAsYB7neMVSrxp0R3f/AFK4MAzamWvPWah69h7YjocZQpADCesDWvQaX7Dvv3wZfBPhWxonBA7lFCqWK8jvqCkSSWAuxAvvgDj2WSkQAWcy2qkjaUA2Fhf1vjnK5igKjCi9Wm5GkOxDHSRDcx23+XfEK5hAzQCwcxqIgtp+a/e+FSXVBcpJ3ZXRkIYKw0yRfpPYnDT9I1MAKHaZKxECO+HuZ4Y1VZpEGZlT97T1t/bG6wVGKSukrB9D19yT0wrhZRZdoO4IXFJStjVEMfUWDD0Pf0OGoygeiadZQp21CYkTB/2kkm0wfTAnhuqoUpTspHNNwpjcdYv+Th/mM5JRioC1UGohYDMtlnohi0nt2wVVUx+TvQnTiWaSkKTnzAtyR19fUDFJ4zxGpVflViewU/xj0fLlmgrTvJY3gALYGNuhuPiwRwjK5iHWigZqgu7L8I3iTvIIxg/TR58jfjyehJ/6RcGpJUD1qTvXqKdIKgoieoPzW/Ix6HR8Ioc1rqBHVWLryLIPaR0EDGuC5SnkUBzDoKtVomTeeg/ziz0+mNsFoPD5NV5jlifXGqkwY3j84lONEYccqSZVaYapmiwqEMSAZBVTY/bpipV1atVRk+dCKdOIDAxv25CY7Y9Pz/DqdVCrrIIieoHvirZnwXNqNXkBU78w09mF7kfjBs8/Nh+EIa2WQ0a1F0ZShlSSdUWmCL32t2wq8PeUGLlWULy6jsQOx3Yg7k4tyU6jvUNZdNSmrIJiWU7GcAZEUk0GpUVX0iaccrXiQe5tY4PR57j5UyWvQCqqk6rFiZmSRM39BiCjTVQwlQpWBG4AAt9IsMGZ7JspLhhBuAV6EaYH0woo5u3m06NVqYhGMQBcyQDc/bA3YHxSomoZhdJClQX1EG0+hI9d74C/9vovBcHymYMQDBckRuPiHp74ZAUlfzRTHPcTFo6R1EYko5Uq7VMyB5arqAHS8qoHf2wXs6MTWZUU6XKCNUza4Q9J6E2wjXiCUSFkgcx09FBMAz1xPxfPM1SBJDS0QTq+XbYRiv8AFeAtWCBJR15GU/CF3mfycOyS+4t3CS+ipVCg6rPLWEdvef7YEDzUXzFK0yS1zzbztvN8ay2VGWpL5jal+Ekk3C7WF4xBWzdNxSKF2csVbVb8fbCrs5phnF87SaqVCFvLBCs5+Frzp/HvgDK8WCE06MH+kxNRpDAyPtvgbiPEWeJUQCSSoux6fSBgTMzpJIgE6S0HqQfqBgKW6QziKl1ESZJlgqgSJIuST339IxpuOFk8pgGYSBFgLWWBuMZxFdFRriAOULMR7d/XCbN8JqU+apqRm5kB+ae0fzjuW9lIQTHmbpUqeSrwS1cuqVIJKweYGe50wThpwbLLQ4bWF1mpTL6WMkkFvLX1I0qY7nthbwrh2tClMlldSpBtLABpH7oaPvhzwXjK5SjQ10/Ml6r3I1ahpAYT7kDHJdFOdKgTLZT9UtNa5ZEquXdgByAcqoOoAvb09ML6qUMu1RYL+WSKYiCZMEt6W/Jx6auYp1aNaoVSm2kwWFhAme1iem+PLPEmdjOtf/Ugqwm2pbfkzh5RVWJGTm6FvGKKrodVAD7ATaCdQ7SD/BxY8/w7LZTh1OrUZ3r1+dKZNl917euOOE8DFdKdBnRDSYsy76gYm/e09oOBvEfC3zOefUypTTSELA6QsSsCPqcJFW7KxaviJsjxskjyW0VCIIY2a+wJsfrftiwpQaqQ7grUMyoEDsT2scVSrkEqZopRhlNgY0g9zHYnHofC6iU0ZXJqKQOkKI6dwd77G2Et7Dlpfac5TKsICqLD4hse/wDGGuVzaqSdtJBj2vsd/Y454fkl5jDKo26gn90i4Ft4xDnKtOk8sFJJ08zHrfXYXBwFKPydBSl0h7R4hTfmHLNp/wBouABMXnqN8WWtxAZfLCrTphkiWkw3/OEmdoUspSp6aVSs9YgB0E6Wbb4unYYLPh/NVgFq1dK/tEWtc2sd7Y6/wehjjTF2cytTijodAWkB8RIOkn9pG5jF5yGVFNFQEkIIBO5jviPh3D1o01prYKI9/U+uDAMdGNbNBhxmMOMwwSOtT1KQeoj74r2T4DUy7AUW1A2aY/M3nFlIxyy44SUbEfHnKjUianN5mNunoMV3PZWmVAqpIqLICECIg7xsD+cWbM5qgB5dVyD/ALzDfQ9RgStwGlVB8mqQTBEENHTbpPXBT2YMuJyla2JuJcaXUKbkgQIb0ifvioZnP1kV181mpsYBBgxuPxa2LlxLw+V162SDte5PscU6vk1UqKimQeUwQCTvH02w7Z5s4yi9osHBnWpQAkCABDdD6dwcGZ+p5pAMhV9N52xV+B5CmSFq1WSmDKkm+odJ69bYMz3iAGtCkkRA9bkSPtjvQU23oNr5kx/pkgWt1+vXAGfFSnBAAMg3iPrgPKZ8lTJZpJCkTFjLEdzsPviTxKpZACOYqrfU3j6YDeg8fLRmfzWtZYqArGam92gn06WHbA9M5dKX9M6qqn4SDpKzcgm5/nHH66kKRyj7OJd4srGIj0HfA+WyoUmSCVMjewGwP8d8JaKcWlsJpcSqRMBAptCjY3sD1P3wHxLxWzIKetdRaVGmyg9PUx1wXmxTdony/MIhR8zxEGdrxhJl+EolYF5IUTraygG5AXcse+D10Moxl2F5XJis4LqOUaiR36KekEfbFq8QV8pSqUC+X11NMaVuBIt7xGK6yPVvqFOkSBI3I3G32nDjxPlPKp+dqBOoQR8aiADA6zGKJIzy09FT4hxBErMIg09XlUhOlJMzPUm23YYcZzhZdKVSpK01QBz1uS7KB32E9hjngeUo11bMMtQFSNZtze3uLGMN/F/FqIpprDUw1OBTHxNJ7dLCJ3vgRt99Bl+Cq5urmOJO2gRTS0nlSmh6k7TH1xL47yGUFOkcu5arpAbcyAN59ThfxXxVUqoUgU6KDkoqIE9GPUn3wLliapTVcta+wI9PTAk/f+GiKZb+E5Q5TKVKleoNRpgIQZPMIAjqRvGEOczXn5eqAx1BQwkmWje1wLXgYd8TyVGsoo+aA1P93wsegDDY/jEnB/AbI3mqyny7FJmQVhoi2GvilQiVW2VHwRwNsxmFTUULAnV0gC4xcc/TfLOaZYMQwWRv3+0H6YmqZNcnKIsVKguwNwOg9Cd7Y6qU6BZf6rsz/wCo2m1ObT64i4VfyXjJN2McnxRXYUmqCikRJ7AWv1kf84H8Q0srXqUMrRR+YSK/QTsf9yk7xtM4fcQ8LZNVSpVqwoUBQCIYgWIm+IPCnhtGDGnJpkxzQTPWO0jGdY5X5G1zcVUUPvEVJKdBatUkiiogCRJsAbdZ2OFycX4hmaYShR/TH561Uyv/AMYF2nucWilwamAAV1R+4z/fBgp41OmqKRi+XIhyFJlpqrvraOZoiT3jBQxqMbGAXNxjNOMxmCKZpxopjMZgHC/iXBqVb41v3G/3wHwPw5RoszoDqaxYmTAxmMwyMs15E/EOBUazE1EkmLgkG22Kn4q4gaZNCFZAIGpQSPr3xmMwH0LJCEZRfKBiSCP+/phPnKAL05G0D8+mMxmOZ5H72azVIefTItpYgAbdemGTiTVJuaYOn8DGYzBfRTGIsyghvQ/f0PcYc5NYompMtF52MWEjrE4zGYnHsvl6RHwzLKQCw1MSDqNzJOOa/DEYODJhjF+ggge0nGsZinszz7Ocjk11EXgPG/SMOuHL5tdlqcwVWgH3xmMxSHRB9m8nUGoKEUc7CQLgDoLx+Jwo8RZgnLeaQC9JyisRJj1nrjMZii6B+48+p1DUzEtfUb4evSFOjrSzFgJ7X6Y3jMZWeiRKJJYkyTOPU8rRCLQVZUHLlyRuTA3xvGY7F9w+VLgLcpwta1djULEkgk2kzHp64uuQ8JZYS2iSe5xmMw77HwpcytcfyCvxWlRMim6XA73uOxxfctklpKFQaQOg/nvjWMwrNmP7mElcbC41jMcVNxjIxmMx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100" name="AutoShape 4" descr="data:image/jpeg;base64,/9j/4AAQSkZJRgABAQAAAQABAAD/2wCEAAkGBhQSERUUEhQWFRUUGSAaGBcYGR0cHBoeHCAcGxweHRwbHyYfHB8jHRscHy8hJCcpLCwtHSAxNTAqNSYrLCkBCQoKDgwOGg8PGCkcHyQpKSkpKSwpKSksKSkpKSkpKSkpLCkpKSkpKSkpKSkpNiwpKSkpKSkpKSksKSwsKSksLP/AABEIAJQBAAMBIgACEQEDEQH/xAAbAAACAgMBAAAAAAAAAAAAAAAEBQMGAAECB//EADwQAAIBAgQEBAUDAwMDBAMAAAECEQMhAAQSMQUiQVEGE2FxMkKBkaEUUsEjsdEzYuFy8PEHFYOSFkNT/8QAGQEAAwEBAQAAAAAAAAAAAAAAAQIDBAAF/8QAJxEAAgICAgIBAwUBAAAAAAAAAAECEQMhEjEiQVEEMmEUQnGRoRP/2gAMAwEAAhEDEQA/APbcZjMZgDGTjROMJxHXqhVLGwFzggelZzWzYT4iBiDNcVVKes3B29cIj4noVGGumSwBIPp/k464nx2iUCmkWESgNgSOg9sNRil9R2lJAhrUqi1a1UaQ9h2kbfXCOpXZGhGaahEx19LYtOfz2XfLAlTptCrYg/2Hvih1qpeqAhKQ3eTHS/S+HR5v1Cpp2O34JqvXqGkgO7GCesAdcd5jNC6LUYgWBNgev9sKf1qt8bTqJsbm3ebYG4VnalWs9JUkgahbcfXphzM5r0iz0yFpBg86uk4izNE02DFwQROn1xX6OcYslN1KOoJ0nq0mB+MEvxJVZfMOokdBb74InKh9l85UuxM8k+2J+G8TABLxqk3OFGVrLBDGWcDSuwg7Cf5xV/FvHSmiks6ls7i8EWgEbxjm6Oi22W3OcRaqxYGAJ2PQbnEmWr1HUBJEtDVD0ETv2xUuDZoWHxoRAc7FbSNPvhtXzur+kpsnMwBgGB1HawtheQXp7JKmYmu6Bj/TsYPXr+MT11BqRTYhQBqLbT/OA8ujM4CiTGox1MD6nf8AGDap0IwcEW1FQLnpA9cEddWFhmVTpcew/wA41lc0PifV/wBJO/sMDrlnGk6NKOswe9t4wPS4pT0sHDCqPhneOo9sEWSIs5nqhrucurhFj6ev/GOl8SVKTnXRFfzSOwg/wMJ04pWSu1UEpSqrpn09jtGIqvFUXzKYOp5Gk7yPQ4V6Gi66JcjRd6jsQaYDHlB5VX63ODKVPXNMyVRTDCdz2JOOuH5lXdTygFCsv8Nv84e8OFGisgSDvFxftOOtD/8AJ9s3wfgGXZFbK1GV0EOKhbm/+3r2xlHxJUo1iATVA+ILP4B7YF4xxqmCqoliY1dZ9hgThnEky580s1QsY0wJXoRc4CSLzzStV40XTiPi2kujTpd2EhfmH0jB2U8QU3gFgjndGsw+nXFH/wDynKZfNtVABVlAJBlkJnZSNu+LUnFslWZaoKuwEgwZAHfthJI3Ysze+S/gsQbG5xElUG8g4kU4mb10bnGxjWNjHBMOOWxsnEGczIpoXYwFEnHAbpWSk4U53xFSSoKZkn5jHKPc7fTCmvx6vmOTLpoJ3LWMdSMQ1cjl8tR0V/6tQ777nBRjyZtNw/tgHiPjXmrUSkqqAJkRqN/TYY54RxZEFNqysz6YQRYC3TucF8JyqZfLNrKFqo5RF42GKzlk56brZVJC/Tb8jDpnnZVJPk3bGlLiNd2aloBWqxYC0ge/TbY44o8L8wt5RFJZGomCyATI+/XGqOts0dEzpksYALNY6fYdMQVMuKIrJTdkLndlBj9xn5gSYvvOHMrt7Z2706OYVk01lFrDY++xPXCrilascytbLLp1KGaNlGxv2sb4Z8CyAQaa7MeTVZACgHQnabzgTNApppqV51hTq5iok7HqOuCK6OEdWqyXQhjCk/FqUmZPSZOJ83WC6yyqigiC4+I7298aOS8nTSgzUGvVpDAH0Prhf4gauUuRUKsWdCNiI67ESYEYJPsP4OlevmWqFUVFEIHEDfp64U8W4Gzs0u3lf6iALy8zQwJ3Pe18MaOaqstPVTOomRTGqbCEJiwBMb74greYxZ6gKeWpBJJBULvA6tNh6Y57Q90G5ejTo2oqFCkqVMnUdXT09cEcMK+ZpMGoFAkjtM36gYUcMzNQ0YpsA9tfLOhWmST3Ig29O+DyVWnCkM7xKreTIk6tyARsLHHJIDGuYrojIyjmQaQ4+d2leUHe2o/bAfFOPMzjSoY8wVoElFjmA9T98A8Uz+p6aLcpOgqu7XXUBtGqW7Qq98K85WPOtIPVZlFM1NIUL+2DsP8AA9cc2FWyynxCzMNRkadxaO84UVM/zFkuKZEg7kn/AIxCjUKWVg+Z515cnobqpG2orFvUYW0M6VqtRqjSNI1MoI6AxB77E4nZsUIuP5COOaa0gFrnlUdZ3PtiOsGy+ohJNOF1GCAG/OrBXD3U1lKKsIsmdwBcz37YIrUKzmUoDSzABpEerEdPTDWRpJ6Jcsi1BrCldEDSe5xZMlSRgaSAF13M2E4i4SQiaKsS4uQtrbfXDPI+WslN4uQIHbfHWMpSehXxvhFOgA+nUWnr82FlEKGGun5i1BcR7XJFxGCfEebLtrhmamICqZGpjA9+p+mKlV8RVKdQipKNp7SCBsoOxbCykkaOE2h3xzh1B1SpTSUElm1yDAMATEX74ruS41nMnWlsuzUqo0qVsCDtzAGcXZOGUq9IBavOUVgNgIk7DbBP6d6mXSgjwqGI7xEEsb7zhmk1ojjl5NyWyreGKWbHEaaUqhkpqYM5IUftI2OPYOK8XTLUvMrTpkAwJuceU8P8zJZtmCh2UENF19dtsXDPf+oGWXLLUrw5LQaajUCR2mxAtfEZaPZwzuOy6I8gHvjoYXcE4uuYp+YgIExBEQcMVOAaDGwu43l2qUWRQCWtfbDFjir8Q4pVqZjyqBgUzzR1PqTYCDjiWSVKjjLvSyQ/rVC1UgT6TsAO04BqZvXpPLqJIMi++8d8CeIk15tiCWI0qFmQCBOw9JP0wNRq+UGcBGVWZgzNADSDMbkdZ6YdHk5pdKtDDxDkhTqEJBGmY7dN/W+EsBaKFgFLNpiTH0PcjHeZzDVq5GsAVNJNjy2/se+DsiyOEDNq5oFrWJAYdhvfBXZOdT2hHmz5SaVcKjNfWSSxvEftA7jBdJxqCaTpFoJJXlv12JJmT0GIqroGIXSVQktMywOx7z0A64GyecdzqKhW+EKDIKj5j6+vXCudMaGJyVDNcs6q5Zlaox0BQSBBhjE7iIv1wFmspTVUJZS4hrQQu4EdT/wMM/PSrSFQKCVsAtgIi9/fFdrZWiYRCoNNQDqMgPuI6779BinKzJONOhrxes5cGmRKqZZrKgEWHedj9MKDm3JpqygE81SDJN+sW09f/OOv0tapys8eaoJPQGeZVAuZAuPTEVLh1OlU/q1CpKwQBePpYWgj3wjZ0IoOAimGDMrVGEmTPKWKgd/t0xDxfUwv5pRyG0A8xQ7kzsSdhhjkhPl1IbWL6TACGOVQDaRbbucGCqGeajDVIcxtcafoCZt2nFDqEuRybhhTC83lhYK3Ey4B6MSognBNSgaSqWFqKibgXuAoO9tRMd8MqPEWSCiBnLm7AyJuZPb+wHriDiuRNSkKzlWZZNRtPKy/EGAHxRtbuMEPE4p1AiLsoUCyiWMbDULKNifT64CqIxUipTQoGD6ZhZMsVN+Yi09sG8HrU8vUAI0rq8pEb5pgSq9ZI69Bix1smmhy2kBtpUEDcnSB7gfS+AmF46KBk+GNmfLR6qpRJZdYsXqEyTo3k2vsBHfHPGeAVlanWCafM1DSTLEKx0yJPywB7YutMAOyrTKxTH9QDv8AKD3iSQI+uK/nuJFqJqFQCrsFUj4FXTpIHUdfc45q0Xhk46GlDhtI5csQqaQFd13vBYbG+3tOFeTqlCU83VpAlb9RKmf74katVenl6KNArDW5JiFn02sY+2JMtwtctmQ9TmYtGmbdb9oFzHUn0x3oi158jv8AUmqQRNrxuIFv+cSVKDMQrFkTSWbR1HaO+ActnGmpXFHSpJ0KpGsr3PQARPczjmhxBqunnI1wQCRF7EEiZFjhXRoxRbd0EZ2kGyxKBk1GLWOkfm/3wn4/wPzawAZm82kDTABMFd/xOGjVkLVKrELRg89Qm0QAFA3wi4gMyDqp1jVCcq+XsJM7C6z2xmmrlaPUxrxokpZhk/1HNNZCgOCNQWwYn8QPrhpwHPVPPek51BhYgxp9Qdh7YC4TUOYV0zAOlmIA1XRwOhvvcHFhHhUUjT8p2do+IxpEdo3xVO+jNkjFXy7Kz4rHl1GB5pFysiZ7lf5xZeC06Nfhy0HdUZCTTss94nr64dZXhSUFao0SSCQbi3vsJxRvEPG/6sUKaUkUTNiNUzYYM3RXAuSpFy8L8TqZfKVHem1RUqEBgeY9yRsqjFx4XxJK9NalMyrbHFB8G+Ml8s0alN3qOTG0OTuPTF+4bkUpLoprpWSY7HCPZqimtHPGKrrRqGmQHC8s7TbCriWfXLU7QargXA3Pcx0w9qqSRcR1GKn4kVmzVJFIURG3U+vb0wSWZ0rQhzPFhRZWrIWNVi0zHQxPoBjmjWDgMhJMCVMQRuT7/wB8G8f4tSzFT9OFTROgORJBWx09jMAX74TtlHlxRKMwaJ1cukDmjrM2g9cHaPOaVuJqnnlIUikyVNUMWNnHNHWwgT7CMQUM41GnppUidRIu1wJJJt0iPXHOfpg1EEgBRZegPzMepY7YIcQ0IhgRdj+6DEC/UjvIwLsTHFJ7OKGaH6csaZ5/jY/EpX9o7dB74jNFWcMgOgQDzX9QI9e2GFXhzlA5A8qowJg6GFwRb9vKfXAGYh2qEahTTeDcARKg/icCUOi+PI43RLTrBV0gqIJBgmyk/KCJZiwG+4vgfP8AAlZ2qIdJUQ2x1bybWj16jBPEi2pikFWHJqk2g3ge8T/jHVIAKdOhUP7zu0WDDc3nlgxbFDDJ27ZG+UUMHLAQoBJ5YGywOnWPf1wLWyYdnbSdJZpsLQIUC9ydvbBa6KwRgCyy1jPNZdwbb26m2O8zXQCjuUEEpEdYkn91xv0nHUTs4oIwolirAN8Ggy0zAMDqDt7YkyOTCsAW8tFAsxuYNpOwBFo+uJq6cxDaeQ7yVjlkAR6i5x1QylZpYQ5YmAFmAIIUTYSbydhMb4KQ12c18yF5GmSPiT4CzMW0xuYH0MeuDsypFIa6kroY1FU6SdVg3cBZAAG2F9JWMNVXQRzNN4NrQNgpBEf3xHmhoIfRruFUTcLe57xtG/XfBbCkyVKSVKrVkIB3U9LGDyG4bcSN7DpibPeJXFRRTEyurb4QSIF9oG8+mBKfDqf6WQX85nU6pJ0qXDFWI2A3N+k98J8vw4+VAXUz1CQRIDgXDby09JwH0VSss1Li1RqH7axXVoaJibn0Nt9sLamSq1RqDqNJLSwhFsqgEfMWNx7YKp8N0HzPLNM6FVibsSokqN7z1GA6fHWZlFTSjSClAX0m8vUO2qN+04dE5RrZFWy2hVWQTSILGqQNvmaLHTAIp7CxOJPD3EfOQsdWqk3xMR12Y95Hb8YVcVIrPp1jSqtrYCFTaNU2knciSemO6PGVFFRlhJLATEMYB1lp2ECwGwwLOW1s74hxGt+takJpo3eJeLkztH+MTZnILQM6lJKmI3v6egm4x35Ir1KUAqEltR3JO0A2jf7Ybvk6apDENC/FygQN7kT9RhXs1Y8laK3kazZmoiMulV1RO7LBJAXtYGTiKnlHDD9OAjl4MdR/uPbe2G9N8vlhUrBGLupUEjmbpyzcL6xgXIcdWk5KiFcg6TER2PWVM4i1xWzfHI5LRZeD+H08xjpIRHkA2Bbqfbthlx3P+SpaCo3U9fYDriDJ+KaIBGqSeaP4AwHx3MDN8qCLcpP3k4lmycY+JnhBudzKdxPxFXqPpLkCdukYtFPw2tVBChrXm3vBxU8rwNlqA1DsfcW6z7YvGSzTRZ409Av13wn0ynVzZTPOKdQDeB+E0ppqRj5iXuAT/wBxbE3hfN1xnKlOoz1AwJLMLLGwX73wT4f4jrrkaYLCZnf6DDenxVQ+loWW0r3Y9bY2dIpiethTZWXDktYadM2v3GKh4uoOcwoQHUywCDe1yR6gYceIOL1MtURrNTflKwZnvOFHEM55xp5pGD01+EA/ASLies4XsOd+NIqFPg+YfMAU1QgPqI1xtEgiIBmwHp743lM1U/UlxKhSZBiFJLXgbkm03nHWdranFRDUptVdtcEeWloDR0aLA9ZwHUjzXeoACvPpLEEabarXKn9u84DPPiqjbGOeybUqreYCNWkqsgkMQS5nsT7/AHwRQQsjkoAywd4lt7d998JlzDZhi5QQy/EzSwUQTzHa/wCIGGoqA6CkA25R6CI9vU98FNAhHlG2D5rNMW8lSDq3F+XqWUz9J/zjn9AzFhqiWNwNyBcmbMBJsNjGGIMUy6gEo2mCI1apJkncAnV9sA5fKCRz3ps1Qk31FwZHqNPYYPYlKI6GUBpWYl7TBAGkAfCO57euA6FIVSSEuG1cw+Ery8uxsLk33xHk53g/1Qq7Q6SPibtYfTE1Z1FNWP8ArsGu0QFU7L0FhMffDIlOgriFUPUQIyoaYnTPxCevQbf2wh4hmQgqKFdlDQb2JbcT0WWnrP0w0y1ZajJoUMp+Bv2LB3PXUQCRfc4kz3DGakobSWprLdzAOkgC0XO/SMGxeIoyXEQTT8sowZiKgPQLuZiegv2PrhpwrilSpRKq2mGBUzELFgtvb7nFf4XkqtJKxqLTnTFODJEiDqMbbYOp5gaoJhGA0nTy6eX4T+Ok3wtsbhS2G5rMNr0KQoXmb1E7yflmST7DrgLP1dSRSeNwz7EAKWZp+UR1HN+MQDNaqBDKPi0M7QQin5gTfUYsve+O6vlxAM+XphWE6gCV1W+LV69hhqs5y4h9fOJRyS08rIaqNDwoYAAEE9lFx33wPTp00y1I7ZoovLJ0BC2mQPlERpi8gYiqZtCJcPTpqoJQEAM2ohAzL8UiWIHYemJDmUqu+YqtCZV72vVdRCkj0bVba4waKw8hvxDjXlFqDgEb6RJIHSeu1/8AxhdxrJUqiAE6ALkLy/8ASCANTf3xT874lqee55tIJWx5h3YMLk3227bYbZnhYfLU3OvzWhgiOWBQwAoB2did9vvhOXos8OtgvEs0oTQtMvPNNYhaYadyAb/UzfDDJVKNRqH6nMUKViYpICpC2gna5Dd9sVccCZ6jIFIgk8x+ADqTt73tiPjuUIOtTCoRS0H4lA2MDuLnsSRjlKxXjXRb894qV3Wo+lirvTVlsgWBBKidRIJ326YlHGaADVKjcytykSQ0SBBWB7qcUWmo/Ts11NNwVOwIPf8AG2DqRqsumoP6cybW9DbrF5OA5MpGCXZ3xXj9RjFKKYQbgks15B1Ha+4GOuH0xUWRBqbkfv7xOx9MCcc4ayLTSmhYmWUKCbHb79sC8NWtJ0nQy3sbGBzR6jqvqcTlvs0ppLRdeH0BzOaWkodz0t1G+IK3G69NiaPMihZkd5JIYxjqnXZqYFS6jm1qWkXgGfmFvh9bYJy+Uaoo1Q6k7iQCBaT1EdsCUIyVMkpyTCclxH9QyKytSJ5iwOwnts04Ly3FUR6nk03jUQSNhMgkTtJG2GOSyKqgVdCMojrMe+NZfhFRWGktTQksAoE+89RsZPfBhj4qkDkm9hvCaRUNVDjWoOwFxuI9Y6Yj8D5hc3Vq1aiPrpsIZzci8DTtbCXMZoqT5NNi1EHWaViAbBoNmMCJGHPg7ilGkxOsk5plKJHMJFwetjP4w+zXB0tjvxrJoFAs6iL9j/mJ/OKhwfgnnf0FqGnTKkgKYLEbbdPUe3XF343wM15moyj5dIEjvBnc9+mPOijUqzUtQVkeVAsUDHlE9oBOEloElb2a49wGrlKcECoNa6BsDa5Zt2bcwfTCvOu1Z0dwTUIOlhEs06e0RHfvi5+IeOebRNKrQKjfUbggSOWfmiD9cIamWFAUUpr8NJuciXl7qqdAepJxzTfRiyOMXSB81l9MUEEMQGchrAk3SdoAvHQ4N8P0iVeqKqCFGgSJO6z7EiI6xgJUsrkc3lzU1kSSvxamFp2Fr4Y5V1XLqRTVjqDQgjb4bbASfbBitic3GOgbihHkll0EeZpdbxqg7nYCT7DbEz5UITLqajQwdJIIYCbdBYAYjyFOnTVaUCmHeGiWA1aSRJEST3wdQUiuwXym0LC1GAkTEKL7De2KpGXna6ARUhCxDu6NzQBcA7DvOxb0wwXLQhp8moa6ihuxPMDPfsMM/wBUlWlVQJqOi9rGZkBv46YE4Xd01gEkc41f6ZIkAfuNtM9sFqgXYDTUjSqlbD2gGLgDaNgIxKiPMAgKl2Zpm+0RsCemNcU4UFBqwpXSVEE6i0yBP0wFUybrRWq5SmKnKbzAWymZt1keuCLY343QdEACIQRLVT7bmPWLdcKq6h6aFpCU3A7TpkSPZtR9z2xPmaxY3qFUUcxvA0Eb+4O/SMLOM5iitOo+kVULgVFBI26gdwW29MNSOeRvRviFSgjN5aMbCsEduVXjSdh67z7Yg4g48t6r1KSuBTV6SD5bgAE+p/GOcjm8vUpMa5KUlvpJKhkB5YHxG+mfpjWbz1Py1LBWFVDyouo9Sd/sO2Esb+RZUJDI2tYVjoQL/wDzGokdOYmATeO0YcZ3iFFcktKsp80gUwEsLaZn3J36kHCCnRHJS0kVGqhVA3CrdQB+5iZJOHmR4dSTzqldyEy6AUW3LFZBeO+tjHqfTHDxoiznBGXMJ+o0Wl2VPhVCJHrMqVvvI74Z8H15plaUp6SCxSxAAOhQOkAfYripB3y6qrEmvVKtFyyrJNNT3YwWg9InHT+IjSYJS1kGdRkDzC0zMcxABgffthdLZrVyVMY1sk1Ncw1KkTRQlQwBIgH5ie3xHEVDJpU1AlhpQl31WRrEnsTt9hizcOzQoZOok6CxJZBzjUwJNMTcQAJ33xPlspRWiruo03YiPjkdZvPX6Yal2Z7d0VbhmRWvTVEOqZ1ArLXiBAtMib3wamSpjUqtranOpQSot0PcCI79IwDxXxVVQ6qGmmUYhUgEGLEtbf13OKdU4vmaz1WQu2s+ZUjrEmT0gT/5wjkjRHHKXbLtxbzUQeSCq/MUgbxF/i04h4L4dLPr1lGBnTaIuJEyR9fS+KpW8SeaAhML2Fr99WGvBswEDFiVsAbmT1JU94EDEnK+y8kkqRda2TLxTDKaZJg9/URc3+g+uGuRyJpaQpB6QBb64SV+PGp5egM+kaWVRpiP4m++DaPGAADI1x8PQntDdbRP2wW62JxsPqVVXUw1E7so99wN4wB/77WqatFNyFMQSF0iBMMdiDfscO+CVGqUi9Smq6f3CCI7nfFL8U8aLuxt1EiRP2NsZcn1O1TL4sfLxouHhnKeYmbVqpJdbMDzKCDF+ht7DCvwJxqjVzXkVmHnUoKggQWUkCG6tpI26zio+FfG9PKVnrVTVd4CLST4WG0sT2/OHvFuKZPM5zI5jKKq1A/MpXQ0ysEiwkTPrjRCbasq0onquf4qlOpTptM1bC1rd+2K/wCLeDlnD00LMwIJGwIuCTv0jrvi2VKQO4BI2wFxjNOlMlELt2GK1YZq0UTO8Sq1U8llWF0FbHXc3BHpt6icCZ5tLvpqQtiKm4XofcALAHqd8WFSpPmFOeNLD4Yt16kG+9sC8SyC0EZKXlMlQCxNlQbQBNp+++HWjycnmuQkyLAuyeQaYcllKzNzKnS3U7nDHM06SldbMWPKVA6aesSNr4W1ONVKiKyNLawhYgagoHNoYdb/AGGGGQoUnr6tTPCwADGnT8x9+/XHKrIOdIyjlKdUsruFWksqQNptqM7tGA84RTcNJkujBYB1EAgKs7E7mLi2CXcrVcEBQWQAsLAAFiBP0x3w/I01VS1TUabFyxF+Y/EJ/GGEdMG4Zw2q71GauEBOumomAQIbV3AjbB/C+Lq1BnWCu2rYvHLKzfocDZ7L6nZadUlFU6mO/N8gi1uvvhZUirTqDSQKZgLNyd7CRp3OA3QV2NuF1gQdcAUzyoTN4kb9ZP2wTnOGpWpksxUj4QtxqN/hNj/xgOisrDBdTRJ3Aa0n2H8Y7XiTO80dLBbKNpOzEfxhvWyfsn4fkqOtvOiFkhSZDA2kjre3a+KjxrLgU67LF3JAVpVQtwptYzOLNSyzMHLaQWspG6CxMn3E/TCTOZYQ1OmHXUxsROoubSTvO/pgXoL7EvDaNRgNZWpWIIpISBqUR8LRBInY9vTEuWZtRdDqACooi6FSIN4jqPY+mI83w18spZw9Mg6KRBnVYyY7zG3fE1WlX10lqS9U/wD6035dpYCTf8e+FGbNPSRG1FiVXUC0wSzETpG86bD39MNgyVctUrXepCgU4MCOZTp7C9ovbvhfx3KUaeWDu7fqWaCoIKgdYi0gdcV6u9cUVcEqDfUCReYgEbwLfXDLxOSs54DmKozHmurM6E1GYgyLFpM94i+H/hfgFVsyjsFNaoTUBb5RMl2HViPhQC25i2JPDvi6pSytY1QDWWmz6muxBIChpHcmAZtgbwFw2vXqnPO+paWsadXMTpNgNgL4nS7NvJ1stWY4gKrfpGohHViSZ6m5FuykFj2OFnEvEfmM6U7oDoCgCWAsYB7neMVSrxp0R3f/AFK4MAzamWvPWah69h7YjocZQpADCesDWvQaX7Dvv3wZfBPhWxonBA7lFCqWK8jvqCkSSWAuxAvvgDj2WSkQAWcy2qkjaUA2Fhf1vjnK5igKjCi9Wm5GkOxDHSRDcx23+XfEK5hAzQCwcxqIgtp+a/e+FSXVBcpJ3ZXRkIYKw0yRfpPYnDT9I1MAKHaZKxECO+HuZ4Y1VZpEGZlT97T1t/bG6wVGKSukrB9D19yT0wrhZRZdoO4IXFJStjVEMfUWDD0Pf0OGoygeiadZQp21CYkTB/2kkm0wfTAnhuqoUpTspHNNwpjcdYv+Th/mM5JRioC1UGohYDMtlnohi0nt2wVVUx+TvQnTiWaSkKTnzAtyR19fUDFJ4zxGpVflViewU/xj0fLlmgrTvJY3gALYGNuhuPiwRwjK5iHWigZqgu7L8I3iTvIIxg/TR58jfjyehJ/6RcGpJUD1qTvXqKdIKgoieoPzW/Ix6HR8Ioc1rqBHVWLryLIPaR0EDGuC5SnkUBzDoKtVomTeeg/ziz0+mNsFoPD5NV5jlifXGqkwY3j84lONEYccqSZVaYapmiwqEMSAZBVTY/bpipV1atVRk+dCKdOIDAxv25CY7Y9Pz/DqdVCrrIIieoHvirZnwXNqNXkBU78w09mF7kfjBs8/Nh+EIa2WQ0a1F0ZShlSSdUWmCL32t2wq8PeUGLlWULy6jsQOx3Yg7k4tyU6jvUNZdNSmrIJiWU7GcAZEUk0GpUVX0iaccrXiQe5tY4PR57j5UyWvQCqqk6rFiZmSRM39BiCjTVQwlQpWBG4AAt9IsMGZ7JspLhhBuAV6EaYH0woo5u3m06NVqYhGMQBcyQDc/bA3YHxSomoZhdJClQX1EG0+hI9d74C/9vovBcHymYMQDBckRuPiHp74ZAUlfzRTHPcTFo6R1EYko5Uq7VMyB5arqAHS8qoHf2wXs6MTWZUU6XKCNUza4Q9J6E2wjXiCUSFkgcx09FBMAz1xPxfPM1SBJDS0QTq+XbYRiv8AFeAtWCBJR15GU/CF3mfycOyS+4t3CS+ipVCg6rPLWEdvef7YEDzUXzFK0yS1zzbztvN8ay2VGWpL5jal+Ekk3C7WF4xBWzdNxSKF2csVbVb8fbCrs5phnF87SaqVCFvLBCs5+Frzp/HvgDK8WCE06MH+kxNRpDAyPtvgbiPEWeJUQCSSoux6fSBgTMzpJIgE6S0HqQfqBgKW6QziKl1ESZJlgqgSJIuST339IxpuOFk8pgGYSBFgLWWBuMZxFdFRriAOULMR7d/XCbN8JqU+apqRm5kB+ae0fzjuW9lIQTHmbpUqeSrwS1cuqVIJKweYGe50wThpwbLLQ4bWF1mpTL6WMkkFvLX1I0qY7nthbwrh2tClMlldSpBtLABpH7oaPvhzwXjK5SjQ10/Ml6r3I1ahpAYT7kDHJdFOdKgTLZT9UtNa5ZEquXdgByAcqoOoAvb09ML6qUMu1RYL+WSKYiCZMEt6W/Jx6auYp1aNaoVSm2kwWFhAme1iem+PLPEmdjOtf/Ugqwm2pbfkzh5RVWJGTm6FvGKKrodVAD7ATaCdQ7SD/BxY8/w7LZTh1OrUZ3r1+dKZNl917euOOE8DFdKdBnRDSYsy76gYm/e09oOBvEfC3zOefUypTTSELA6QsSsCPqcJFW7KxaviJsjxskjyW0VCIIY2a+wJsfrftiwpQaqQ7grUMyoEDsT2scVSrkEqZopRhlNgY0g9zHYnHofC6iU0ZXJqKQOkKI6dwd77G2Et7Dlpfac5TKsICqLD4hse/wDGGuVzaqSdtJBj2vsd/Y454fkl5jDKo26gn90i4Ft4xDnKtOk8sFJJ08zHrfXYXBwFKPydBSl0h7R4hTfmHLNp/wBouABMXnqN8WWtxAZfLCrTphkiWkw3/OEmdoUspSp6aVSs9YgB0E6Wbb4unYYLPh/NVgFq1dK/tEWtc2sd7Y6/wehjjTF2cytTijodAWkB8RIOkn9pG5jF5yGVFNFQEkIIBO5jviPh3D1o01prYKI9/U+uDAMdGNbNBhxmMOMwwSOtT1KQeoj74r2T4DUy7AUW1A2aY/M3nFlIxyy44SUbEfHnKjUianN5mNunoMV3PZWmVAqpIqLICECIg7xsD+cWbM5qgB5dVyD/ALzDfQ9RgStwGlVB8mqQTBEENHTbpPXBT2YMuJyla2JuJcaXUKbkgQIb0ifvioZnP1kV181mpsYBBgxuPxa2LlxLw+V162SDte5PscU6vk1UqKimQeUwQCTvH02w7Z5s4yi9osHBnWpQAkCABDdD6dwcGZ+p5pAMhV9N52xV+B5CmSFq1WSmDKkm+odJ69bYMz3iAGtCkkRA9bkSPtjvQU23oNr5kx/pkgWt1+vXAGfFSnBAAMg3iPrgPKZ8lTJZpJCkTFjLEdzsPviTxKpZACOYqrfU3j6YDeg8fLRmfzWtZYqArGam92gn06WHbA9M5dKX9M6qqn4SDpKzcgm5/nHH66kKRyj7OJd4srGIj0HfA+WyoUmSCVMjewGwP8d8JaKcWlsJpcSqRMBAptCjY3sD1P3wHxLxWzIKetdRaVGmyg9PUx1wXmxTdony/MIhR8zxEGdrxhJl+EolYF5IUTraygG5AXcse+D10Moxl2F5XJis4LqOUaiR36KekEfbFq8QV8pSqUC+X11NMaVuBIt7xGK6yPVvqFOkSBI3I3G32nDjxPlPKp+dqBOoQR8aiADA6zGKJIzy09FT4hxBErMIg09XlUhOlJMzPUm23YYcZzhZdKVSpK01QBz1uS7KB32E9hjngeUo11bMMtQFSNZtze3uLGMN/F/FqIpprDUw1OBTHxNJ7dLCJ3vgRt99Bl+Cq5urmOJO2gRTS0nlSmh6k7TH1xL47yGUFOkcu5arpAbcyAN59ThfxXxVUqoUgU6KDkoqIE9GPUn3wLliapTVcta+wI9PTAk/f+GiKZb+E5Q5TKVKleoNRpgIQZPMIAjqRvGEOczXn5eqAx1BQwkmWje1wLXgYd8TyVGsoo+aA1P93wsegDDY/jEnB/AbI3mqyny7FJmQVhoi2GvilQiVW2VHwRwNsxmFTUULAnV0gC4xcc/TfLOaZYMQwWRv3+0H6YmqZNcnKIsVKguwNwOg9Cd7Y6qU6BZf6rsz/wCo2m1ObT64i4VfyXjJN2McnxRXYUmqCikRJ7AWv1kf84H8Q0srXqUMrRR+YSK/QTsf9yk7xtM4fcQ8LZNVSpVqwoUBQCIYgWIm+IPCnhtGDGnJpkxzQTPWO0jGdY5X5G1zcVUUPvEVJKdBatUkiiogCRJsAbdZ2OFycX4hmaYShR/TH561Uyv/AMYF2nucWilwamAAV1R+4z/fBgp41OmqKRi+XIhyFJlpqrvraOZoiT3jBQxqMbGAXNxjNOMxmCKZpxopjMZgHC/iXBqVb41v3G/3wHwPw5RoszoDqaxYmTAxmMwyMs15E/EOBUazE1EkmLgkG22Kn4q4gaZNCFZAIGpQSPr3xmMwH0LJCEZRfKBiSCP+/phPnKAL05G0D8+mMxmOZ5H72azVIefTItpYgAbdemGTiTVJuaYOn8DGYzBfRTGIsyghvQ/f0PcYc5NYompMtF52MWEjrE4zGYnHsvl6RHwzLKQCw1MSDqNzJOOa/DEYODJhjF+ggge0nGsZinszz7Ocjk11EXgPG/SMOuHL5tdlqcwVWgH3xmMxSHRB9m8nUGoKEUc7CQLgDoLx+Jwo8RZgnLeaQC9JyisRJj1nrjMZii6B+48+p1DUzEtfUb4evSFOjrSzFgJ7X6Y3jMZWeiRKJJYkyTOPU8rRCLQVZUHLlyRuTA3xvGY7F9w+VLgLcpwta1djULEkgk2kzHp64uuQ8JZYS2iSe5xmMw77HwpcytcfyCvxWlRMim6XA73uOxxfctklpKFQaQOg/nvjWMwrNmP7mElcbC41jMcVNxjIxmMxx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4104" name="Picture 8" descr="http://www.poetomu.ru/_pu/1/75228830.jpg"/>
          <p:cNvPicPr>
            <a:picLocks noChangeAspect="1" noChangeArrowheads="1"/>
          </p:cNvPicPr>
          <p:nvPr/>
        </p:nvPicPr>
        <p:blipFill>
          <a:blip r:embed="rId2"/>
          <a:srcRect/>
          <a:stretch>
            <a:fillRect/>
          </a:stretch>
        </p:blipFill>
        <p:spPr bwMode="auto">
          <a:xfrm>
            <a:off x="736562" y="1214422"/>
            <a:ext cx="4097376" cy="4533900"/>
          </a:xfrm>
          <a:prstGeom prst="rect">
            <a:avLst/>
          </a:prstGeom>
          <a:noFill/>
          <a:effectLst>
            <a:softEdge rad="6350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intranet.tdmu.edu.ua/data/kafedra/internal/pharma_2/lectures_stud/uk/pharm/tpkz/ptn/%D1%84%D0%B0%D1%80%D0%BC%D0%B0%D1%86%D0%B5%D0%B2%D1%82%D0%B8%D1%87%D0%BD%D0%B0%20%D1%96%20%D0%BA%D0%BE%D1%81%D0%BC%D0%B5%D1%82%D0%B8%D1%87%D0%BD%D0%B0%20%D1%85%D1%96%D0%BC%D1%96%D1%8F/4_%D0%BA%D1%83%D1%80%D1%81/24%20%D0%90%D0%BD%D1%82%D0%B8%D0%B1%D1%96%D0%BE%D1%82%D0%B8%D0%BA%D0%B8%20%D0%B0%D1%80%D0%BE%D0%BC%D0%B0%D1%82%D0%B8%D1%87%D0%BD%D0%BE%D0%B3%D0%BE%20%D1%80%D1%8F%D0%B4%D1%83,%20%D0%BF%D0%B5%D0%BD%D1%96%D1%86%D0%B8%D0%BB%D1%96%D0%BD%D0%B8,%20%D1%86%D0%B5%D1%84%D0%B0%D0%BB%D0%BE%D1%81%D0%BF%D0%BE%D1%80%D0%B8%D0%BD%D0%B8.files/image053.jpg"/>
          <p:cNvPicPr>
            <a:picLocks noChangeAspect="1" noChangeArrowheads="1"/>
          </p:cNvPicPr>
          <p:nvPr/>
        </p:nvPicPr>
        <p:blipFill>
          <a:blip r:embed="rId2"/>
          <a:srcRect/>
          <a:stretch>
            <a:fillRect/>
          </a:stretch>
        </p:blipFill>
        <p:spPr bwMode="auto">
          <a:xfrm>
            <a:off x="1879570" y="857232"/>
            <a:ext cx="7929618" cy="507209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olova-ne-bolit.ru/wp-content/uploads/2012/08/paratsetamol-ot-golovnoy-boli.jpg"/>
          <p:cNvPicPr>
            <a:picLocks noGrp="1" noChangeAspect="1" noChangeArrowheads="1"/>
          </p:cNvPicPr>
          <p:nvPr>
            <p:ph idx="1"/>
          </p:nvPr>
        </p:nvPicPr>
        <p:blipFill>
          <a:blip r:embed="rId2" cstate="print"/>
          <a:srcRect/>
          <a:stretch>
            <a:fillRect/>
          </a:stretch>
        </p:blipFill>
        <p:spPr bwMode="auto">
          <a:xfrm>
            <a:off x="307934" y="1857364"/>
            <a:ext cx="4357718" cy="4267200"/>
          </a:xfrm>
          <a:prstGeom prst="rect">
            <a:avLst/>
          </a:prstGeom>
          <a:noFill/>
        </p:spPr>
      </p:pic>
      <p:sp>
        <p:nvSpPr>
          <p:cNvPr id="7" name="Прямоугольник 6"/>
          <p:cNvSpPr/>
          <p:nvPr/>
        </p:nvSpPr>
        <p:spPr>
          <a:xfrm>
            <a:off x="4237024" y="714356"/>
            <a:ext cx="4726807"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Парацетамол</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5165718" y="2143116"/>
            <a:ext cx="6092825" cy="3693319"/>
          </a:xfrm>
          <a:prstGeom prst="rect">
            <a:avLst/>
          </a:prstGeom>
        </p:spPr>
        <p:txBody>
          <a:bodyPr>
            <a:spAutoFit/>
          </a:bodyPr>
          <a:lstStyle/>
          <a:p>
            <a:r>
              <a:rPr lang="uk-UA" dirty="0" smtClean="0"/>
              <a:t>Ацетанілід був першим похідним аніліну , у якого випадково виявилися болезаспокійливі та жарознижувальні властивості . </a:t>
            </a:r>
            <a:r>
              <a:rPr lang="uk-UA" dirty="0" smtClean="0"/>
              <a:t> </a:t>
            </a:r>
            <a:r>
              <a:rPr lang="uk-UA" dirty="0" smtClean="0"/>
              <a:t>Він був швидко впроваджений у медичну практику під назвою </a:t>
            </a:r>
            <a:r>
              <a:rPr lang="en-US" dirty="0" smtClean="0"/>
              <a:t>Antifebrin </a:t>
            </a:r>
            <a:r>
              <a:rPr lang="uk-UA" dirty="0" smtClean="0"/>
              <a:t>в 1886 році. </a:t>
            </a:r>
            <a:r>
              <a:rPr lang="uk-UA" dirty="0" smtClean="0"/>
              <a:t> </a:t>
            </a:r>
            <a:r>
              <a:rPr lang="uk-UA" dirty="0" smtClean="0"/>
              <a:t>Але його токсичні ефекти , найнебезпечнішим з яких був ціаноз внаслідок </a:t>
            </a:r>
            <a:r>
              <a:rPr lang="uk-UA" dirty="0" err="1" smtClean="0"/>
              <a:t>метгемоглобінемії</a:t>
            </a:r>
            <a:r>
              <a:rPr lang="uk-UA" dirty="0" smtClean="0"/>
              <a:t> , привели до пошуку менш токсичних похідних аніліну . </a:t>
            </a:r>
            <a:r>
              <a:rPr lang="en-US" dirty="0" smtClean="0"/>
              <a:t>Harmon Northrop Morse </a:t>
            </a:r>
            <a:r>
              <a:rPr lang="uk-UA" dirty="0" smtClean="0"/>
              <a:t>синтезував </a:t>
            </a:r>
            <a:r>
              <a:rPr lang="uk-UA" dirty="0" err="1" smtClean="0"/>
              <a:t>парацетамол</a:t>
            </a:r>
            <a:r>
              <a:rPr lang="uk-UA" dirty="0" smtClean="0"/>
              <a:t> в Університеті </a:t>
            </a:r>
            <a:r>
              <a:rPr lang="uk-UA" dirty="0" err="1" smtClean="0"/>
              <a:t>Джонса</a:t>
            </a:r>
            <a:r>
              <a:rPr lang="uk-UA" dirty="0" smtClean="0"/>
              <a:t> </a:t>
            </a:r>
            <a:r>
              <a:rPr lang="uk-UA" dirty="0" err="1" smtClean="0"/>
              <a:t>Хопкінса</a:t>
            </a:r>
            <a:r>
              <a:rPr lang="uk-UA" dirty="0" smtClean="0"/>
              <a:t> в реакції відновлення р- нітрофенолу оловом в крижаній оцтової кислоти вже в 1877 році </a:t>
            </a:r>
            <a:r>
              <a:rPr lang="uk-UA" dirty="0" smtClean="0"/>
              <a:t> </a:t>
            </a:r>
            <a:r>
              <a:rPr lang="uk-UA" dirty="0" smtClean="0"/>
              <a:t>, але тільки в 1887 році клінічний фармаколог Джозеф фон </a:t>
            </a:r>
            <a:r>
              <a:rPr lang="uk-UA" dirty="0" err="1" smtClean="0"/>
              <a:t>Мерінг</a:t>
            </a:r>
            <a:r>
              <a:rPr lang="uk-UA" dirty="0" smtClean="0"/>
              <a:t> випробував </a:t>
            </a:r>
            <a:r>
              <a:rPr lang="uk-UA" dirty="0" err="1" smtClean="0"/>
              <a:t>парацетамол</a:t>
            </a:r>
            <a:r>
              <a:rPr lang="uk-UA" dirty="0" smtClean="0"/>
              <a:t> на пацієнтах .</a:t>
            </a:r>
            <a:endParaRPr lang="uk-UA"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5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00BD583-8582-40F2-8ECD-AF68BCC0CE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TS102801059</Template>
  <TotalTime>0</TotalTime>
  <Words>694</Words>
  <Application>Microsoft Office PowerPoint</Application>
  <PresentationFormat>Произвольный</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TS102801059</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2014-03-15T23:05:00Z</dcterms:created>
  <dcterms:modified xsi:type="dcterms:W3CDTF">2014-03-19T22:49:43Z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