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0" r:id="rId6"/>
    <p:sldId id="261" r:id="rId7"/>
    <p:sldId id="274" r:id="rId8"/>
    <p:sldId id="262" r:id="rId9"/>
    <p:sldId id="263" r:id="rId10"/>
    <p:sldId id="267" r:id="rId11"/>
    <p:sldId id="264" r:id="rId12"/>
    <p:sldId id="265" r:id="rId13"/>
    <p:sldId id="266" r:id="rId14"/>
    <p:sldId id="275"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206073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41884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40467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F30F460-5E77-4FB5-85A9-50BEBD4CD87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0F460-5E77-4FB5-85A9-50BEBD4CD87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30F460-5E77-4FB5-85A9-50BEBD4CD87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30F460-5E77-4FB5-85A9-50BEBD4CD87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30F460-5E77-4FB5-85A9-50BEBD4CD87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0F460-5E77-4FB5-85A9-50BEBD4CD87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030263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CF30F460-5E77-4FB5-85A9-50BEBD4CD87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15518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31144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07417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423080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145469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52667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825EA2-AFE6-4D17-B0DC-0A02FE46519B}" type="datetimeFigureOut">
              <a:rPr lang="ru-RU" smtClean="0"/>
              <a:pPr/>
              <a:t>30.01.2014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58870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25EA2-AFE6-4D17-B0DC-0A02FE46519B}" type="datetimeFigureOut">
              <a:rPr lang="ru-RU" smtClean="0"/>
              <a:pPr/>
              <a:t>30.01.2014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145863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825EA2-AFE6-4D17-B0DC-0A02FE46519B}" type="datetimeFigureOut">
              <a:rPr lang="ru-RU" smtClean="0"/>
              <a:pPr/>
              <a:t>30.01.2014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30F460-5E77-4FB5-85A9-50BEBD4CD87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uk.wikipedia.org/wiki/%D0%9F%D0%B5%D1%80%D1%96%D0%BE%D0%B4_%D0%BE%D0%B1%D0%B5%D1%80%D1%82%D0%B0%D0%BD%D0%BD%D1%8F"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9215"/>
            <a:ext cx="9144000" cy="7578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500166" y="2500306"/>
            <a:ext cx="8062664" cy="2259682"/>
          </a:xfrm>
        </p:spPr>
        <p:txBody>
          <a:bodyPr>
            <a:normAutofit/>
          </a:bodyPr>
          <a:lstStyle/>
          <a:p>
            <a:r>
              <a:rPr lang="uk-UA" sz="5400" dirty="0" smtClean="0"/>
              <a:t>Планета Меркурій</a:t>
            </a:r>
            <a:endParaRPr lang="ru-RU" sz="5400" dirty="0"/>
          </a:p>
        </p:txBody>
      </p:sp>
    </p:spTree>
    <p:extLst>
      <p:ext uri="{BB962C8B-B14F-4D97-AF65-F5344CB8AC3E}">
        <p14:creationId xmlns:p14="http://schemas.microsoft.com/office/powerpoint/2010/main" xmlns="" val="3088760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8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lstStyle/>
          <a:p>
            <a:r>
              <a:rPr lang="uk-UA" dirty="0" smtClean="0"/>
              <a:t>Атмосфера і фізичні поля</a:t>
            </a:r>
            <a:endParaRPr lang="ru-RU" dirty="0"/>
          </a:p>
        </p:txBody>
      </p:sp>
      <p:sp>
        <p:nvSpPr>
          <p:cNvPr id="3" name="Объект 2"/>
          <p:cNvSpPr>
            <a:spLocks noGrp="1"/>
          </p:cNvSpPr>
          <p:nvPr>
            <p:ph idx="1"/>
          </p:nvPr>
        </p:nvSpPr>
        <p:spPr>
          <a:xfrm>
            <a:off x="428596" y="1500174"/>
            <a:ext cx="8229600" cy="4389120"/>
          </a:xfrm>
        </p:spPr>
        <p:txBody>
          <a:bodyPr>
            <a:noAutofit/>
          </a:bodyPr>
          <a:lstStyle/>
          <a:p>
            <a:r>
              <a:rPr lang="ru-RU" sz="2000" dirty="0" smtClean="0"/>
              <a:t>Над </a:t>
            </a:r>
            <a:r>
              <a:rPr lang="ru-RU" sz="2000" dirty="0" err="1" smtClean="0"/>
              <a:t>поверхнею</a:t>
            </a:r>
            <a:r>
              <a:rPr lang="ru-RU" sz="2000" dirty="0" smtClean="0"/>
              <a:t> </a:t>
            </a:r>
            <a:r>
              <a:rPr lang="ru-RU" sz="2000" dirty="0" err="1" smtClean="0"/>
              <a:t>Меркурія</a:t>
            </a:r>
            <a:r>
              <a:rPr lang="ru-RU" sz="2000" dirty="0" smtClean="0"/>
              <a:t> є </a:t>
            </a:r>
            <a:r>
              <a:rPr lang="ru-RU" sz="2000" dirty="0" err="1" smtClean="0"/>
              <a:t>сліди</a:t>
            </a:r>
            <a:r>
              <a:rPr lang="ru-RU" sz="2000" dirty="0" smtClean="0"/>
              <a:t> </a:t>
            </a:r>
            <a:r>
              <a:rPr lang="ru-RU" sz="2000" dirty="0" err="1" smtClean="0"/>
              <a:t>дуже</a:t>
            </a:r>
            <a:r>
              <a:rPr lang="ru-RU" sz="2000" dirty="0" smtClean="0"/>
              <a:t> </a:t>
            </a:r>
            <a:r>
              <a:rPr lang="ru-RU" sz="2000" dirty="0" err="1" smtClean="0"/>
              <a:t>розрідженої</a:t>
            </a:r>
            <a:r>
              <a:rPr lang="ru-RU" sz="2000" dirty="0" smtClean="0"/>
              <a:t> </a:t>
            </a:r>
            <a:r>
              <a:rPr lang="ru-RU" sz="2000" dirty="0" err="1" smtClean="0"/>
              <a:t>атмосфери</a:t>
            </a:r>
            <a:r>
              <a:rPr lang="ru-RU" sz="2000" dirty="0" smtClean="0"/>
              <a:t>, </a:t>
            </a:r>
            <a:r>
              <a:rPr lang="ru-RU" sz="2000" dirty="0" err="1" smtClean="0"/>
              <a:t>що</a:t>
            </a:r>
            <a:r>
              <a:rPr lang="ru-RU" sz="2000" dirty="0" smtClean="0"/>
              <a:t> </a:t>
            </a:r>
            <a:r>
              <a:rPr lang="ru-RU" sz="2000" dirty="0" err="1" smtClean="0"/>
              <a:t>містить</a:t>
            </a:r>
            <a:r>
              <a:rPr lang="ru-RU" sz="2000" dirty="0" smtClean="0"/>
              <a:t>, </a:t>
            </a:r>
            <a:r>
              <a:rPr lang="ru-RU" sz="2000" dirty="0" err="1" smtClean="0"/>
              <a:t>крім</a:t>
            </a:r>
            <a:r>
              <a:rPr lang="ru-RU" sz="2000" dirty="0" smtClean="0"/>
              <a:t> </a:t>
            </a:r>
            <a:r>
              <a:rPr lang="ru-RU" sz="2000" dirty="0" err="1" smtClean="0"/>
              <a:t>гелію</a:t>
            </a:r>
            <a:r>
              <a:rPr lang="ru-RU" sz="2000" dirty="0" smtClean="0"/>
              <a:t>, </a:t>
            </a:r>
            <a:r>
              <a:rPr lang="ru-RU" sz="2000" dirty="0" err="1" smtClean="0"/>
              <a:t>також</a:t>
            </a:r>
            <a:r>
              <a:rPr lang="ru-RU" sz="2000" dirty="0" smtClean="0"/>
              <a:t> </a:t>
            </a:r>
            <a:r>
              <a:rPr lang="ru-RU" sz="2000" dirty="0" err="1" smtClean="0"/>
              <a:t>водень</a:t>
            </a:r>
            <a:r>
              <a:rPr lang="ru-RU" sz="2000" dirty="0" smtClean="0"/>
              <a:t>, </a:t>
            </a:r>
            <a:r>
              <a:rPr lang="ru-RU" sz="2000" dirty="0" err="1" smtClean="0"/>
              <a:t>вуглекислий</a:t>
            </a:r>
            <a:r>
              <a:rPr lang="ru-RU" sz="2000" dirty="0" smtClean="0"/>
              <a:t> газ, </a:t>
            </a:r>
            <a:r>
              <a:rPr lang="ru-RU" sz="2000" dirty="0" err="1" smtClean="0"/>
              <a:t>вуглець</a:t>
            </a:r>
            <a:r>
              <a:rPr lang="ru-RU" sz="2000" dirty="0" smtClean="0"/>
              <a:t>, </a:t>
            </a:r>
            <a:r>
              <a:rPr lang="ru-RU" sz="2000" dirty="0" err="1" smtClean="0"/>
              <a:t>кисень</a:t>
            </a:r>
            <a:r>
              <a:rPr lang="ru-RU" sz="2000" dirty="0" smtClean="0"/>
              <a:t> і </a:t>
            </a:r>
            <a:r>
              <a:rPr lang="ru-RU" sz="2000" dirty="0" err="1" smtClean="0"/>
              <a:t>благородні</a:t>
            </a:r>
            <a:r>
              <a:rPr lang="ru-RU" sz="2000" dirty="0" smtClean="0"/>
              <a:t> гази (аргон, неон). </a:t>
            </a:r>
            <a:r>
              <a:rPr lang="ru-RU" sz="2000" dirty="0" err="1" smtClean="0"/>
              <a:t>Близькість</a:t>
            </a:r>
            <a:r>
              <a:rPr lang="ru-RU" sz="2000" dirty="0" smtClean="0"/>
              <a:t> </a:t>
            </a:r>
            <a:r>
              <a:rPr lang="ru-RU" sz="2000" dirty="0" err="1" smtClean="0"/>
              <a:t>Сонця</a:t>
            </a:r>
            <a:r>
              <a:rPr lang="ru-RU" sz="2000" dirty="0" smtClean="0"/>
              <a:t> </a:t>
            </a:r>
            <a:r>
              <a:rPr lang="ru-RU" sz="2000" dirty="0" err="1" smtClean="0"/>
              <a:t>зумовлює</a:t>
            </a:r>
            <a:r>
              <a:rPr lang="ru-RU" sz="2000" dirty="0" smtClean="0"/>
              <a:t> </a:t>
            </a:r>
            <a:r>
              <a:rPr lang="ru-RU" sz="2000" dirty="0" err="1" smtClean="0"/>
              <a:t>суттєвий</a:t>
            </a:r>
            <a:r>
              <a:rPr lang="ru-RU" sz="2000" dirty="0" smtClean="0"/>
              <a:t> </a:t>
            </a:r>
            <a:r>
              <a:rPr lang="ru-RU" sz="2000" dirty="0" err="1" smtClean="0"/>
              <a:t>вплив</a:t>
            </a:r>
            <a:r>
              <a:rPr lang="ru-RU" sz="2000" dirty="0" smtClean="0"/>
              <a:t> на </a:t>
            </a:r>
            <a:r>
              <a:rPr lang="ru-RU" sz="2000" dirty="0" err="1" smtClean="0"/>
              <a:t>Меркурій</a:t>
            </a:r>
            <a:r>
              <a:rPr lang="ru-RU" sz="2000" dirty="0" smtClean="0"/>
              <a:t> </a:t>
            </a:r>
            <a:r>
              <a:rPr lang="ru-RU" sz="2000" dirty="0" err="1" smtClean="0"/>
              <a:t>сонячного</a:t>
            </a:r>
            <a:r>
              <a:rPr lang="ru-RU" sz="2000" dirty="0" smtClean="0"/>
              <a:t> </a:t>
            </a:r>
            <a:r>
              <a:rPr lang="ru-RU" sz="2000" dirty="0" err="1" smtClean="0"/>
              <a:t>вітру</a:t>
            </a:r>
            <a:r>
              <a:rPr lang="ru-RU" sz="2000" dirty="0" smtClean="0"/>
              <a:t>. </a:t>
            </a:r>
            <a:r>
              <a:rPr lang="ru-RU" sz="2000" dirty="0" err="1" smtClean="0"/>
              <a:t>Завдяки</a:t>
            </a:r>
            <a:r>
              <a:rPr lang="ru-RU" sz="2000" dirty="0" smtClean="0"/>
              <a:t> </a:t>
            </a:r>
            <a:r>
              <a:rPr lang="ru-RU" sz="2000" dirty="0" err="1" smtClean="0"/>
              <a:t>цій</a:t>
            </a:r>
            <a:r>
              <a:rPr lang="ru-RU" sz="2000" dirty="0" smtClean="0"/>
              <a:t> </a:t>
            </a:r>
            <a:r>
              <a:rPr lang="ru-RU" sz="2000" dirty="0" err="1" smtClean="0"/>
              <a:t>близькості</a:t>
            </a:r>
            <a:r>
              <a:rPr lang="ru-RU" sz="2000" dirty="0" smtClean="0"/>
              <a:t> </a:t>
            </a:r>
            <a:r>
              <a:rPr lang="ru-RU" sz="2000" dirty="0" err="1" smtClean="0"/>
              <a:t>значним</a:t>
            </a:r>
            <a:r>
              <a:rPr lang="ru-RU" sz="2000" dirty="0" smtClean="0"/>
              <a:t> є і </a:t>
            </a:r>
            <a:r>
              <a:rPr lang="ru-RU" sz="2000" dirty="0" err="1" smtClean="0"/>
              <a:t>припливний</a:t>
            </a:r>
            <a:r>
              <a:rPr lang="ru-RU" sz="2000" dirty="0" smtClean="0"/>
              <a:t> </a:t>
            </a:r>
            <a:r>
              <a:rPr lang="ru-RU" sz="2000" dirty="0" err="1" smtClean="0"/>
              <a:t>вплив</a:t>
            </a:r>
            <a:r>
              <a:rPr lang="ru-RU" sz="2000" dirty="0" smtClean="0"/>
              <a:t> </a:t>
            </a:r>
            <a:r>
              <a:rPr lang="ru-RU" sz="2000" dirty="0" err="1" smtClean="0"/>
              <a:t>Сонця</a:t>
            </a:r>
            <a:r>
              <a:rPr lang="ru-RU" sz="2000" dirty="0" smtClean="0"/>
              <a:t> на </a:t>
            </a:r>
            <a:r>
              <a:rPr lang="ru-RU" sz="2000" dirty="0" err="1" smtClean="0"/>
              <a:t>Меркурій</a:t>
            </a:r>
            <a:r>
              <a:rPr lang="ru-RU" sz="2000" dirty="0" smtClean="0"/>
              <a:t>, </a:t>
            </a:r>
            <a:r>
              <a:rPr lang="ru-RU" sz="2000" dirty="0" err="1" smtClean="0"/>
              <a:t>що</a:t>
            </a:r>
            <a:r>
              <a:rPr lang="ru-RU" sz="2000" dirty="0" smtClean="0"/>
              <a:t> </a:t>
            </a:r>
            <a:r>
              <a:rPr lang="ru-RU" sz="2000" dirty="0" err="1" smtClean="0"/>
              <a:t>має</a:t>
            </a:r>
            <a:r>
              <a:rPr lang="ru-RU" sz="2000" dirty="0" smtClean="0"/>
              <a:t> </a:t>
            </a:r>
            <a:r>
              <a:rPr lang="ru-RU" sz="2000" dirty="0" err="1" smtClean="0"/>
              <a:t>призводити</a:t>
            </a:r>
            <a:r>
              <a:rPr lang="ru-RU" sz="2000" dirty="0" smtClean="0"/>
              <a:t> до </a:t>
            </a:r>
            <a:r>
              <a:rPr lang="ru-RU" sz="2000" dirty="0" err="1" smtClean="0"/>
              <a:t>виникнення</a:t>
            </a:r>
            <a:r>
              <a:rPr lang="ru-RU" sz="2000" dirty="0" smtClean="0"/>
              <a:t> над </a:t>
            </a:r>
            <a:r>
              <a:rPr lang="ru-RU" sz="2000" dirty="0" err="1" smtClean="0"/>
              <a:t>поверхнею</a:t>
            </a:r>
            <a:r>
              <a:rPr lang="ru-RU" sz="2000" dirty="0" smtClean="0"/>
              <a:t> </a:t>
            </a:r>
            <a:r>
              <a:rPr lang="ru-RU" sz="2000" dirty="0" err="1" smtClean="0"/>
              <a:t>планети</a:t>
            </a:r>
            <a:r>
              <a:rPr lang="ru-RU" sz="2000" dirty="0" smtClean="0"/>
              <a:t> </a:t>
            </a:r>
            <a:r>
              <a:rPr lang="ru-RU" sz="2000" dirty="0" err="1" smtClean="0"/>
              <a:t>електричного</a:t>
            </a:r>
            <a:r>
              <a:rPr lang="ru-RU" sz="2000" dirty="0" smtClean="0"/>
              <a:t> поля, </a:t>
            </a:r>
            <a:r>
              <a:rPr lang="ru-RU" sz="2000" dirty="0" err="1" smtClean="0"/>
              <a:t>напруженість</a:t>
            </a:r>
            <a:r>
              <a:rPr lang="ru-RU" sz="2000" dirty="0" smtClean="0"/>
              <a:t> </a:t>
            </a:r>
            <a:r>
              <a:rPr lang="ru-RU" sz="2000" dirty="0" err="1" smtClean="0"/>
              <a:t>якого</a:t>
            </a:r>
            <a:r>
              <a:rPr lang="ru-RU" sz="2000" dirty="0" smtClean="0"/>
              <a:t> </a:t>
            </a:r>
            <a:r>
              <a:rPr lang="ru-RU" sz="2000" dirty="0" err="1" smtClean="0"/>
              <a:t>може</a:t>
            </a:r>
            <a:r>
              <a:rPr lang="ru-RU" sz="2000" dirty="0" smtClean="0"/>
              <a:t> бути </a:t>
            </a:r>
            <a:r>
              <a:rPr lang="ru-RU" sz="2000" dirty="0" err="1" smtClean="0"/>
              <a:t>приблизно</a:t>
            </a:r>
            <a:r>
              <a:rPr lang="ru-RU" sz="2000" dirty="0" smtClean="0"/>
              <a:t> </a:t>
            </a:r>
            <a:r>
              <a:rPr lang="ru-RU" sz="2000" dirty="0" err="1" smtClean="0"/>
              <a:t>вдвічі</a:t>
            </a:r>
            <a:r>
              <a:rPr lang="ru-RU" sz="2000" dirty="0" smtClean="0"/>
              <a:t> </a:t>
            </a:r>
            <a:r>
              <a:rPr lang="ru-RU" sz="2000" dirty="0" err="1" smtClean="0"/>
              <a:t>більшою</a:t>
            </a:r>
            <a:r>
              <a:rPr lang="ru-RU" sz="2000" dirty="0" smtClean="0"/>
              <a:t>, </a:t>
            </a:r>
            <a:r>
              <a:rPr lang="ru-RU" sz="2000" dirty="0" err="1" smtClean="0"/>
              <a:t>ніж</a:t>
            </a:r>
            <a:r>
              <a:rPr lang="ru-RU" sz="2000" dirty="0" smtClean="0"/>
              <a:t> у «поля </a:t>
            </a:r>
            <a:r>
              <a:rPr lang="ru-RU" sz="2000" dirty="0" err="1" smtClean="0"/>
              <a:t>ясної</a:t>
            </a:r>
            <a:r>
              <a:rPr lang="ru-RU" sz="2000" dirty="0" smtClean="0"/>
              <a:t> погоди» над </a:t>
            </a:r>
            <a:r>
              <a:rPr lang="ru-RU" sz="2000" dirty="0" err="1" smtClean="0"/>
              <a:t>поверхнею</a:t>
            </a:r>
            <a:r>
              <a:rPr lang="ru-RU" sz="2000" dirty="0" smtClean="0"/>
              <a:t> </a:t>
            </a:r>
            <a:r>
              <a:rPr lang="ru-RU" sz="2000" dirty="0" err="1" smtClean="0"/>
              <a:t>Землі</a:t>
            </a:r>
            <a:r>
              <a:rPr lang="ru-RU" sz="2000" dirty="0" smtClean="0"/>
              <a:t>, і </a:t>
            </a:r>
            <a:r>
              <a:rPr lang="ru-RU" sz="2000" dirty="0" err="1" smtClean="0"/>
              <a:t>відрізняється</a:t>
            </a:r>
            <a:r>
              <a:rPr lang="ru-RU" sz="2000" dirty="0" smtClean="0"/>
              <a:t> </a:t>
            </a:r>
            <a:r>
              <a:rPr lang="ru-RU" sz="2000" dirty="0" err="1" smtClean="0"/>
              <a:t>від</a:t>
            </a:r>
            <a:r>
              <a:rPr lang="ru-RU" sz="2000" dirty="0" smtClean="0"/>
              <a:t> </a:t>
            </a:r>
            <a:r>
              <a:rPr lang="ru-RU" sz="2000" dirty="0" err="1" smtClean="0"/>
              <a:t>останнього</a:t>
            </a:r>
            <a:r>
              <a:rPr lang="ru-RU" sz="2000" dirty="0" smtClean="0"/>
              <a:t> </a:t>
            </a:r>
            <a:r>
              <a:rPr lang="ru-RU" sz="2000" dirty="0" err="1" smtClean="0"/>
              <a:t>порівняною</a:t>
            </a:r>
            <a:r>
              <a:rPr lang="ru-RU" sz="2000" dirty="0" smtClean="0"/>
              <a:t> </a:t>
            </a:r>
            <a:r>
              <a:rPr lang="ru-RU" sz="2000" dirty="0" err="1" smtClean="0"/>
              <a:t>стабільністю</a:t>
            </a:r>
            <a:r>
              <a:rPr lang="ru-RU" sz="2000" dirty="0" smtClean="0"/>
              <a:t>.</a:t>
            </a:r>
          </a:p>
          <a:p>
            <a:endParaRPr lang="ru-RU" sz="2000" dirty="0" smtClean="0"/>
          </a:p>
          <a:p>
            <a:r>
              <a:rPr lang="ru-RU" sz="2000" dirty="0" smtClean="0"/>
              <a:t>На </a:t>
            </a:r>
            <a:r>
              <a:rPr lang="ru-RU" sz="2000" dirty="0" err="1" smtClean="0"/>
              <a:t>Меркурії</a:t>
            </a:r>
            <a:r>
              <a:rPr lang="ru-RU" sz="2000" dirty="0" smtClean="0"/>
              <a:t> є й </a:t>
            </a:r>
            <a:r>
              <a:rPr lang="ru-RU" sz="2000" dirty="0" err="1" smtClean="0"/>
              <a:t>магнітне</a:t>
            </a:r>
            <a:r>
              <a:rPr lang="ru-RU" sz="2000" dirty="0" smtClean="0"/>
              <a:t> поле. </a:t>
            </a:r>
            <a:r>
              <a:rPr lang="ru-RU" sz="2000" dirty="0" err="1" smtClean="0"/>
              <a:t>Магнітний</a:t>
            </a:r>
            <a:r>
              <a:rPr lang="ru-RU" sz="2000" dirty="0" smtClean="0"/>
              <a:t> </a:t>
            </a:r>
            <a:r>
              <a:rPr lang="ru-RU" sz="2000" dirty="0" err="1" smtClean="0"/>
              <a:t>дипольний</a:t>
            </a:r>
            <a:r>
              <a:rPr lang="ru-RU" sz="2000" dirty="0" smtClean="0"/>
              <a:t> момент </a:t>
            </a:r>
            <a:r>
              <a:rPr lang="ru-RU" sz="2000" dirty="0" err="1" smtClean="0"/>
              <a:t>Меркурія</a:t>
            </a:r>
            <a:r>
              <a:rPr lang="ru-RU" sz="2000" dirty="0" smtClean="0"/>
              <a:t> </a:t>
            </a:r>
            <a:r>
              <a:rPr lang="ru-RU" sz="2000" dirty="0" err="1" smtClean="0"/>
              <a:t>дорівнює</a:t>
            </a:r>
            <a:r>
              <a:rPr lang="ru-RU" sz="2000" dirty="0" smtClean="0"/>
              <a:t> 4,9·10</a:t>
            </a:r>
            <a:r>
              <a:rPr lang="ru-RU" sz="2000" baseline="30000" dirty="0" smtClean="0"/>
              <a:t>22 </a:t>
            </a:r>
            <a:r>
              <a:rPr lang="ru-RU" sz="2000" dirty="0" err="1" smtClean="0"/>
              <a:t>Гс</a:t>
            </a:r>
            <a:r>
              <a:rPr lang="ru-RU" sz="2000" dirty="0" smtClean="0"/>
              <a:t>·см³, </a:t>
            </a:r>
            <a:r>
              <a:rPr lang="ru-RU" sz="2000" dirty="0" err="1" smtClean="0"/>
              <a:t>що</a:t>
            </a:r>
            <a:r>
              <a:rPr lang="ru-RU" sz="2000" dirty="0" smtClean="0"/>
              <a:t> </a:t>
            </a:r>
            <a:r>
              <a:rPr lang="ru-RU" sz="2000" dirty="0" err="1" smtClean="0"/>
              <a:t>приблизно</a:t>
            </a:r>
            <a:r>
              <a:rPr lang="ru-RU" sz="2000" dirty="0" smtClean="0"/>
              <a:t> на </a:t>
            </a:r>
            <a:r>
              <a:rPr lang="ru-RU" sz="2000" dirty="0" err="1" smtClean="0"/>
              <a:t>чотири</a:t>
            </a:r>
            <a:r>
              <a:rPr lang="ru-RU" sz="2000" dirty="0" smtClean="0"/>
              <a:t> порядки </a:t>
            </a:r>
            <a:r>
              <a:rPr lang="ru-RU" sz="2000" dirty="0" err="1" smtClean="0"/>
              <a:t>менше</a:t>
            </a:r>
            <a:r>
              <a:rPr lang="ru-RU" sz="2000" dirty="0" smtClean="0"/>
              <a:t>, </a:t>
            </a:r>
            <a:r>
              <a:rPr lang="ru-RU" sz="2000" dirty="0" err="1" smtClean="0"/>
              <a:t>ніж</a:t>
            </a:r>
            <a:r>
              <a:rPr lang="ru-RU" sz="2000" dirty="0" smtClean="0"/>
              <a:t> у </a:t>
            </a:r>
            <a:r>
              <a:rPr lang="ru-RU" sz="2000" dirty="0" err="1" smtClean="0"/>
              <a:t>Землі</a:t>
            </a:r>
            <a:r>
              <a:rPr lang="ru-RU" sz="2000" dirty="0" smtClean="0"/>
              <a:t>; </a:t>
            </a:r>
            <a:r>
              <a:rPr lang="ru-RU" sz="2000" dirty="0" err="1" smtClean="0"/>
              <a:t>проте</a:t>
            </a:r>
            <a:r>
              <a:rPr lang="ru-RU" sz="2000" dirty="0" smtClean="0"/>
              <a:t>, </a:t>
            </a:r>
            <a:r>
              <a:rPr lang="ru-RU" sz="2000" dirty="0" err="1" smtClean="0"/>
              <a:t>оскільки</a:t>
            </a:r>
            <a:r>
              <a:rPr lang="ru-RU" sz="2000" dirty="0" smtClean="0"/>
              <a:t> </a:t>
            </a:r>
            <a:r>
              <a:rPr lang="ru-RU" sz="2000" dirty="0" err="1" smtClean="0"/>
              <a:t>напруженість</a:t>
            </a:r>
            <a:r>
              <a:rPr lang="ru-RU" sz="2000" dirty="0" smtClean="0"/>
              <a:t> поля </a:t>
            </a:r>
            <a:r>
              <a:rPr lang="ru-RU" sz="2000" dirty="0" err="1" smtClean="0"/>
              <a:t>обернено</a:t>
            </a:r>
            <a:r>
              <a:rPr lang="ru-RU" sz="2000" dirty="0" smtClean="0"/>
              <a:t> </a:t>
            </a:r>
            <a:r>
              <a:rPr lang="ru-RU" sz="2000" dirty="0" err="1" smtClean="0"/>
              <a:t>пропорційна</a:t>
            </a:r>
            <a:r>
              <a:rPr lang="ru-RU" sz="2000" dirty="0" smtClean="0"/>
              <a:t> кубу </a:t>
            </a:r>
            <a:r>
              <a:rPr lang="ru-RU" sz="2000" dirty="0" err="1" smtClean="0"/>
              <a:t>радіуса</a:t>
            </a:r>
            <a:r>
              <a:rPr lang="ru-RU" sz="2000" dirty="0" smtClean="0"/>
              <a:t> </a:t>
            </a:r>
            <a:r>
              <a:rPr lang="ru-RU" sz="2000" dirty="0" err="1" smtClean="0"/>
              <a:t>планети</a:t>
            </a:r>
            <a:r>
              <a:rPr lang="ru-RU" sz="2000" dirty="0" smtClean="0"/>
              <a:t>, то на </a:t>
            </a:r>
            <a:r>
              <a:rPr lang="ru-RU" sz="2000" dirty="0" err="1" smtClean="0"/>
              <a:t>Меркурії</a:t>
            </a:r>
            <a:r>
              <a:rPr lang="ru-RU" sz="2000" dirty="0" smtClean="0"/>
              <a:t> і на </a:t>
            </a:r>
            <a:r>
              <a:rPr lang="ru-RU" sz="2000" dirty="0" err="1" smtClean="0"/>
              <a:t>Землі</a:t>
            </a:r>
            <a:r>
              <a:rPr lang="ru-RU" sz="2000" dirty="0" smtClean="0"/>
              <a:t> вони </a:t>
            </a:r>
            <a:r>
              <a:rPr lang="ru-RU" sz="2000" dirty="0" err="1" smtClean="0"/>
              <a:t>близькі</a:t>
            </a:r>
            <a:r>
              <a:rPr lang="ru-RU" sz="2000" dirty="0" smtClean="0"/>
              <a:t> за величиною</a:t>
            </a:r>
            <a:endParaRPr lang="ru-RU" sz="2000" dirty="0"/>
          </a:p>
        </p:txBody>
      </p:sp>
    </p:spTree>
    <p:extLst>
      <p:ext uri="{BB962C8B-B14F-4D97-AF65-F5344CB8AC3E}">
        <p14:creationId xmlns:p14="http://schemas.microsoft.com/office/powerpoint/2010/main" xmlns="" val="1623181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acegid.com/wp-content/uploads/2012/12/Stroenie-Merkuriya.jpg"/>
          <p:cNvPicPr>
            <a:picLocks noGrp="1" noChangeAspect="1" noChangeArrowheads="1"/>
          </p:cNvPicPr>
          <p:nvPr>
            <p:ph idx="1"/>
          </p:nvPr>
        </p:nvPicPr>
        <p:blipFill>
          <a:blip r:embed="rId2"/>
          <a:srcRect t="11458" b="-1042"/>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28596" y="0"/>
            <a:ext cx="8429652" cy="857232"/>
          </a:xfrm>
        </p:spPr>
        <p:txBody>
          <a:bodyPr>
            <a:normAutofit/>
          </a:bodyPr>
          <a:lstStyle/>
          <a:p>
            <a:r>
              <a:rPr lang="uk-UA" dirty="0" smtClean="0">
                <a:solidFill>
                  <a:schemeClr val="bg1"/>
                </a:solidFill>
              </a:rPr>
              <a:t>Внутрішня будова</a:t>
            </a:r>
            <a:endParaRPr lang="ru-RU" dirty="0">
              <a:solidFill>
                <a:schemeClr val="bg1"/>
              </a:solidFill>
            </a:endParaRPr>
          </a:p>
        </p:txBody>
      </p:sp>
      <p:sp>
        <p:nvSpPr>
          <p:cNvPr id="5" name="Прямоугольник с двумя скругленными противолежащими углами 4"/>
          <p:cNvSpPr/>
          <p:nvPr/>
        </p:nvSpPr>
        <p:spPr>
          <a:xfrm>
            <a:off x="0" y="5357826"/>
            <a:ext cx="3635896" cy="57606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Кора, </a:t>
            </a:r>
            <a:r>
              <a:rPr lang="ru-RU"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товщина</a:t>
            </a: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100 - 300 км.</a:t>
            </a: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5286380" y="5286388"/>
            <a:ext cx="3672408" cy="57606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Мантия, </a:t>
            </a:r>
            <a:r>
              <a:rPr lang="ru-RU"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товщина</a:t>
            </a: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- 600 км.</a:t>
            </a: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с двумя скругленными противолежащими углами 6"/>
          <p:cNvSpPr/>
          <p:nvPr/>
        </p:nvSpPr>
        <p:spPr>
          <a:xfrm>
            <a:off x="2500298" y="6072206"/>
            <a:ext cx="3672408" cy="576064"/>
          </a:xfrm>
          <a:prstGeom prst="round2DiagRect">
            <a:avLst>
              <a:gd name="adj1" fmla="val 0"/>
              <a:gd name="adj2" fmla="val 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Ядро, </a:t>
            </a:r>
            <a:r>
              <a:rPr lang="ru-RU"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радіус</a:t>
            </a: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1800 км.</a:t>
            </a: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49993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uk-UA" dirty="0" smtClean="0"/>
              <a:t>Цікаві факти</a:t>
            </a:r>
            <a:endParaRPr lang="ru-RU" dirty="0"/>
          </a:p>
        </p:txBody>
      </p:sp>
      <p:sp>
        <p:nvSpPr>
          <p:cNvPr id="3" name="Объект 2"/>
          <p:cNvSpPr>
            <a:spLocks noGrp="1"/>
          </p:cNvSpPr>
          <p:nvPr>
            <p:ph idx="1"/>
          </p:nvPr>
        </p:nvSpPr>
        <p:spPr>
          <a:xfrm>
            <a:off x="467544" y="1196752"/>
            <a:ext cx="8229600" cy="5328592"/>
          </a:xfrm>
        </p:spPr>
        <p:txBody>
          <a:bodyPr>
            <a:normAutofit fontScale="77500" lnSpcReduction="20000"/>
          </a:bodyPr>
          <a:lstStyle/>
          <a:p>
            <a:r>
              <a:rPr lang="ru-RU" dirty="0" err="1" smtClean="0">
                <a:solidFill>
                  <a:schemeClr val="bg1"/>
                </a:solidFill>
              </a:rPr>
              <a:t>Меркурій</a:t>
            </a:r>
            <a:r>
              <a:rPr lang="ru-RU" dirty="0" smtClean="0">
                <a:solidFill>
                  <a:schemeClr val="bg1"/>
                </a:solidFill>
              </a:rPr>
              <a:t> — </a:t>
            </a:r>
            <a:r>
              <a:rPr lang="ru-RU" dirty="0" err="1" smtClean="0">
                <a:solidFill>
                  <a:schemeClr val="bg1"/>
                </a:solidFill>
              </a:rPr>
              <a:t>найшвидша</a:t>
            </a:r>
            <a:r>
              <a:rPr lang="ru-RU" dirty="0" smtClean="0">
                <a:solidFill>
                  <a:schemeClr val="bg1"/>
                </a:solidFill>
              </a:rPr>
              <a:t> планета в </a:t>
            </a:r>
            <a:r>
              <a:rPr lang="ru-RU" dirty="0" err="1" smtClean="0">
                <a:solidFill>
                  <a:schemeClr val="bg1"/>
                </a:solidFill>
              </a:rPr>
              <a:t>Сонячній</a:t>
            </a:r>
            <a:r>
              <a:rPr lang="ru-RU" dirty="0" smtClean="0">
                <a:solidFill>
                  <a:schemeClr val="bg1"/>
                </a:solidFill>
              </a:rPr>
              <a:t> </a:t>
            </a:r>
            <a:r>
              <a:rPr lang="ru-RU" dirty="0" err="1" smtClean="0">
                <a:solidFill>
                  <a:schemeClr val="bg1"/>
                </a:solidFill>
              </a:rPr>
              <a:t>Системі</a:t>
            </a:r>
            <a:r>
              <a:rPr lang="ru-RU" dirty="0" smtClean="0">
                <a:solidFill>
                  <a:schemeClr val="bg1"/>
                </a:solidFill>
              </a:rPr>
              <a:t>, вона </a:t>
            </a:r>
            <a:r>
              <a:rPr lang="ru-RU" dirty="0" err="1" smtClean="0">
                <a:solidFill>
                  <a:schemeClr val="bg1"/>
                </a:solidFill>
              </a:rPr>
              <a:t>рухається</a:t>
            </a:r>
            <a:r>
              <a:rPr lang="ru-RU" dirty="0" smtClean="0">
                <a:solidFill>
                  <a:schemeClr val="bg1"/>
                </a:solidFill>
              </a:rPr>
              <a:t> </a:t>
            </a:r>
            <a:r>
              <a:rPr lang="ru-RU" dirty="0" err="1" smtClean="0">
                <a:solidFill>
                  <a:schemeClr val="bg1"/>
                </a:solidFill>
              </a:rPr>
              <a:t>орбітою</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з </a:t>
            </a:r>
            <a:r>
              <a:rPr lang="ru-RU" dirty="0" err="1" smtClean="0">
                <a:solidFill>
                  <a:schemeClr val="bg1"/>
                </a:solidFill>
              </a:rPr>
              <a:t>середньою</a:t>
            </a:r>
            <a:r>
              <a:rPr lang="ru-RU" dirty="0" smtClean="0">
                <a:solidFill>
                  <a:schemeClr val="bg1"/>
                </a:solidFill>
              </a:rPr>
              <a:t> </a:t>
            </a:r>
            <a:r>
              <a:rPr lang="ru-RU" dirty="0" err="1" smtClean="0">
                <a:solidFill>
                  <a:schemeClr val="bg1"/>
                </a:solidFill>
              </a:rPr>
              <a:t>швидкістю</a:t>
            </a:r>
            <a:r>
              <a:rPr lang="ru-RU" dirty="0" smtClean="0">
                <a:solidFill>
                  <a:schemeClr val="bg1"/>
                </a:solidFill>
              </a:rPr>
              <a:t> 47,87 км/с, </a:t>
            </a:r>
            <a:r>
              <a:rPr lang="ru-RU" dirty="0" err="1" smtClean="0">
                <a:solidFill>
                  <a:schemeClr val="bg1"/>
                </a:solidFill>
              </a:rPr>
              <a:t>що</a:t>
            </a:r>
            <a:r>
              <a:rPr lang="ru-RU" dirty="0" smtClean="0">
                <a:solidFill>
                  <a:schemeClr val="bg1"/>
                </a:solidFill>
              </a:rPr>
              <a:t> </a:t>
            </a:r>
            <a:r>
              <a:rPr lang="ru-RU" dirty="0" err="1" smtClean="0">
                <a:solidFill>
                  <a:schemeClr val="bg1"/>
                </a:solidFill>
              </a:rPr>
              <a:t>майже</a:t>
            </a:r>
            <a:r>
              <a:rPr lang="ru-RU" dirty="0" smtClean="0">
                <a:solidFill>
                  <a:schemeClr val="bg1"/>
                </a:solidFill>
              </a:rPr>
              <a:t> </a:t>
            </a:r>
            <a:r>
              <a:rPr lang="ru-RU" dirty="0" err="1" smtClean="0">
                <a:solidFill>
                  <a:schemeClr val="bg1"/>
                </a:solidFill>
              </a:rPr>
              <a:t>вдвічі</a:t>
            </a:r>
            <a:r>
              <a:rPr lang="ru-RU" dirty="0" smtClean="0">
                <a:solidFill>
                  <a:schemeClr val="bg1"/>
                </a:solidFill>
              </a:rPr>
              <a:t> </a:t>
            </a:r>
            <a:r>
              <a:rPr lang="ru-RU" dirty="0" err="1" smtClean="0">
                <a:solidFill>
                  <a:schemeClr val="bg1"/>
                </a:solidFill>
              </a:rPr>
              <a:t>більше</a:t>
            </a:r>
            <a:r>
              <a:rPr lang="ru-RU" dirty="0" smtClean="0">
                <a:solidFill>
                  <a:schemeClr val="bg1"/>
                </a:solidFill>
              </a:rPr>
              <a:t> </a:t>
            </a:r>
            <a:r>
              <a:rPr lang="ru-RU" dirty="0" err="1" smtClean="0">
                <a:solidFill>
                  <a:schemeClr val="bg1"/>
                </a:solidFill>
              </a:rPr>
              <a:t>швидкості</a:t>
            </a:r>
            <a:r>
              <a:rPr lang="ru-RU" dirty="0" smtClean="0">
                <a:solidFill>
                  <a:schemeClr val="bg1"/>
                </a:solidFill>
              </a:rPr>
              <a:t>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Така</a:t>
            </a:r>
            <a:r>
              <a:rPr lang="ru-RU" dirty="0" smtClean="0">
                <a:solidFill>
                  <a:schemeClr val="bg1"/>
                </a:solidFill>
              </a:rPr>
              <a:t> </a:t>
            </a:r>
            <a:r>
              <a:rPr lang="ru-RU" dirty="0" err="1" smtClean="0">
                <a:solidFill>
                  <a:schemeClr val="bg1"/>
                </a:solidFill>
              </a:rPr>
              <a:t>швидкість</a:t>
            </a:r>
            <a:r>
              <a:rPr lang="ru-RU" dirty="0" smtClean="0">
                <a:solidFill>
                  <a:schemeClr val="bg1"/>
                </a:solidFill>
              </a:rPr>
              <a:t> і той факт, </a:t>
            </a:r>
            <a:r>
              <a:rPr lang="ru-RU" dirty="0" err="1" smtClean="0">
                <a:solidFill>
                  <a:schemeClr val="bg1"/>
                </a:solidFill>
              </a:rPr>
              <a:t>що</a:t>
            </a:r>
            <a:r>
              <a:rPr lang="ru-RU" dirty="0" smtClean="0">
                <a:solidFill>
                  <a:schemeClr val="bg1"/>
                </a:solidFill>
              </a:rPr>
              <a:t> </a:t>
            </a:r>
            <a:r>
              <a:rPr lang="ru-RU" dirty="0" err="1" smtClean="0">
                <a:solidFill>
                  <a:schemeClr val="bg1"/>
                </a:solidFill>
              </a:rPr>
              <a:t>Меркурій</a:t>
            </a:r>
            <a:r>
              <a:rPr lang="ru-RU" dirty="0" smtClean="0">
                <a:solidFill>
                  <a:schemeClr val="bg1"/>
                </a:solidFill>
              </a:rPr>
              <a:t> </a:t>
            </a:r>
            <a:r>
              <a:rPr lang="ru-RU" dirty="0" err="1" smtClean="0">
                <a:solidFill>
                  <a:schemeClr val="bg1"/>
                </a:solidFill>
              </a:rPr>
              <a:t>розміщений</a:t>
            </a:r>
            <a:r>
              <a:rPr lang="ru-RU" dirty="0" smtClean="0">
                <a:solidFill>
                  <a:schemeClr val="bg1"/>
                </a:solidFill>
              </a:rPr>
              <a:t> </a:t>
            </a:r>
            <a:r>
              <a:rPr lang="ru-RU" dirty="0" err="1" smtClean="0">
                <a:solidFill>
                  <a:schemeClr val="bg1"/>
                </a:solidFill>
              </a:rPr>
              <a:t>ближче</a:t>
            </a:r>
            <a:r>
              <a:rPr lang="ru-RU" dirty="0" smtClean="0">
                <a:solidFill>
                  <a:schemeClr val="bg1"/>
                </a:solidFill>
              </a:rPr>
              <a:t> до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ніж</a:t>
            </a:r>
            <a:r>
              <a:rPr lang="ru-RU" dirty="0" smtClean="0">
                <a:solidFill>
                  <a:schemeClr val="bg1"/>
                </a:solidFill>
              </a:rPr>
              <a:t> Земля, </a:t>
            </a:r>
            <a:r>
              <a:rPr lang="ru-RU" dirty="0" err="1" smtClean="0">
                <a:solidFill>
                  <a:schemeClr val="bg1"/>
                </a:solidFill>
              </a:rPr>
              <a:t>приводять</a:t>
            </a:r>
            <a:r>
              <a:rPr lang="ru-RU" dirty="0" smtClean="0">
                <a:solidFill>
                  <a:schemeClr val="bg1"/>
                </a:solidFill>
              </a:rPr>
              <a:t> до того, </a:t>
            </a:r>
            <a:r>
              <a:rPr lang="ru-RU" dirty="0" err="1" smtClean="0">
                <a:solidFill>
                  <a:schemeClr val="bg1"/>
                </a:solidFill>
              </a:rPr>
              <a:t>що</a:t>
            </a:r>
            <a:r>
              <a:rPr lang="ru-RU" dirty="0" smtClean="0">
                <a:solidFill>
                  <a:schemeClr val="bg1"/>
                </a:solidFill>
              </a:rPr>
              <a:t> один </a:t>
            </a:r>
            <a:r>
              <a:rPr lang="ru-RU" dirty="0" err="1" smtClean="0">
                <a:solidFill>
                  <a:schemeClr val="bg1"/>
                </a:solidFill>
              </a:rPr>
              <a:t>рік</a:t>
            </a:r>
            <a:r>
              <a:rPr lang="ru-RU" dirty="0" smtClean="0">
                <a:solidFill>
                  <a:schemeClr val="bg1"/>
                </a:solidFill>
              </a:rPr>
              <a:t> на </a:t>
            </a:r>
            <a:r>
              <a:rPr lang="ru-RU" dirty="0" err="1" smtClean="0">
                <a:solidFill>
                  <a:schemeClr val="bg1"/>
                </a:solidFill>
              </a:rPr>
              <a:t>Меркурії</a:t>
            </a:r>
            <a:r>
              <a:rPr lang="ru-RU" dirty="0" smtClean="0">
                <a:solidFill>
                  <a:schemeClr val="bg1"/>
                </a:solidFill>
              </a:rPr>
              <a:t> (час </a:t>
            </a:r>
            <a:r>
              <a:rPr lang="ru-RU" dirty="0" err="1" smtClean="0">
                <a:solidFill>
                  <a:schemeClr val="bg1"/>
                </a:solidFill>
              </a:rPr>
              <a:t>його</a:t>
            </a:r>
            <a:r>
              <a:rPr lang="ru-RU" dirty="0" smtClean="0">
                <a:solidFill>
                  <a:schemeClr val="bg1"/>
                </a:solidFill>
              </a:rPr>
              <a:t> </a:t>
            </a:r>
            <a:r>
              <a:rPr lang="ru-RU" dirty="0" err="1" smtClean="0">
                <a:solidFill>
                  <a:schemeClr val="bg1"/>
                </a:solidFill>
              </a:rPr>
              <a:t>повного</a:t>
            </a:r>
            <a:r>
              <a:rPr lang="ru-RU" dirty="0" smtClean="0">
                <a:solidFill>
                  <a:schemeClr val="bg1"/>
                </a:solidFill>
              </a:rPr>
              <a:t> </a:t>
            </a:r>
            <a:r>
              <a:rPr lang="ru-RU" dirty="0" err="1" smtClean="0">
                <a:solidFill>
                  <a:schemeClr val="bg1"/>
                </a:solidFill>
              </a:rPr>
              <a:t>оберту</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становить </a:t>
            </a:r>
            <a:r>
              <a:rPr lang="ru-RU" dirty="0" err="1" smtClean="0">
                <a:solidFill>
                  <a:schemeClr val="bg1"/>
                </a:solidFill>
              </a:rPr>
              <a:t>усього</a:t>
            </a:r>
            <a:r>
              <a:rPr lang="ru-RU" dirty="0" smtClean="0">
                <a:solidFill>
                  <a:schemeClr val="bg1"/>
                </a:solidFill>
              </a:rPr>
              <a:t> 87,99 </a:t>
            </a:r>
            <a:r>
              <a:rPr lang="ru-RU" dirty="0" err="1" smtClean="0">
                <a:solidFill>
                  <a:schemeClr val="bg1"/>
                </a:solidFill>
              </a:rPr>
              <a:t>днів</a:t>
            </a:r>
            <a:r>
              <a:rPr lang="ru-RU" dirty="0" smtClean="0">
                <a:solidFill>
                  <a:schemeClr val="bg1"/>
                </a:solidFill>
              </a:rPr>
              <a:t>. На </a:t>
            </a:r>
            <a:r>
              <a:rPr lang="ru-RU" dirty="0" err="1" smtClean="0">
                <a:solidFill>
                  <a:schemeClr val="bg1"/>
                </a:solidFill>
              </a:rPr>
              <a:t>Меркурії</a:t>
            </a:r>
            <a:r>
              <a:rPr lang="ru-RU" dirty="0" smtClean="0">
                <a:solidFill>
                  <a:schemeClr val="bg1"/>
                </a:solidFill>
              </a:rPr>
              <a:t> не </a:t>
            </a:r>
            <a:r>
              <a:rPr lang="ru-RU" dirty="0" err="1" smtClean="0">
                <a:solidFill>
                  <a:schemeClr val="bg1"/>
                </a:solidFill>
              </a:rPr>
              <a:t>існує</a:t>
            </a:r>
            <a:r>
              <a:rPr lang="ru-RU" dirty="0" smtClean="0">
                <a:solidFill>
                  <a:schemeClr val="bg1"/>
                </a:solidFill>
              </a:rPr>
              <a:t> </a:t>
            </a:r>
            <a:r>
              <a:rPr lang="ru-RU" dirty="0" err="1" smtClean="0">
                <a:solidFill>
                  <a:schemeClr val="bg1"/>
                </a:solidFill>
              </a:rPr>
              <a:t>пір</a:t>
            </a:r>
            <a:r>
              <a:rPr lang="ru-RU" dirty="0" smtClean="0">
                <a:solidFill>
                  <a:schemeClr val="bg1"/>
                </a:solidFill>
              </a:rPr>
              <a:t> року в тому </a:t>
            </a:r>
            <a:r>
              <a:rPr lang="ru-RU" dirty="0" err="1" smtClean="0">
                <a:solidFill>
                  <a:schemeClr val="bg1"/>
                </a:solidFill>
              </a:rPr>
              <a:t>сенсі</a:t>
            </a:r>
            <a:r>
              <a:rPr lang="ru-RU" dirty="0" smtClean="0">
                <a:solidFill>
                  <a:schemeClr val="bg1"/>
                </a:solidFill>
              </a:rPr>
              <a:t>, </a:t>
            </a:r>
            <a:r>
              <a:rPr lang="ru-RU" dirty="0" err="1" smtClean="0">
                <a:solidFill>
                  <a:schemeClr val="bg1"/>
                </a:solidFill>
              </a:rPr>
              <a:t>що</a:t>
            </a:r>
            <a:r>
              <a:rPr lang="ru-RU" dirty="0" smtClean="0">
                <a:solidFill>
                  <a:schemeClr val="bg1"/>
                </a:solidFill>
              </a:rPr>
              <a:t> ми </a:t>
            </a:r>
            <a:r>
              <a:rPr lang="ru-RU" dirty="0" err="1" smtClean="0">
                <a:solidFill>
                  <a:schemeClr val="bg1"/>
                </a:solidFill>
              </a:rPr>
              <a:t>розуміємо</a:t>
            </a:r>
            <a:r>
              <a:rPr lang="ru-RU" dirty="0" smtClean="0">
                <a:solidFill>
                  <a:schemeClr val="bg1"/>
                </a:solidFill>
              </a:rPr>
              <a:t> </a:t>
            </a:r>
            <a:r>
              <a:rPr lang="ru-RU" dirty="0" err="1" smtClean="0">
                <a:solidFill>
                  <a:schemeClr val="bg1"/>
                </a:solidFill>
              </a:rPr>
              <a:t>під</a:t>
            </a:r>
            <a:r>
              <a:rPr lang="ru-RU" dirty="0" smtClean="0">
                <a:solidFill>
                  <a:schemeClr val="bg1"/>
                </a:solidFill>
              </a:rPr>
              <a:t> </a:t>
            </a:r>
            <a:r>
              <a:rPr lang="ru-RU" dirty="0" err="1" smtClean="0">
                <a:solidFill>
                  <a:schemeClr val="bg1"/>
                </a:solidFill>
              </a:rPr>
              <a:t>цим</a:t>
            </a:r>
            <a:r>
              <a:rPr lang="ru-RU" dirty="0" smtClean="0">
                <a:solidFill>
                  <a:schemeClr val="bg1"/>
                </a:solidFill>
              </a:rPr>
              <a:t> </a:t>
            </a:r>
            <a:r>
              <a:rPr lang="ru-RU" dirty="0" err="1" smtClean="0">
                <a:solidFill>
                  <a:schemeClr val="bg1"/>
                </a:solidFill>
              </a:rPr>
              <a:t>поняттям</a:t>
            </a:r>
            <a:r>
              <a:rPr lang="ru-RU" dirty="0" smtClean="0">
                <a:solidFill>
                  <a:schemeClr val="bg1"/>
                </a:solidFill>
              </a:rPr>
              <a:t> на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Це</a:t>
            </a:r>
            <a:r>
              <a:rPr lang="ru-RU" dirty="0" smtClean="0">
                <a:solidFill>
                  <a:schemeClr val="bg1"/>
                </a:solidFill>
              </a:rPr>
              <a:t> </a:t>
            </a:r>
            <a:r>
              <a:rPr lang="ru-RU" dirty="0" err="1" smtClean="0">
                <a:solidFill>
                  <a:schemeClr val="bg1"/>
                </a:solidFill>
              </a:rPr>
              <a:t>відбувається</a:t>
            </a:r>
            <a:r>
              <a:rPr lang="ru-RU" dirty="0" smtClean="0">
                <a:solidFill>
                  <a:schemeClr val="bg1"/>
                </a:solidFill>
              </a:rPr>
              <a:t> через те, </a:t>
            </a:r>
            <a:r>
              <a:rPr lang="ru-RU" dirty="0" err="1" smtClean="0">
                <a:solidFill>
                  <a:schemeClr val="bg1"/>
                </a:solidFill>
              </a:rPr>
              <a:t>що</a:t>
            </a:r>
            <a:r>
              <a:rPr lang="ru-RU" dirty="0" smtClean="0">
                <a:solidFill>
                  <a:schemeClr val="bg1"/>
                </a:solidFill>
              </a:rPr>
              <a:t> </a:t>
            </a:r>
            <a:r>
              <a:rPr lang="ru-RU" dirty="0" err="1" smtClean="0">
                <a:solidFill>
                  <a:schemeClr val="bg1"/>
                </a:solidFill>
              </a:rPr>
              <a:t>вісь</a:t>
            </a:r>
            <a:r>
              <a:rPr lang="ru-RU" dirty="0" smtClean="0">
                <a:solidFill>
                  <a:schemeClr val="bg1"/>
                </a:solidFill>
              </a:rPr>
              <a:t> </a:t>
            </a:r>
            <a:r>
              <a:rPr lang="ru-RU" dirty="0" err="1" smtClean="0">
                <a:solidFill>
                  <a:schemeClr val="bg1"/>
                </a:solidFill>
              </a:rPr>
              <a:t>обертання</a:t>
            </a:r>
            <a:r>
              <a:rPr lang="ru-RU" dirty="0" smtClean="0">
                <a:solidFill>
                  <a:schemeClr val="bg1"/>
                </a:solidFill>
              </a:rPr>
              <a:t> </a:t>
            </a:r>
            <a:r>
              <a:rPr lang="ru-RU" dirty="0" err="1" smtClean="0">
                <a:solidFill>
                  <a:schemeClr val="bg1"/>
                </a:solidFill>
              </a:rPr>
              <a:t>планети</a:t>
            </a:r>
            <a:r>
              <a:rPr lang="ru-RU" dirty="0" smtClean="0">
                <a:solidFill>
                  <a:schemeClr val="bg1"/>
                </a:solidFill>
              </a:rPr>
              <a:t> </a:t>
            </a:r>
            <a:r>
              <a:rPr lang="ru-RU" dirty="0" err="1" smtClean="0">
                <a:solidFill>
                  <a:schemeClr val="bg1"/>
                </a:solidFill>
              </a:rPr>
              <a:t>лежить</a:t>
            </a:r>
            <a:r>
              <a:rPr lang="ru-RU" dirty="0" smtClean="0">
                <a:solidFill>
                  <a:schemeClr val="bg1"/>
                </a:solidFill>
              </a:rPr>
              <a:t> </a:t>
            </a:r>
            <a:r>
              <a:rPr lang="ru-RU" dirty="0" err="1" smtClean="0">
                <a:solidFill>
                  <a:schemeClr val="bg1"/>
                </a:solidFill>
              </a:rPr>
              <a:t>майже</a:t>
            </a:r>
            <a:r>
              <a:rPr lang="ru-RU" dirty="0" smtClean="0">
                <a:solidFill>
                  <a:schemeClr val="bg1"/>
                </a:solidFill>
              </a:rPr>
              <a:t> </a:t>
            </a:r>
            <a:r>
              <a:rPr lang="ru-RU" dirty="0" err="1" smtClean="0">
                <a:solidFill>
                  <a:schemeClr val="bg1"/>
                </a:solidFill>
              </a:rPr>
              <a:t>під</a:t>
            </a:r>
            <a:r>
              <a:rPr lang="ru-RU" dirty="0" smtClean="0">
                <a:solidFill>
                  <a:schemeClr val="bg1"/>
                </a:solidFill>
              </a:rPr>
              <a:t> прямим кутом до </a:t>
            </a:r>
            <a:r>
              <a:rPr lang="ru-RU" dirty="0" err="1" smtClean="0">
                <a:solidFill>
                  <a:schemeClr val="bg1"/>
                </a:solidFill>
              </a:rPr>
              <a:t>площини</a:t>
            </a:r>
            <a:r>
              <a:rPr lang="ru-RU" dirty="0" smtClean="0">
                <a:solidFill>
                  <a:schemeClr val="bg1"/>
                </a:solidFill>
              </a:rPr>
              <a:t> </a:t>
            </a:r>
            <a:r>
              <a:rPr lang="ru-RU" dirty="0" err="1" smtClean="0">
                <a:solidFill>
                  <a:schemeClr val="bg1"/>
                </a:solidFill>
              </a:rPr>
              <a:t>орбіти</a:t>
            </a:r>
            <a:r>
              <a:rPr lang="ru-RU" dirty="0" smtClean="0">
                <a:solidFill>
                  <a:schemeClr val="bg1"/>
                </a:solidFill>
              </a:rPr>
              <a:t>. Як </a:t>
            </a:r>
            <a:r>
              <a:rPr lang="ru-RU" dirty="0" err="1" smtClean="0">
                <a:solidFill>
                  <a:schemeClr val="bg1"/>
                </a:solidFill>
              </a:rPr>
              <a:t>наслідок</a:t>
            </a:r>
            <a:r>
              <a:rPr lang="ru-RU" dirty="0" smtClean="0">
                <a:solidFill>
                  <a:schemeClr val="bg1"/>
                </a:solidFill>
              </a:rPr>
              <a:t>, </a:t>
            </a:r>
            <a:r>
              <a:rPr lang="ru-RU" dirty="0" err="1" smtClean="0">
                <a:solidFill>
                  <a:schemeClr val="bg1"/>
                </a:solidFill>
              </a:rPr>
              <a:t>поряд</a:t>
            </a:r>
            <a:r>
              <a:rPr lang="ru-RU" dirty="0" smtClean="0">
                <a:solidFill>
                  <a:schemeClr val="bg1"/>
                </a:solidFill>
              </a:rPr>
              <a:t> з полюсами є </a:t>
            </a:r>
            <a:r>
              <a:rPr lang="ru-RU" dirty="0" err="1" smtClean="0">
                <a:solidFill>
                  <a:schemeClr val="bg1"/>
                </a:solidFill>
              </a:rPr>
              <a:t>ділянки</a:t>
            </a:r>
            <a:r>
              <a:rPr lang="ru-RU" dirty="0" smtClean="0">
                <a:solidFill>
                  <a:schemeClr val="bg1"/>
                </a:solidFill>
              </a:rPr>
              <a:t>, до </a:t>
            </a:r>
            <a:r>
              <a:rPr lang="ru-RU" dirty="0" err="1" smtClean="0">
                <a:solidFill>
                  <a:schemeClr val="bg1"/>
                </a:solidFill>
              </a:rPr>
              <a:t>яких</a:t>
            </a:r>
            <a:r>
              <a:rPr lang="ru-RU" dirty="0" smtClean="0">
                <a:solidFill>
                  <a:schemeClr val="bg1"/>
                </a:solidFill>
              </a:rPr>
              <a:t> </a:t>
            </a:r>
            <a:r>
              <a:rPr lang="ru-RU" dirty="0" err="1" smtClean="0">
                <a:solidFill>
                  <a:schemeClr val="bg1"/>
                </a:solidFill>
              </a:rPr>
              <a:t>сонячні</a:t>
            </a:r>
            <a:r>
              <a:rPr lang="ru-RU" dirty="0" smtClean="0">
                <a:solidFill>
                  <a:schemeClr val="bg1"/>
                </a:solidFill>
              </a:rPr>
              <a:t> </a:t>
            </a:r>
            <a:r>
              <a:rPr lang="ru-RU" dirty="0" err="1" smtClean="0">
                <a:solidFill>
                  <a:schemeClr val="bg1"/>
                </a:solidFill>
              </a:rPr>
              <a:t>промені</a:t>
            </a:r>
            <a:r>
              <a:rPr lang="ru-RU" dirty="0" smtClean="0">
                <a:solidFill>
                  <a:schemeClr val="bg1"/>
                </a:solidFill>
              </a:rPr>
              <a:t> не </a:t>
            </a:r>
            <a:r>
              <a:rPr lang="ru-RU" dirty="0" err="1" smtClean="0">
                <a:solidFill>
                  <a:schemeClr val="bg1"/>
                </a:solidFill>
              </a:rPr>
              <a:t>доходять</a:t>
            </a:r>
            <a:r>
              <a:rPr lang="ru-RU" dirty="0" smtClean="0">
                <a:solidFill>
                  <a:schemeClr val="bg1"/>
                </a:solidFill>
              </a:rPr>
              <a:t> </a:t>
            </a:r>
            <a:r>
              <a:rPr lang="ru-RU" dirty="0" err="1" smtClean="0">
                <a:solidFill>
                  <a:schemeClr val="bg1"/>
                </a:solidFill>
              </a:rPr>
              <a:t>ніколи</a:t>
            </a:r>
            <a:r>
              <a:rPr lang="ru-RU" dirty="0" smtClean="0">
                <a:solidFill>
                  <a:schemeClr val="bg1"/>
                </a:solidFill>
              </a:rPr>
              <a:t>. </a:t>
            </a:r>
          </a:p>
          <a:p>
            <a:r>
              <a:rPr lang="ru-RU" dirty="0" err="1" smtClean="0">
                <a:solidFill>
                  <a:schemeClr val="bg1"/>
                </a:solidFill>
              </a:rPr>
              <a:t>Дослідження</a:t>
            </a:r>
            <a:r>
              <a:rPr lang="ru-RU" dirty="0" smtClean="0">
                <a:solidFill>
                  <a:schemeClr val="bg1"/>
                </a:solidFill>
              </a:rPr>
              <a:t>, </a:t>
            </a:r>
            <a:r>
              <a:rPr lang="ru-RU" dirty="0" err="1" smtClean="0">
                <a:solidFill>
                  <a:schemeClr val="bg1"/>
                </a:solidFill>
              </a:rPr>
              <a:t>здійснене</a:t>
            </a:r>
            <a:r>
              <a:rPr lang="ru-RU" dirty="0" smtClean="0">
                <a:solidFill>
                  <a:schemeClr val="bg1"/>
                </a:solidFill>
              </a:rPr>
              <a:t> </a:t>
            </a:r>
            <a:r>
              <a:rPr lang="ru-RU" dirty="0" err="1" smtClean="0">
                <a:solidFill>
                  <a:schemeClr val="bg1"/>
                </a:solidFill>
              </a:rPr>
              <a:t>радіотелескопом</a:t>
            </a:r>
            <a:r>
              <a:rPr lang="ru-RU" dirty="0" smtClean="0">
                <a:solidFill>
                  <a:schemeClr val="bg1"/>
                </a:solidFill>
              </a:rPr>
              <a:t> </a:t>
            </a:r>
            <a:r>
              <a:rPr lang="ru-RU" dirty="0" err="1" smtClean="0">
                <a:solidFill>
                  <a:schemeClr val="bg1"/>
                </a:solidFill>
              </a:rPr>
              <a:t>Аресібо</a:t>
            </a:r>
            <a:r>
              <a:rPr lang="ru-RU" dirty="0" smtClean="0">
                <a:solidFill>
                  <a:schemeClr val="bg1"/>
                </a:solidFill>
              </a:rPr>
              <a:t>, </a:t>
            </a:r>
            <a:r>
              <a:rPr lang="ru-RU" dirty="0" err="1" smtClean="0">
                <a:solidFill>
                  <a:schemeClr val="bg1"/>
                </a:solidFill>
              </a:rPr>
              <a:t>дозволяє</a:t>
            </a:r>
            <a:r>
              <a:rPr lang="ru-RU" dirty="0" smtClean="0">
                <a:solidFill>
                  <a:schemeClr val="bg1"/>
                </a:solidFill>
              </a:rPr>
              <a:t> </a:t>
            </a:r>
            <a:r>
              <a:rPr lang="ru-RU" dirty="0" err="1" smtClean="0">
                <a:solidFill>
                  <a:schemeClr val="bg1"/>
                </a:solidFill>
              </a:rPr>
              <a:t>припустити</a:t>
            </a:r>
            <a:r>
              <a:rPr lang="ru-RU" dirty="0" smtClean="0">
                <a:solidFill>
                  <a:schemeClr val="bg1"/>
                </a:solidFill>
              </a:rPr>
              <a:t>, </a:t>
            </a:r>
            <a:r>
              <a:rPr lang="ru-RU" dirty="0" err="1" smtClean="0">
                <a:solidFill>
                  <a:schemeClr val="bg1"/>
                </a:solidFill>
              </a:rPr>
              <a:t>що</a:t>
            </a:r>
            <a:r>
              <a:rPr lang="ru-RU" dirty="0" smtClean="0">
                <a:solidFill>
                  <a:schemeClr val="bg1"/>
                </a:solidFill>
              </a:rPr>
              <a:t> в </a:t>
            </a:r>
            <a:r>
              <a:rPr lang="ru-RU" dirty="0" err="1" smtClean="0">
                <a:solidFill>
                  <a:schemeClr val="bg1"/>
                </a:solidFill>
              </a:rPr>
              <a:t>цих</a:t>
            </a:r>
            <a:r>
              <a:rPr lang="ru-RU" dirty="0" smtClean="0">
                <a:solidFill>
                  <a:schemeClr val="bg1"/>
                </a:solidFill>
              </a:rPr>
              <a:t> </a:t>
            </a:r>
            <a:r>
              <a:rPr lang="ru-RU" dirty="0" err="1" smtClean="0">
                <a:solidFill>
                  <a:schemeClr val="bg1"/>
                </a:solidFill>
              </a:rPr>
              <a:t>холодних</a:t>
            </a:r>
            <a:r>
              <a:rPr lang="ru-RU" dirty="0" smtClean="0">
                <a:solidFill>
                  <a:schemeClr val="bg1"/>
                </a:solidFill>
              </a:rPr>
              <a:t> та </a:t>
            </a:r>
            <a:r>
              <a:rPr lang="ru-RU" dirty="0" err="1" smtClean="0">
                <a:solidFill>
                  <a:schemeClr val="bg1"/>
                </a:solidFill>
              </a:rPr>
              <a:t>темних</a:t>
            </a:r>
            <a:r>
              <a:rPr lang="ru-RU" dirty="0" smtClean="0">
                <a:solidFill>
                  <a:schemeClr val="bg1"/>
                </a:solidFill>
              </a:rPr>
              <a:t> зонах є </a:t>
            </a:r>
            <a:r>
              <a:rPr lang="ru-RU" dirty="0" err="1" smtClean="0">
                <a:solidFill>
                  <a:schemeClr val="bg1"/>
                </a:solidFill>
              </a:rPr>
              <a:t>льодовики</a:t>
            </a:r>
            <a:r>
              <a:rPr lang="ru-RU" dirty="0" smtClean="0">
                <a:solidFill>
                  <a:schemeClr val="bg1"/>
                </a:solidFill>
              </a:rPr>
              <a:t>. </a:t>
            </a:r>
            <a:r>
              <a:rPr lang="ru-RU" dirty="0" err="1" smtClean="0">
                <a:solidFill>
                  <a:schemeClr val="bg1"/>
                </a:solidFill>
              </a:rPr>
              <a:t>Льодовиковий</a:t>
            </a:r>
            <a:r>
              <a:rPr lang="ru-RU" dirty="0" smtClean="0">
                <a:solidFill>
                  <a:schemeClr val="bg1"/>
                </a:solidFill>
              </a:rPr>
              <a:t> шар </a:t>
            </a:r>
            <a:r>
              <a:rPr lang="ru-RU" dirty="0" err="1" smtClean="0">
                <a:solidFill>
                  <a:schemeClr val="bg1"/>
                </a:solidFill>
              </a:rPr>
              <a:t>може</a:t>
            </a:r>
            <a:r>
              <a:rPr lang="ru-RU" dirty="0" smtClean="0">
                <a:solidFill>
                  <a:schemeClr val="bg1"/>
                </a:solidFill>
              </a:rPr>
              <a:t> </a:t>
            </a:r>
            <a:r>
              <a:rPr lang="ru-RU" dirty="0" err="1" smtClean="0">
                <a:solidFill>
                  <a:schemeClr val="bg1"/>
                </a:solidFill>
              </a:rPr>
              <a:t>досягати</a:t>
            </a:r>
            <a:r>
              <a:rPr lang="ru-RU" dirty="0" smtClean="0">
                <a:solidFill>
                  <a:schemeClr val="bg1"/>
                </a:solidFill>
              </a:rPr>
              <a:t> 2 м і </a:t>
            </a:r>
            <a:r>
              <a:rPr lang="ru-RU" dirty="0" err="1" smtClean="0">
                <a:solidFill>
                  <a:schemeClr val="bg1"/>
                </a:solidFill>
              </a:rPr>
              <a:t>вкритий</a:t>
            </a:r>
            <a:r>
              <a:rPr lang="ru-RU" dirty="0" smtClean="0">
                <a:solidFill>
                  <a:schemeClr val="bg1"/>
                </a:solidFill>
              </a:rPr>
              <a:t> шаром пилу.</a:t>
            </a:r>
          </a:p>
          <a:p>
            <a:endParaRPr lang="ru-RU" dirty="0">
              <a:solidFill>
                <a:schemeClr val="bg1"/>
              </a:solidFill>
            </a:endParaRPr>
          </a:p>
        </p:txBody>
      </p:sp>
    </p:spTree>
    <p:extLst>
      <p:ext uri="{BB962C8B-B14F-4D97-AF65-F5344CB8AC3E}">
        <p14:creationId xmlns:p14="http://schemas.microsoft.com/office/powerpoint/2010/main" xmlns="" val="2440635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http://4.bp.blogspot.com/-3Ex_ohLkf74/Ug9B1x05kdI/AAAAAAAAAos/bKOE6LbMGsU/s1600/Nova-Del-Chumack.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5" name="Прямоугольник 4"/>
          <p:cNvSpPr/>
          <p:nvPr/>
        </p:nvSpPr>
        <p:spPr>
          <a:xfrm>
            <a:off x="285720" y="363915"/>
            <a:ext cx="8429684" cy="6494085"/>
          </a:xfrm>
          <a:prstGeom prst="rect">
            <a:avLst/>
          </a:prstGeom>
        </p:spPr>
        <p:txBody>
          <a:bodyPr wrap="square">
            <a:spAutoFit/>
          </a:bodyPr>
          <a:lstStyle/>
          <a:p>
            <a:pPr>
              <a:buFont typeface="Arial" pitchFamily="34" charset="0"/>
              <a:buChar char="•"/>
            </a:pPr>
            <a:r>
              <a:rPr lang="ru-RU" sz="3200" dirty="0" err="1" smtClean="0">
                <a:solidFill>
                  <a:schemeClr val="bg1"/>
                </a:solidFill>
              </a:rPr>
              <a:t>Цікаво</a:t>
            </a:r>
            <a:r>
              <a:rPr lang="ru-RU" sz="3200" dirty="0" smtClean="0">
                <a:solidFill>
                  <a:schemeClr val="bg1"/>
                </a:solidFill>
              </a:rPr>
              <a:t> </a:t>
            </a:r>
            <a:r>
              <a:rPr lang="ru-RU" sz="3200" dirty="0" err="1" smtClean="0">
                <a:solidFill>
                  <a:schemeClr val="bg1"/>
                </a:solidFill>
              </a:rPr>
              <a:t>також</a:t>
            </a:r>
            <a:r>
              <a:rPr lang="ru-RU" sz="3200" dirty="0" smtClean="0">
                <a:solidFill>
                  <a:schemeClr val="bg1"/>
                </a:solidFill>
              </a:rPr>
              <a:t>, </a:t>
            </a:r>
            <a:r>
              <a:rPr lang="ru-RU" sz="3200" dirty="0" err="1" smtClean="0">
                <a:solidFill>
                  <a:schemeClr val="bg1"/>
                </a:solidFill>
              </a:rPr>
              <a:t>що</a:t>
            </a:r>
            <a:r>
              <a:rPr lang="ru-RU" sz="3200" dirty="0" smtClean="0">
                <a:solidFill>
                  <a:schemeClr val="bg1"/>
                </a:solidFill>
              </a:rPr>
              <a:t>, </a:t>
            </a:r>
            <a:r>
              <a:rPr lang="ru-RU" sz="3200" dirty="0" err="1" smtClean="0">
                <a:solidFill>
                  <a:schemeClr val="bg1"/>
                </a:solidFill>
              </a:rPr>
              <a:t>хоча</a:t>
            </a:r>
            <a:r>
              <a:rPr lang="ru-RU" sz="3200" dirty="0" smtClean="0">
                <a:solidFill>
                  <a:schemeClr val="bg1"/>
                </a:solidFill>
              </a:rPr>
              <a:t> </a:t>
            </a:r>
            <a:r>
              <a:rPr lang="ru-RU" sz="3200" dirty="0" err="1" smtClean="0">
                <a:solidFill>
                  <a:schemeClr val="bg1"/>
                </a:solidFill>
              </a:rPr>
              <a:t>найближчими</a:t>
            </a:r>
            <a:r>
              <a:rPr lang="ru-RU" sz="3200" dirty="0" smtClean="0">
                <a:solidFill>
                  <a:schemeClr val="bg1"/>
                </a:solidFill>
              </a:rPr>
              <a:t> по </a:t>
            </a:r>
            <a:r>
              <a:rPr lang="ru-RU" sz="3200" dirty="0" err="1" smtClean="0">
                <a:solidFill>
                  <a:schemeClr val="bg1"/>
                </a:solidFill>
              </a:rPr>
              <a:t>розташуванню</a:t>
            </a:r>
            <a:r>
              <a:rPr lang="ru-RU" sz="3200" dirty="0" smtClean="0">
                <a:solidFill>
                  <a:schemeClr val="bg1"/>
                </a:solidFill>
              </a:rPr>
              <a:t> </a:t>
            </a:r>
            <a:r>
              <a:rPr lang="ru-RU" sz="3200" dirty="0" err="1" smtClean="0">
                <a:solidFill>
                  <a:schemeClr val="bg1"/>
                </a:solidFill>
              </a:rPr>
              <a:t>орбіт</a:t>
            </a:r>
            <a:r>
              <a:rPr lang="ru-RU" sz="3200" dirty="0" smtClean="0">
                <a:solidFill>
                  <a:schemeClr val="bg1"/>
                </a:solidFill>
              </a:rPr>
              <a:t> до </a:t>
            </a:r>
            <a:r>
              <a:rPr lang="ru-RU" sz="3200" dirty="0" err="1" smtClean="0">
                <a:solidFill>
                  <a:schemeClr val="bg1"/>
                </a:solidFill>
              </a:rPr>
              <a:t>Землі</a:t>
            </a:r>
            <a:r>
              <a:rPr lang="ru-RU" sz="3200" dirty="0" smtClean="0">
                <a:solidFill>
                  <a:schemeClr val="bg1"/>
                </a:solidFill>
              </a:rPr>
              <a:t> </a:t>
            </a:r>
            <a:r>
              <a:rPr lang="ru-RU" sz="3200" dirty="0" err="1" smtClean="0">
                <a:solidFill>
                  <a:schemeClr val="bg1"/>
                </a:solidFill>
              </a:rPr>
              <a:t>є</a:t>
            </a:r>
            <a:r>
              <a:rPr lang="ru-RU" sz="3200" dirty="0" smtClean="0">
                <a:solidFill>
                  <a:schemeClr val="bg1"/>
                </a:solidFill>
              </a:rPr>
              <a:t> Марс </a:t>
            </a:r>
            <a:r>
              <a:rPr lang="ru-RU" sz="3200" dirty="0" err="1" smtClean="0">
                <a:solidFill>
                  <a:schemeClr val="bg1"/>
                </a:solidFill>
              </a:rPr>
              <a:t>і</a:t>
            </a:r>
            <a:r>
              <a:rPr lang="ru-RU" sz="3200" dirty="0" smtClean="0">
                <a:solidFill>
                  <a:schemeClr val="bg1"/>
                </a:solidFill>
              </a:rPr>
              <a:t> Венера, </a:t>
            </a:r>
            <a:r>
              <a:rPr lang="ru-RU" sz="3200" dirty="0" err="1" smtClean="0">
                <a:solidFill>
                  <a:schemeClr val="bg1"/>
                </a:solidFill>
              </a:rPr>
              <a:t>Меркурій</a:t>
            </a:r>
            <a:r>
              <a:rPr lang="ru-RU" sz="3200" dirty="0" smtClean="0">
                <a:solidFill>
                  <a:schemeClr val="bg1"/>
                </a:solidFill>
              </a:rPr>
              <a:t> </a:t>
            </a:r>
            <a:r>
              <a:rPr lang="ru-RU" sz="3200" dirty="0" err="1" smtClean="0">
                <a:solidFill>
                  <a:schemeClr val="bg1"/>
                </a:solidFill>
              </a:rPr>
              <a:t>частіше</a:t>
            </a:r>
            <a:r>
              <a:rPr lang="ru-RU" sz="3200" dirty="0" smtClean="0">
                <a:solidFill>
                  <a:schemeClr val="bg1"/>
                </a:solidFill>
              </a:rPr>
              <a:t> </a:t>
            </a:r>
            <a:r>
              <a:rPr lang="ru-RU" sz="3200" dirty="0" err="1" smtClean="0">
                <a:solidFill>
                  <a:schemeClr val="bg1"/>
                </a:solidFill>
              </a:rPr>
              <a:t>інших</a:t>
            </a:r>
            <a:r>
              <a:rPr lang="ru-RU" sz="3200" dirty="0" smtClean="0">
                <a:solidFill>
                  <a:schemeClr val="bg1"/>
                </a:solidFill>
              </a:rPr>
              <a:t> </a:t>
            </a:r>
            <a:r>
              <a:rPr lang="ru-RU" sz="3200" dirty="0" err="1" smtClean="0">
                <a:solidFill>
                  <a:schemeClr val="bg1"/>
                </a:solidFill>
              </a:rPr>
              <a:t>є</a:t>
            </a:r>
            <a:r>
              <a:rPr lang="ru-RU" sz="3200" dirty="0" smtClean="0">
                <a:solidFill>
                  <a:schemeClr val="bg1"/>
                </a:solidFill>
              </a:rPr>
              <a:t> </a:t>
            </a:r>
            <a:r>
              <a:rPr lang="ru-RU" sz="3200" dirty="0" err="1" smtClean="0">
                <a:solidFill>
                  <a:schemeClr val="bg1"/>
                </a:solidFill>
              </a:rPr>
              <a:t>найближчою</a:t>
            </a:r>
            <a:r>
              <a:rPr lang="ru-RU" sz="3200" dirty="0" smtClean="0">
                <a:solidFill>
                  <a:schemeClr val="bg1"/>
                </a:solidFill>
              </a:rPr>
              <a:t> до </a:t>
            </a:r>
            <a:r>
              <a:rPr lang="ru-RU" sz="3200" dirty="0" err="1" smtClean="0">
                <a:solidFill>
                  <a:schemeClr val="bg1"/>
                </a:solidFill>
              </a:rPr>
              <a:t>Землі</a:t>
            </a:r>
            <a:r>
              <a:rPr lang="ru-RU" sz="3200" dirty="0" smtClean="0">
                <a:solidFill>
                  <a:schemeClr val="bg1"/>
                </a:solidFill>
              </a:rPr>
              <a:t> планетою (</a:t>
            </a:r>
            <a:r>
              <a:rPr lang="ru-RU" sz="3200" dirty="0" err="1" smtClean="0">
                <a:solidFill>
                  <a:schemeClr val="bg1"/>
                </a:solidFill>
              </a:rPr>
              <a:t>оскільки</a:t>
            </a:r>
            <a:r>
              <a:rPr lang="ru-RU" sz="3200" dirty="0" smtClean="0">
                <a:solidFill>
                  <a:schemeClr val="bg1"/>
                </a:solidFill>
              </a:rPr>
              <a:t> </a:t>
            </a:r>
            <a:r>
              <a:rPr lang="ru-RU" sz="3200" dirty="0" err="1" smtClean="0">
                <a:solidFill>
                  <a:schemeClr val="bg1"/>
                </a:solidFill>
              </a:rPr>
              <a:t>інші</a:t>
            </a:r>
            <a:r>
              <a:rPr lang="ru-RU" sz="3200" dirty="0" smtClean="0">
                <a:solidFill>
                  <a:schemeClr val="bg1"/>
                </a:solidFill>
              </a:rPr>
              <a:t> </a:t>
            </a:r>
            <a:r>
              <a:rPr lang="ru-RU" sz="3200" dirty="0" err="1" smtClean="0">
                <a:solidFill>
                  <a:schemeClr val="bg1"/>
                </a:solidFill>
              </a:rPr>
              <a:t>віддаляються</a:t>
            </a:r>
            <a:r>
              <a:rPr lang="ru-RU" sz="3200" dirty="0" smtClean="0">
                <a:solidFill>
                  <a:schemeClr val="bg1"/>
                </a:solidFill>
              </a:rPr>
              <a:t> в </a:t>
            </a:r>
            <a:r>
              <a:rPr lang="ru-RU" sz="3200" dirty="0" err="1" smtClean="0">
                <a:solidFill>
                  <a:schemeClr val="bg1"/>
                </a:solidFill>
              </a:rPr>
              <a:t>більшій</a:t>
            </a:r>
            <a:r>
              <a:rPr lang="ru-RU" sz="3200" dirty="0" smtClean="0">
                <a:solidFill>
                  <a:schemeClr val="bg1"/>
                </a:solidFill>
              </a:rPr>
              <a:t> </a:t>
            </a:r>
            <a:r>
              <a:rPr lang="ru-RU" sz="3200" dirty="0" err="1" smtClean="0">
                <a:solidFill>
                  <a:schemeClr val="bg1"/>
                </a:solidFill>
              </a:rPr>
              <a:t>мірі</a:t>
            </a:r>
            <a:r>
              <a:rPr lang="ru-RU" sz="3200" dirty="0" smtClean="0">
                <a:solidFill>
                  <a:schemeClr val="bg1"/>
                </a:solidFill>
              </a:rPr>
              <a:t>, не будучи </a:t>
            </a:r>
            <a:r>
              <a:rPr lang="ru-RU" sz="3200" dirty="0" err="1" smtClean="0">
                <a:solidFill>
                  <a:schemeClr val="bg1"/>
                </a:solidFill>
              </a:rPr>
              <a:t>настільки</a:t>
            </a:r>
            <a:r>
              <a:rPr lang="ru-RU" sz="3200" dirty="0" smtClean="0">
                <a:solidFill>
                  <a:schemeClr val="bg1"/>
                </a:solidFill>
              </a:rPr>
              <a:t> «</a:t>
            </a:r>
            <a:r>
              <a:rPr lang="ru-RU" sz="3200" dirty="0" err="1" smtClean="0">
                <a:solidFill>
                  <a:schemeClr val="bg1"/>
                </a:solidFill>
              </a:rPr>
              <a:t>прив'язаними</a:t>
            </a:r>
            <a:r>
              <a:rPr lang="ru-RU" sz="3200" dirty="0" smtClean="0">
                <a:solidFill>
                  <a:schemeClr val="bg1"/>
                </a:solidFill>
              </a:rPr>
              <a:t>» до </a:t>
            </a:r>
            <a:r>
              <a:rPr lang="ru-RU" sz="3200" dirty="0" err="1" smtClean="0">
                <a:solidFill>
                  <a:schemeClr val="bg1"/>
                </a:solidFill>
              </a:rPr>
              <a:t>Сонця</a:t>
            </a:r>
            <a:r>
              <a:rPr lang="ru-RU" sz="3200" dirty="0" smtClean="0">
                <a:solidFill>
                  <a:schemeClr val="bg1"/>
                </a:solidFill>
              </a:rPr>
              <a:t>).</a:t>
            </a:r>
          </a:p>
          <a:p>
            <a:pPr>
              <a:buFont typeface="Arial" pitchFamily="34" charset="0"/>
              <a:buChar char="•"/>
            </a:pPr>
            <a:r>
              <a:rPr lang="ru-RU" sz="3200" dirty="0" smtClean="0">
                <a:solidFill>
                  <a:schemeClr val="bg1"/>
                </a:solidFill>
              </a:rPr>
              <a:t>Телескоп </a:t>
            </a:r>
            <a:r>
              <a:rPr lang="ru-RU" sz="3200" dirty="0" err="1" smtClean="0">
                <a:solidFill>
                  <a:schemeClr val="bg1"/>
                </a:solidFill>
              </a:rPr>
              <a:t>Габл</a:t>
            </a:r>
            <a:r>
              <a:rPr lang="ru-RU" sz="3200" dirty="0" smtClean="0">
                <a:solidFill>
                  <a:schemeClr val="bg1"/>
                </a:solidFill>
              </a:rPr>
              <a:t> </a:t>
            </a:r>
            <a:r>
              <a:rPr lang="ru-RU" sz="3200" dirty="0" err="1" smtClean="0">
                <a:solidFill>
                  <a:schemeClr val="bg1"/>
                </a:solidFill>
              </a:rPr>
              <a:t>ніколи</a:t>
            </a:r>
            <a:r>
              <a:rPr lang="ru-RU" sz="3200" dirty="0" smtClean="0">
                <a:solidFill>
                  <a:schemeClr val="bg1"/>
                </a:solidFill>
              </a:rPr>
              <a:t> на </a:t>
            </a:r>
            <a:r>
              <a:rPr lang="ru-RU" sz="3200" dirty="0" err="1" smtClean="0">
                <a:solidFill>
                  <a:schemeClr val="bg1"/>
                </a:solidFill>
              </a:rPr>
              <a:t>використовувався</a:t>
            </a:r>
            <a:r>
              <a:rPr lang="ru-RU" sz="3200" dirty="0" smtClean="0">
                <a:solidFill>
                  <a:schemeClr val="bg1"/>
                </a:solidFill>
              </a:rPr>
              <a:t> та не буде </a:t>
            </a:r>
            <a:r>
              <a:rPr lang="ru-RU" sz="3200" dirty="0" err="1" smtClean="0">
                <a:solidFill>
                  <a:schemeClr val="bg1"/>
                </a:solidFill>
              </a:rPr>
              <a:t>використаний</a:t>
            </a:r>
            <a:r>
              <a:rPr lang="ru-RU" sz="3200" dirty="0" smtClean="0">
                <a:solidFill>
                  <a:schemeClr val="bg1"/>
                </a:solidFill>
              </a:rPr>
              <a:t> для </a:t>
            </a:r>
            <a:r>
              <a:rPr lang="ru-RU" sz="3200" dirty="0" err="1" smtClean="0">
                <a:solidFill>
                  <a:schemeClr val="bg1"/>
                </a:solidFill>
              </a:rPr>
              <a:t>спостереження</a:t>
            </a:r>
            <a:r>
              <a:rPr lang="ru-RU" sz="3200" dirty="0" smtClean="0">
                <a:solidFill>
                  <a:schemeClr val="bg1"/>
                </a:solidFill>
              </a:rPr>
              <a:t> </a:t>
            </a:r>
            <a:r>
              <a:rPr lang="ru-RU" sz="3200" dirty="0" err="1" smtClean="0">
                <a:solidFill>
                  <a:schemeClr val="bg1"/>
                </a:solidFill>
              </a:rPr>
              <a:t>Меркурія</a:t>
            </a:r>
            <a:r>
              <a:rPr lang="ru-RU" sz="3200" dirty="0" smtClean="0">
                <a:solidFill>
                  <a:schemeClr val="bg1"/>
                </a:solidFill>
              </a:rPr>
              <a:t>. </a:t>
            </a:r>
            <a:r>
              <a:rPr lang="ru-RU" sz="3200" dirty="0" err="1" smtClean="0">
                <a:solidFill>
                  <a:schemeClr val="bg1"/>
                </a:solidFill>
              </a:rPr>
              <a:t>Конструкція</a:t>
            </a:r>
            <a:r>
              <a:rPr lang="ru-RU" sz="3200" dirty="0" smtClean="0">
                <a:solidFill>
                  <a:schemeClr val="bg1"/>
                </a:solidFill>
              </a:rPr>
              <a:t> телескопа не </a:t>
            </a:r>
            <a:r>
              <a:rPr lang="ru-RU" sz="3200" dirty="0" err="1" smtClean="0">
                <a:solidFill>
                  <a:schemeClr val="bg1"/>
                </a:solidFill>
              </a:rPr>
              <a:t>передбачає</a:t>
            </a:r>
            <a:r>
              <a:rPr lang="ru-RU" sz="3200" dirty="0" smtClean="0">
                <a:solidFill>
                  <a:schemeClr val="bg1"/>
                </a:solidFill>
              </a:rPr>
              <a:t> </a:t>
            </a:r>
            <a:r>
              <a:rPr lang="ru-RU" sz="3200" dirty="0" err="1" smtClean="0">
                <a:solidFill>
                  <a:schemeClr val="bg1"/>
                </a:solidFill>
              </a:rPr>
              <a:t>спостереження</a:t>
            </a:r>
            <a:r>
              <a:rPr lang="ru-RU" sz="3200" dirty="0" smtClean="0">
                <a:solidFill>
                  <a:schemeClr val="bg1"/>
                </a:solidFill>
              </a:rPr>
              <a:t> </a:t>
            </a:r>
            <a:r>
              <a:rPr lang="ru-RU" sz="3200" dirty="0" err="1" smtClean="0">
                <a:solidFill>
                  <a:schemeClr val="bg1"/>
                </a:solidFill>
              </a:rPr>
              <a:t>об'єктів</a:t>
            </a:r>
            <a:r>
              <a:rPr lang="ru-RU" sz="3200" dirty="0" smtClean="0">
                <a:solidFill>
                  <a:schemeClr val="bg1"/>
                </a:solidFill>
              </a:rPr>
              <a:t>, </a:t>
            </a:r>
            <a:r>
              <a:rPr lang="ru-RU" sz="3200" dirty="0" err="1" smtClean="0">
                <a:solidFill>
                  <a:schemeClr val="bg1"/>
                </a:solidFill>
              </a:rPr>
              <a:t>близьких</a:t>
            </a:r>
            <a:r>
              <a:rPr lang="ru-RU" sz="3200" dirty="0" smtClean="0">
                <a:solidFill>
                  <a:schemeClr val="bg1"/>
                </a:solidFill>
              </a:rPr>
              <a:t> до </a:t>
            </a:r>
            <a:r>
              <a:rPr lang="ru-RU" sz="3200" dirty="0" err="1" smtClean="0">
                <a:solidFill>
                  <a:schemeClr val="bg1"/>
                </a:solidFill>
              </a:rPr>
              <a:t>Сонця</a:t>
            </a:r>
            <a:r>
              <a:rPr lang="ru-RU" sz="3200" dirty="0" smtClean="0">
                <a:solidFill>
                  <a:schemeClr val="bg1"/>
                </a:solidFill>
              </a:rPr>
              <a:t>, при </a:t>
            </a:r>
            <a:r>
              <a:rPr lang="ru-RU" sz="3200" dirty="0" err="1" smtClean="0">
                <a:solidFill>
                  <a:schemeClr val="bg1"/>
                </a:solidFill>
              </a:rPr>
              <a:t>спробі</a:t>
            </a:r>
            <a:r>
              <a:rPr lang="ru-RU" sz="3200" dirty="0" smtClean="0">
                <a:solidFill>
                  <a:schemeClr val="bg1"/>
                </a:solidFill>
              </a:rPr>
              <a:t> </a:t>
            </a:r>
            <a:r>
              <a:rPr lang="ru-RU" sz="3200" dirty="0" err="1" smtClean="0">
                <a:solidFill>
                  <a:schemeClr val="bg1"/>
                </a:solidFill>
              </a:rPr>
              <a:t>зробити</a:t>
            </a:r>
            <a:r>
              <a:rPr lang="ru-RU" sz="3200" dirty="0" smtClean="0">
                <a:solidFill>
                  <a:schemeClr val="bg1"/>
                </a:solidFill>
              </a:rPr>
              <a:t> </a:t>
            </a:r>
            <a:r>
              <a:rPr lang="ru-RU" sz="3200" dirty="0" err="1" smtClean="0">
                <a:solidFill>
                  <a:schemeClr val="bg1"/>
                </a:solidFill>
              </a:rPr>
              <a:t>це</a:t>
            </a:r>
            <a:r>
              <a:rPr lang="ru-RU" sz="3200" dirty="0" smtClean="0">
                <a:solidFill>
                  <a:schemeClr val="bg1"/>
                </a:solidFill>
              </a:rPr>
              <a:t> </a:t>
            </a:r>
            <a:r>
              <a:rPr lang="ru-RU" sz="3200" dirty="0" err="1" smtClean="0">
                <a:solidFill>
                  <a:schemeClr val="bg1"/>
                </a:solidFill>
              </a:rPr>
              <a:t>апаратура</a:t>
            </a:r>
            <a:r>
              <a:rPr lang="ru-RU" sz="3200" dirty="0" smtClean="0">
                <a:solidFill>
                  <a:schemeClr val="bg1"/>
                </a:solidFill>
              </a:rPr>
              <a:t> буде </a:t>
            </a:r>
            <a:r>
              <a:rPr lang="ru-RU" sz="3200" dirty="0" err="1" smtClean="0">
                <a:solidFill>
                  <a:schemeClr val="bg1"/>
                </a:solidFill>
              </a:rPr>
              <a:t>зіпсована</a:t>
            </a:r>
            <a:r>
              <a:rPr lang="ru-RU" sz="3200" dirty="0" smtClean="0">
                <a:solidFill>
                  <a:schemeClr val="bg1"/>
                </a:solidFill>
              </a:rPr>
              <a:t>.</a:t>
            </a:r>
          </a:p>
          <a:p>
            <a:pPr>
              <a:buFont typeface="Arial" pitchFamily="34" charset="0"/>
              <a:buChar char="•"/>
            </a:pPr>
            <a:r>
              <a:rPr lang="ru-RU" sz="3200" dirty="0" smtClean="0">
                <a:solidFill>
                  <a:schemeClr val="bg1"/>
                </a:solidFill>
              </a:rPr>
              <a:t> </a:t>
            </a:r>
            <a:endParaRPr lang="ru-RU" sz="32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uk-UA" dirty="0" smtClean="0"/>
              <a:t>й</a:t>
            </a:r>
            <a:endParaRPr lang="ru-RU" dirty="0"/>
          </a:p>
        </p:txBody>
      </p:sp>
      <p:pic>
        <p:nvPicPr>
          <p:cNvPr id="11269" name="Picture 5"/>
          <p:cNvPicPr>
            <a:picLocks noChangeAspect="1" noChangeArrowheads="1"/>
          </p:cNvPicPr>
          <p:nvPr/>
        </p:nvPicPr>
        <p:blipFill>
          <a:blip r:embed="rId3" cstate="print"/>
          <a:srcRect/>
          <a:stretch>
            <a:fillRect/>
          </a:stretch>
        </p:blipFill>
        <p:spPr bwMode="auto">
          <a:xfrm>
            <a:off x="0" y="18227"/>
            <a:ext cx="9144000" cy="6858000"/>
          </a:xfrm>
          <a:prstGeom prst="rect">
            <a:avLst/>
          </a:prstGeom>
          <a:noFill/>
          <a:ln w="9525">
            <a:noFill/>
            <a:miter lim="800000"/>
            <a:headEnd/>
            <a:tailEnd/>
          </a:ln>
        </p:spPr>
      </p:pic>
      <p:sp>
        <p:nvSpPr>
          <p:cNvPr id="4" name="TextBox 3"/>
          <p:cNvSpPr txBox="1"/>
          <p:nvPr/>
        </p:nvSpPr>
        <p:spPr>
          <a:xfrm>
            <a:off x="179512" y="5229200"/>
            <a:ext cx="4680520" cy="1384995"/>
          </a:xfrm>
          <a:prstGeom prst="rect">
            <a:avLst/>
          </a:prstGeom>
          <a:noFill/>
        </p:spPr>
        <p:txBody>
          <a:bodyPr wrap="square" rtlCol="0">
            <a:spAutoFit/>
          </a:bodyPr>
          <a:lstStyle/>
          <a:p>
            <a:r>
              <a:rPr lang="ru-RU" sz="2800" dirty="0" smtClean="0">
                <a:solidFill>
                  <a:schemeClr val="bg1"/>
                </a:solidFill>
              </a:rPr>
              <a:t>«Марінер-10», перший </a:t>
            </a:r>
            <a:r>
              <a:rPr lang="ru-RU" sz="2800" dirty="0" err="1" smtClean="0">
                <a:solidFill>
                  <a:schemeClr val="bg1"/>
                </a:solidFill>
              </a:rPr>
              <a:t>космічний</a:t>
            </a:r>
            <a:r>
              <a:rPr lang="ru-RU" sz="2800" dirty="0" smtClean="0">
                <a:solidFill>
                  <a:schemeClr val="bg1"/>
                </a:solidFill>
              </a:rPr>
              <a:t> </a:t>
            </a:r>
            <a:r>
              <a:rPr lang="ru-RU" sz="2800" dirty="0" err="1" smtClean="0">
                <a:solidFill>
                  <a:schemeClr val="bg1"/>
                </a:solidFill>
              </a:rPr>
              <a:t>апарат</a:t>
            </a:r>
            <a:r>
              <a:rPr lang="ru-RU" sz="2800" dirty="0" smtClean="0">
                <a:solidFill>
                  <a:schemeClr val="bg1"/>
                </a:solidFill>
              </a:rPr>
              <a:t>, </a:t>
            </a:r>
            <a:r>
              <a:rPr lang="ru-RU" sz="2800" dirty="0" err="1" smtClean="0">
                <a:solidFill>
                  <a:schemeClr val="bg1"/>
                </a:solidFill>
              </a:rPr>
              <a:t>що</a:t>
            </a:r>
            <a:r>
              <a:rPr lang="ru-RU" sz="2800" dirty="0" smtClean="0">
                <a:solidFill>
                  <a:schemeClr val="bg1"/>
                </a:solidFill>
              </a:rPr>
              <a:t> </a:t>
            </a:r>
            <a:r>
              <a:rPr lang="ru-RU" sz="2800" dirty="0" err="1" smtClean="0">
                <a:solidFill>
                  <a:schemeClr val="bg1"/>
                </a:solidFill>
              </a:rPr>
              <a:t>досяг</a:t>
            </a:r>
            <a:r>
              <a:rPr lang="ru-RU" sz="2800" dirty="0" smtClean="0">
                <a:solidFill>
                  <a:schemeClr val="bg1"/>
                </a:solidFill>
              </a:rPr>
              <a:t> </a:t>
            </a:r>
            <a:r>
              <a:rPr lang="ru-RU" sz="2800" dirty="0" err="1" smtClean="0">
                <a:solidFill>
                  <a:schemeClr val="bg1"/>
                </a:solidFill>
              </a:rPr>
              <a:t>Меркурію</a:t>
            </a:r>
            <a:r>
              <a:rPr lang="ru-RU" sz="2800" dirty="0" smtClean="0">
                <a:solidFill>
                  <a:schemeClr val="bg1"/>
                </a:solidFill>
              </a:rPr>
              <a:t>.</a:t>
            </a:r>
            <a:endParaRPr lang="ru-RU" sz="2800" dirty="0">
              <a:solidFill>
                <a:schemeClr val="bg1"/>
              </a:solidFill>
            </a:endParaRPr>
          </a:p>
        </p:txBody>
      </p:sp>
    </p:spTree>
    <p:extLst>
      <p:ext uri="{BB962C8B-B14F-4D97-AF65-F5344CB8AC3E}">
        <p14:creationId xmlns:p14="http://schemas.microsoft.com/office/powerpoint/2010/main" xmlns="" val="2718379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Меркурій</a:t>
            </a:r>
            <a:endParaRPr lang="ru-RU" dirty="0">
              <a:solidFill>
                <a:schemeClr val="bg1"/>
              </a:solidFill>
            </a:endParaRPr>
          </a:p>
        </p:txBody>
      </p:sp>
      <p:sp>
        <p:nvSpPr>
          <p:cNvPr id="3" name="Объект 2"/>
          <p:cNvSpPr>
            <a:spLocks noGrp="1"/>
          </p:cNvSpPr>
          <p:nvPr>
            <p:ph idx="1"/>
          </p:nvPr>
        </p:nvSpPr>
        <p:spPr/>
        <p:txBody>
          <a:bodyPr/>
          <a:lstStyle/>
          <a:p>
            <a:r>
              <a:rPr lang="vi-VN" dirty="0" smtClean="0">
                <a:solidFill>
                  <a:schemeClr val="bg1"/>
                </a:solidFill>
              </a:rPr>
              <a:t>Мерку́рій — найближча до Сонця велика планета Сонячної системи. Обертається довкола Сонця за 87,969 земних діб. Меркурій належить до внутрішніх планет, оскільки його орбіта лежить ближче до Сонця, ніж пояс астероїдів. Після позбавлення Плутона статусу планети, Меркурій є найменшою планетою Сонячної системи.</a:t>
            </a:r>
            <a:endParaRPr lang="ru-RU" dirty="0">
              <a:solidFill>
                <a:schemeClr val="bg1"/>
              </a:solidFill>
            </a:endParaRPr>
          </a:p>
        </p:txBody>
      </p:sp>
    </p:spTree>
    <p:extLst>
      <p:ext uri="{BB962C8B-B14F-4D97-AF65-F5344CB8AC3E}">
        <p14:creationId xmlns:p14="http://schemas.microsoft.com/office/powerpoint/2010/main" xmlns="" val="392750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Администратор\Рабочий стол\расположение.jpg"/>
          <p:cNvPicPr>
            <a:picLocks noChangeAspect="1" noChangeArrowheads="1"/>
          </p:cNvPicPr>
          <p:nvPr/>
        </p:nvPicPr>
        <p:blipFill>
          <a:blip r:embed="rId2" cstate="print"/>
          <a:srcRect/>
          <a:stretch>
            <a:fillRect/>
          </a:stretch>
        </p:blipFill>
        <p:spPr bwMode="auto">
          <a:xfrm>
            <a:off x="-5967" y="-77080"/>
            <a:ext cx="9400886" cy="6935080"/>
          </a:xfrm>
          <a:prstGeom prst="rect">
            <a:avLst/>
          </a:prstGeom>
          <a:noFill/>
        </p:spPr>
      </p:pic>
      <p:sp>
        <p:nvSpPr>
          <p:cNvPr id="5" name="TextBox 4"/>
          <p:cNvSpPr txBox="1"/>
          <p:nvPr/>
        </p:nvSpPr>
        <p:spPr>
          <a:xfrm>
            <a:off x="2627784" y="1484784"/>
            <a:ext cx="1800200" cy="461665"/>
          </a:xfrm>
          <a:prstGeom prst="rect">
            <a:avLst/>
          </a:prstGeom>
          <a:noFill/>
        </p:spPr>
        <p:txBody>
          <a:bodyPr wrap="square" rtlCol="0">
            <a:spAutoFit/>
          </a:bodyPr>
          <a:lstStyle/>
          <a:p>
            <a:pPr algn="ctr"/>
            <a:r>
              <a:rPr lang="uk-UA" sz="2400" dirty="0" smtClean="0">
                <a:solidFill>
                  <a:schemeClr val="bg1"/>
                </a:solidFill>
              </a:rPr>
              <a:t>Меркурій</a:t>
            </a:r>
            <a:endParaRPr lang="ru-RU" sz="2400" dirty="0">
              <a:solidFill>
                <a:schemeClr val="bg1"/>
              </a:solidFill>
            </a:endParaRPr>
          </a:p>
        </p:txBody>
      </p:sp>
      <p:sp>
        <p:nvSpPr>
          <p:cNvPr id="6" name="Стрелка вниз 5"/>
          <p:cNvSpPr/>
          <p:nvPr/>
        </p:nvSpPr>
        <p:spPr>
          <a:xfrm>
            <a:off x="3923928" y="1946449"/>
            <a:ext cx="216024" cy="47443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bg2"/>
              </a:solidFill>
            </a:endParaRPr>
          </a:p>
        </p:txBody>
      </p:sp>
    </p:spTree>
    <p:extLst>
      <p:ext uri="{BB962C8B-B14F-4D97-AF65-F5344CB8AC3E}">
        <p14:creationId xmlns:p14="http://schemas.microsoft.com/office/powerpoint/2010/main" xmlns="" val="2267657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167"/>
            <a:ext cx="8229600" cy="1143000"/>
          </a:xfrm>
        </p:spPr>
        <p:txBody>
          <a:bodyPr/>
          <a:lstStyle/>
          <a:p>
            <a:r>
              <a:rPr lang="uk-UA" dirty="0" smtClean="0"/>
              <a:t>Походження назви</a:t>
            </a:r>
            <a:endParaRPr lang="ru-RU" dirty="0"/>
          </a:p>
        </p:txBody>
      </p:sp>
      <p:sp>
        <p:nvSpPr>
          <p:cNvPr id="3" name="Объект 2"/>
          <p:cNvSpPr>
            <a:spLocks noGrp="1"/>
          </p:cNvSpPr>
          <p:nvPr>
            <p:ph idx="1"/>
          </p:nvPr>
        </p:nvSpPr>
        <p:spPr>
          <a:xfrm>
            <a:off x="0" y="908720"/>
            <a:ext cx="5482952" cy="5661248"/>
          </a:xfrm>
        </p:spPr>
        <p:txBody>
          <a:bodyPr>
            <a:normAutofit fontScale="77500" lnSpcReduction="20000"/>
          </a:bodyPr>
          <a:lstStyle/>
          <a:p>
            <a:endParaRPr lang="ru-RU" dirty="0" smtClean="0"/>
          </a:p>
          <a:p>
            <a:r>
              <a:rPr lang="ru-RU" dirty="0" smtClean="0"/>
              <a:t>Планету названо на честь </a:t>
            </a:r>
            <a:r>
              <a:rPr lang="ru-RU" dirty="0" err="1" smtClean="0"/>
              <a:t>римського</a:t>
            </a:r>
            <a:r>
              <a:rPr lang="ru-RU" dirty="0" smtClean="0"/>
              <a:t> бога </a:t>
            </a:r>
            <a:r>
              <a:rPr lang="ru-RU" dirty="0" err="1" smtClean="0"/>
              <a:t>Меркурія</a:t>
            </a:r>
            <a:r>
              <a:rPr lang="ru-RU" dirty="0" smtClean="0"/>
              <a:t>, </a:t>
            </a:r>
            <a:r>
              <a:rPr lang="ru-RU" dirty="0" err="1" smtClean="0"/>
              <a:t>послідовника</a:t>
            </a:r>
            <a:r>
              <a:rPr lang="ru-RU" dirty="0" smtClean="0"/>
              <a:t> </a:t>
            </a:r>
            <a:r>
              <a:rPr lang="ru-RU" dirty="0" err="1" smtClean="0"/>
              <a:t>грецького</a:t>
            </a:r>
            <a:r>
              <a:rPr lang="ru-RU" dirty="0" smtClean="0"/>
              <a:t> Гермеса та </a:t>
            </a:r>
            <a:r>
              <a:rPr lang="ru-RU" dirty="0" err="1" smtClean="0"/>
              <a:t>вавілонського</a:t>
            </a:r>
            <a:r>
              <a:rPr lang="ru-RU" dirty="0" smtClean="0"/>
              <a:t> </a:t>
            </a:r>
            <a:r>
              <a:rPr lang="ru-RU" dirty="0" err="1" smtClean="0"/>
              <a:t>Набу</a:t>
            </a:r>
            <a:r>
              <a:rPr lang="ru-RU" dirty="0" smtClean="0"/>
              <a:t>. </a:t>
            </a:r>
            <a:r>
              <a:rPr lang="ru-RU" dirty="0" err="1" smtClean="0"/>
              <a:t>Давні</a:t>
            </a:r>
            <a:r>
              <a:rPr lang="ru-RU" dirty="0" smtClean="0"/>
              <a:t> греки </a:t>
            </a:r>
            <a:r>
              <a:rPr lang="ru-RU" dirty="0" err="1" smtClean="0"/>
              <a:t>часів</a:t>
            </a:r>
            <a:r>
              <a:rPr lang="ru-RU" dirty="0" smtClean="0"/>
              <a:t> </a:t>
            </a:r>
            <a:r>
              <a:rPr lang="ru-RU" dirty="0" err="1" smtClean="0"/>
              <a:t>Гесіода</a:t>
            </a:r>
            <a:r>
              <a:rPr lang="ru-RU" dirty="0" smtClean="0"/>
              <a:t> назвали </a:t>
            </a:r>
            <a:r>
              <a:rPr lang="ru-RU" dirty="0" err="1" smtClean="0"/>
              <a:t>Меркурій</a:t>
            </a:r>
            <a:r>
              <a:rPr lang="ru-RU" dirty="0" smtClean="0"/>
              <a:t> «</a:t>
            </a:r>
            <a:r>
              <a:rPr lang="el-GR" dirty="0" smtClean="0"/>
              <a:t>Στίλβων» (</a:t>
            </a:r>
            <a:r>
              <a:rPr lang="ru-RU" dirty="0" err="1" smtClean="0"/>
              <a:t>Стилбон</a:t>
            </a:r>
            <a:r>
              <a:rPr lang="ru-RU" dirty="0" smtClean="0"/>
              <a:t>, </a:t>
            </a:r>
            <a:r>
              <a:rPr lang="ru-RU" dirty="0" err="1" smtClean="0"/>
              <a:t>блискучий</a:t>
            </a:r>
            <a:r>
              <a:rPr lang="ru-RU" dirty="0" smtClean="0"/>
              <a:t>). До </a:t>
            </a:r>
            <a:r>
              <a:rPr lang="en-US" dirty="0" smtClean="0"/>
              <a:t>V </a:t>
            </a:r>
            <a:r>
              <a:rPr lang="ru-RU" dirty="0" err="1" smtClean="0"/>
              <a:t>століття</a:t>
            </a:r>
            <a:r>
              <a:rPr lang="ru-RU" dirty="0" smtClean="0"/>
              <a:t> до н. е. греки </a:t>
            </a:r>
            <a:r>
              <a:rPr lang="ru-RU" dirty="0" err="1" smtClean="0"/>
              <a:t>вважали</a:t>
            </a:r>
            <a:r>
              <a:rPr lang="ru-RU" dirty="0" smtClean="0"/>
              <a:t>, </a:t>
            </a:r>
            <a:r>
              <a:rPr lang="ru-RU" dirty="0" err="1" smtClean="0"/>
              <a:t>що</a:t>
            </a:r>
            <a:r>
              <a:rPr lang="ru-RU" dirty="0" smtClean="0"/>
              <a:t> </a:t>
            </a:r>
            <a:r>
              <a:rPr lang="ru-RU" dirty="0" err="1" smtClean="0"/>
              <a:t>Меркурій</a:t>
            </a:r>
            <a:r>
              <a:rPr lang="ru-RU" dirty="0" smtClean="0"/>
              <a:t>, </a:t>
            </a:r>
            <a:r>
              <a:rPr lang="ru-RU" dirty="0" err="1" smtClean="0"/>
              <a:t>видимий</a:t>
            </a:r>
            <a:r>
              <a:rPr lang="ru-RU" dirty="0" smtClean="0"/>
              <a:t> на </a:t>
            </a:r>
            <a:r>
              <a:rPr lang="ru-RU" dirty="0" err="1" smtClean="0"/>
              <a:t>вечірньому</a:t>
            </a:r>
            <a:r>
              <a:rPr lang="ru-RU" dirty="0" smtClean="0"/>
              <a:t> та </a:t>
            </a:r>
            <a:r>
              <a:rPr lang="ru-RU" dirty="0" err="1" smtClean="0"/>
              <a:t>вранішньому</a:t>
            </a:r>
            <a:r>
              <a:rPr lang="ru-RU" dirty="0" smtClean="0"/>
              <a:t> </a:t>
            </a:r>
            <a:r>
              <a:rPr lang="ru-RU" dirty="0" err="1" smtClean="0"/>
              <a:t>небі</a:t>
            </a:r>
            <a:r>
              <a:rPr lang="ru-RU" dirty="0" smtClean="0"/>
              <a:t> — </a:t>
            </a:r>
            <a:r>
              <a:rPr lang="ru-RU" dirty="0" err="1" smtClean="0"/>
              <a:t>це</a:t>
            </a:r>
            <a:r>
              <a:rPr lang="ru-RU" dirty="0" smtClean="0"/>
              <a:t> два </a:t>
            </a:r>
            <a:r>
              <a:rPr lang="ru-RU" dirty="0" err="1" smtClean="0"/>
              <a:t>різні</a:t>
            </a:r>
            <a:r>
              <a:rPr lang="ru-RU" dirty="0" smtClean="0"/>
              <a:t> </a:t>
            </a:r>
            <a:r>
              <a:rPr lang="ru-RU" dirty="0" err="1" smtClean="0"/>
              <a:t>об'єкти</a:t>
            </a:r>
            <a:r>
              <a:rPr lang="ru-RU" dirty="0" smtClean="0"/>
              <a:t>. У </a:t>
            </a:r>
            <a:r>
              <a:rPr lang="ru-RU" dirty="0" err="1" smtClean="0"/>
              <a:t>Стародавній</a:t>
            </a:r>
            <a:r>
              <a:rPr lang="ru-RU" dirty="0" smtClean="0"/>
              <a:t> </a:t>
            </a:r>
            <a:r>
              <a:rPr lang="ru-RU" dirty="0" err="1" smtClean="0"/>
              <a:t>Індії</a:t>
            </a:r>
            <a:r>
              <a:rPr lang="ru-RU" dirty="0" smtClean="0"/>
              <a:t> </a:t>
            </a:r>
            <a:r>
              <a:rPr lang="ru-RU" dirty="0" err="1" smtClean="0"/>
              <a:t>Меркурій</a:t>
            </a:r>
            <a:r>
              <a:rPr lang="ru-RU" dirty="0" smtClean="0"/>
              <a:t> </a:t>
            </a:r>
            <a:r>
              <a:rPr lang="ru-RU" dirty="0" err="1" smtClean="0"/>
              <a:t>називали</a:t>
            </a:r>
            <a:r>
              <a:rPr lang="ru-RU" dirty="0" smtClean="0"/>
              <a:t> Будда (</a:t>
            </a:r>
            <a:r>
              <a:rPr lang="hi-IN" dirty="0" smtClean="0"/>
              <a:t>बुध) </a:t>
            </a:r>
            <a:r>
              <a:rPr lang="ru-RU" dirty="0" smtClean="0"/>
              <a:t>та </a:t>
            </a:r>
            <a:r>
              <a:rPr lang="ru-RU" dirty="0" err="1" smtClean="0"/>
              <a:t>Рогінея</a:t>
            </a:r>
            <a:r>
              <a:rPr lang="ru-RU" dirty="0" smtClean="0"/>
              <a:t>. У </a:t>
            </a:r>
            <a:r>
              <a:rPr lang="ru-RU" dirty="0" err="1" smtClean="0"/>
              <a:t>китайській</a:t>
            </a:r>
            <a:r>
              <a:rPr lang="ru-RU" dirty="0" smtClean="0"/>
              <a:t>, </a:t>
            </a:r>
            <a:r>
              <a:rPr lang="ru-RU" dirty="0" err="1" smtClean="0"/>
              <a:t>японській</a:t>
            </a:r>
            <a:r>
              <a:rPr lang="ru-RU" dirty="0" smtClean="0"/>
              <a:t>, </a:t>
            </a:r>
            <a:r>
              <a:rPr lang="ru-RU" dirty="0" err="1" smtClean="0"/>
              <a:t>в'єтнамській</a:t>
            </a:r>
            <a:r>
              <a:rPr lang="ru-RU" dirty="0" smtClean="0"/>
              <a:t> та </a:t>
            </a:r>
            <a:r>
              <a:rPr lang="ru-RU" dirty="0" err="1" smtClean="0"/>
              <a:t>корейських</a:t>
            </a:r>
            <a:r>
              <a:rPr lang="ru-RU" dirty="0" smtClean="0"/>
              <a:t> </a:t>
            </a:r>
            <a:r>
              <a:rPr lang="ru-RU" dirty="0" err="1" smtClean="0"/>
              <a:t>мовах</a:t>
            </a:r>
            <a:r>
              <a:rPr lang="ru-RU" dirty="0" smtClean="0"/>
              <a:t> </a:t>
            </a:r>
            <a:r>
              <a:rPr lang="ru-RU" dirty="0" err="1" smtClean="0"/>
              <a:t>Меркурій</a:t>
            </a:r>
            <a:r>
              <a:rPr lang="ru-RU" dirty="0" smtClean="0"/>
              <a:t> </a:t>
            </a:r>
            <a:r>
              <a:rPr lang="ru-RU" dirty="0" err="1" smtClean="0"/>
              <a:t>називають</a:t>
            </a:r>
            <a:r>
              <a:rPr lang="ru-RU" dirty="0" smtClean="0"/>
              <a:t> Водяною </a:t>
            </a:r>
            <a:r>
              <a:rPr lang="ru-RU" dirty="0" err="1" smtClean="0"/>
              <a:t>зіркою</a:t>
            </a:r>
            <a:r>
              <a:rPr lang="ru-RU" dirty="0" smtClean="0"/>
              <a:t> (</a:t>
            </a:r>
            <a:r>
              <a:rPr lang="ja-JP" altLang="en-US" dirty="0" smtClean="0"/>
              <a:t>水星</a:t>
            </a:r>
            <a:r>
              <a:rPr lang="en-US" altLang="ja-JP" dirty="0" smtClean="0"/>
              <a:t>) (</a:t>
            </a:r>
            <a:r>
              <a:rPr lang="ru-RU" dirty="0" smtClean="0"/>
              <a:t>в </a:t>
            </a:r>
            <a:r>
              <a:rPr lang="ru-RU" dirty="0" err="1" smtClean="0"/>
              <a:t>уявленнях</a:t>
            </a:r>
            <a:r>
              <a:rPr lang="ru-RU" dirty="0" smtClean="0"/>
              <a:t> про 5 </a:t>
            </a:r>
            <a:r>
              <a:rPr lang="ru-RU" dirty="0" err="1" smtClean="0"/>
              <a:t>елементів</a:t>
            </a:r>
            <a:r>
              <a:rPr lang="ru-RU" dirty="0" smtClean="0"/>
              <a:t>).</a:t>
            </a:r>
            <a:endParaRPr lang="ru-RU" dirty="0"/>
          </a:p>
        </p:txBody>
      </p:sp>
      <p:pic>
        <p:nvPicPr>
          <p:cNvPr id="11266" name="Picture 2" descr="http://urano.ru/wp-content/uploads/2010/12/%D0%93%D0%B5%D1%80%D0%BC%D0%B5%D1%812-253x300.jpg"/>
          <p:cNvPicPr>
            <a:picLocks noChangeAspect="1" noChangeArrowheads="1"/>
          </p:cNvPicPr>
          <p:nvPr/>
        </p:nvPicPr>
        <p:blipFill>
          <a:blip r:embed="rId3"/>
          <a:srcRect/>
          <a:stretch>
            <a:fillRect/>
          </a:stretch>
        </p:blipFill>
        <p:spPr bwMode="auto">
          <a:xfrm>
            <a:off x="5572133" y="1214422"/>
            <a:ext cx="3071834" cy="4714908"/>
          </a:xfrm>
          <a:prstGeom prst="rect">
            <a:avLst/>
          </a:prstGeom>
          <a:noFill/>
        </p:spPr>
      </p:pic>
    </p:spTree>
    <p:extLst>
      <p:ext uri="{BB962C8B-B14F-4D97-AF65-F5344CB8AC3E}">
        <p14:creationId xmlns:p14="http://schemas.microsoft.com/office/powerpoint/2010/main" xmlns="" val="111530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792088"/>
          </a:xfrm>
        </p:spPr>
        <p:txBody>
          <a:bodyPr>
            <a:normAutofit fontScale="90000"/>
          </a:bodyPr>
          <a:lstStyle/>
          <a:p>
            <a:r>
              <a:rPr lang="uk-UA" dirty="0" smtClean="0"/>
              <a:t> </a:t>
            </a:r>
            <a:br>
              <a:rPr lang="uk-UA" dirty="0" smtClean="0"/>
            </a:br>
            <a:r>
              <a:rPr lang="uk-UA" dirty="0" smtClean="0">
                <a:solidFill>
                  <a:schemeClr val="bg1"/>
                </a:solidFill>
              </a:rPr>
              <a:t>Особливості руху</a:t>
            </a:r>
            <a:endParaRPr lang="ru-RU" dirty="0">
              <a:solidFill>
                <a:schemeClr val="bg1"/>
              </a:solidFill>
            </a:endParaRPr>
          </a:p>
        </p:txBody>
      </p:sp>
      <p:sp>
        <p:nvSpPr>
          <p:cNvPr id="3" name="Объект 2"/>
          <p:cNvSpPr>
            <a:spLocks noGrp="1"/>
          </p:cNvSpPr>
          <p:nvPr>
            <p:ph idx="4294967295"/>
          </p:nvPr>
        </p:nvSpPr>
        <p:spPr>
          <a:xfrm>
            <a:off x="0" y="1196975"/>
            <a:ext cx="8785225" cy="5661025"/>
          </a:xfrm>
        </p:spPr>
        <p:txBody>
          <a:bodyPr>
            <a:normAutofit fontScale="92500"/>
          </a:bodyPr>
          <a:lstStyle/>
          <a:p>
            <a:r>
              <a:rPr lang="ru-RU" dirty="0" err="1" smtClean="0">
                <a:solidFill>
                  <a:schemeClr val="bg1"/>
                </a:solidFill>
              </a:rPr>
              <a:t>Меркурій</a:t>
            </a:r>
            <a:r>
              <a:rPr lang="ru-RU" dirty="0" smtClean="0">
                <a:solidFill>
                  <a:schemeClr val="bg1"/>
                </a:solidFill>
              </a:rPr>
              <a:t> </a:t>
            </a:r>
            <a:r>
              <a:rPr lang="ru-RU" dirty="0" err="1" smtClean="0">
                <a:solidFill>
                  <a:schemeClr val="bg1"/>
                </a:solidFill>
              </a:rPr>
              <a:t>обертається</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доволі</a:t>
            </a:r>
            <a:r>
              <a:rPr lang="ru-RU" dirty="0" smtClean="0">
                <a:solidFill>
                  <a:schemeClr val="bg1"/>
                </a:solidFill>
              </a:rPr>
              <a:t> </a:t>
            </a:r>
            <a:r>
              <a:rPr lang="ru-RU" dirty="0" err="1" smtClean="0">
                <a:solidFill>
                  <a:schemeClr val="bg1"/>
                </a:solidFill>
              </a:rPr>
              <a:t>витягнутою</a:t>
            </a:r>
            <a:r>
              <a:rPr lang="ru-RU" dirty="0" smtClean="0">
                <a:solidFill>
                  <a:schemeClr val="bg1"/>
                </a:solidFill>
              </a:rPr>
              <a:t> </a:t>
            </a:r>
            <a:r>
              <a:rPr lang="ru-RU" dirty="0" err="1" smtClean="0">
                <a:solidFill>
                  <a:schemeClr val="bg1"/>
                </a:solidFill>
              </a:rPr>
              <a:t>еліптичною</a:t>
            </a:r>
            <a:r>
              <a:rPr lang="ru-RU" dirty="0" smtClean="0">
                <a:solidFill>
                  <a:schemeClr val="bg1"/>
                </a:solidFill>
              </a:rPr>
              <a:t> </a:t>
            </a:r>
            <a:r>
              <a:rPr lang="ru-RU" dirty="0" err="1" smtClean="0">
                <a:solidFill>
                  <a:schemeClr val="bg1"/>
                </a:solidFill>
              </a:rPr>
              <a:t>орбітою</a:t>
            </a:r>
            <a:r>
              <a:rPr lang="ru-RU" dirty="0" smtClean="0">
                <a:solidFill>
                  <a:schemeClr val="bg1"/>
                </a:solidFill>
              </a:rPr>
              <a:t>, </a:t>
            </a:r>
            <a:r>
              <a:rPr lang="ru-RU" dirty="0" err="1" smtClean="0">
                <a:solidFill>
                  <a:schemeClr val="bg1"/>
                </a:solidFill>
              </a:rPr>
              <a:t>площина</a:t>
            </a:r>
            <a:r>
              <a:rPr lang="ru-RU" dirty="0" smtClean="0">
                <a:solidFill>
                  <a:schemeClr val="bg1"/>
                </a:solidFill>
              </a:rPr>
              <a:t> </a:t>
            </a:r>
            <a:r>
              <a:rPr lang="ru-RU" dirty="0" err="1" smtClean="0">
                <a:solidFill>
                  <a:schemeClr val="bg1"/>
                </a:solidFill>
              </a:rPr>
              <a:t>якої</a:t>
            </a:r>
            <a:r>
              <a:rPr lang="ru-RU" dirty="0" smtClean="0">
                <a:solidFill>
                  <a:schemeClr val="bg1"/>
                </a:solidFill>
              </a:rPr>
              <a:t> </a:t>
            </a:r>
            <a:r>
              <a:rPr lang="ru-RU" dirty="0" err="1" smtClean="0">
                <a:solidFill>
                  <a:schemeClr val="bg1"/>
                </a:solidFill>
              </a:rPr>
              <a:t>нахилена</a:t>
            </a:r>
            <a:r>
              <a:rPr lang="ru-RU" dirty="0" smtClean="0">
                <a:solidFill>
                  <a:schemeClr val="bg1"/>
                </a:solidFill>
              </a:rPr>
              <a:t> до </a:t>
            </a:r>
            <a:r>
              <a:rPr lang="ru-RU" dirty="0" err="1" smtClean="0">
                <a:solidFill>
                  <a:schemeClr val="bg1"/>
                </a:solidFill>
              </a:rPr>
              <a:t>площини</a:t>
            </a:r>
            <a:r>
              <a:rPr lang="ru-RU" dirty="0" smtClean="0">
                <a:solidFill>
                  <a:schemeClr val="bg1"/>
                </a:solidFill>
              </a:rPr>
              <a:t> </a:t>
            </a:r>
            <a:r>
              <a:rPr lang="ru-RU" dirty="0" err="1" smtClean="0">
                <a:solidFill>
                  <a:schemeClr val="bg1"/>
                </a:solidFill>
              </a:rPr>
              <a:t>екліптики</a:t>
            </a:r>
            <a:r>
              <a:rPr lang="ru-RU" dirty="0" smtClean="0">
                <a:solidFill>
                  <a:schemeClr val="bg1"/>
                </a:solidFill>
              </a:rPr>
              <a:t> </a:t>
            </a:r>
            <a:r>
              <a:rPr lang="ru-RU" dirty="0" err="1" smtClean="0">
                <a:solidFill>
                  <a:schemeClr val="bg1"/>
                </a:solidFill>
              </a:rPr>
              <a:t>під</a:t>
            </a:r>
            <a:r>
              <a:rPr lang="ru-RU" dirty="0" smtClean="0">
                <a:solidFill>
                  <a:schemeClr val="bg1"/>
                </a:solidFill>
              </a:rPr>
              <a:t> кутом 7°00'15". </a:t>
            </a:r>
            <a:r>
              <a:rPr lang="ru-RU" dirty="0" err="1" smtClean="0">
                <a:solidFill>
                  <a:schemeClr val="bg1"/>
                </a:solidFill>
              </a:rPr>
              <a:t>Відстань</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до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змінюється</a:t>
            </a:r>
            <a:r>
              <a:rPr lang="ru-RU" dirty="0" smtClean="0">
                <a:solidFill>
                  <a:schemeClr val="bg1"/>
                </a:solidFill>
              </a:rPr>
              <a:t> </a:t>
            </a:r>
            <a:r>
              <a:rPr lang="ru-RU" dirty="0" err="1" smtClean="0">
                <a:solidFill>
                  <a:schemeClr val="bg1"/>
                </a:solidFill>
              </a:rPr>
              <a:t>від</a:t>
            </a:r>
            <a:r>
              <a:rPr lang="ru-RU" dirty="0" smtClean="0">
                <a:solidFill>
                  <a:schemeClr val="bg1"/>
                </a:solidFill>
              </a:rPr>
              <a:t> 46,08 млн км до 68,86 млн км. </a:t>
            </a:r>
            <a:r>
              <a:rPr lang="ru-RU" dirty="0" err="1" smtClean="0">
                <a:solidFill>
                  <a:schemeClr val="bg1"/>
                </a:solidFill>
              </a:rPr>
              <a:t>Період</a:t>
            </a:r>
            <a:r>
              <a:rPr lang="ru-RU" dirty="0" smtClean="0">
                <a:solidFill>
                  <a:schemeClr val="bg1"/>
                </a:solidFill>
              </a:rPr>
              <a:t> </a:t>
            </a:r>
            <a:r>
              <a:rPr lang="ru-RU" dirty="0" err="1" smtClean="0">
                <a:solidFill>
                  <a:schemeClr val="bg1"/>
                </a:solidFill>
              </a:rPr>
              <a:t>обертання</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меркуріанський</a:t>
            </a:r>
            <a:r>
              <a:rPr lang="ru-RU" dirty="0" smtClean="0">
                <a:solidFill>
                  <a:schemeClr val="bg1"/>
                </a:solidFill>
              </a:rPr>
              <a:t> </a:t>
            </a:r>
            <a:r>
              <a:rPr lang="ru-RU" dirty="0" err="1" smtClean="0">
                <a:solidFill>
                  <a:schemeClr val="bg1"/>
                </a:solidFill>
              </a:rPr>
              <a:t>рік</a:t>
            </a:r>
            <a:r>
              <a:rPr lang="ru-RU" dirty="0" smtClean="0">
                <a:solidFill>
                  <a:schemeClr val="bg1"/>
                </a:solidFill>
              </a:rPr>
              <a:t>) становить 87,97 </a:t>
            </a:r>
            <a:r>
              <a:rPr lang="ru-RU" dirty="0" err="1" smtClean="0">
                <a:solidFill>
                  <a:schemeClr val="bg1"/>
                </a:solidFill>
              </a:rPr>
              <a:t>земної</a:t>
            </a:r>
            <a:r>
              <a:rPr lang="ru-RU" dirty="0" smtClean="0">
                <a:solidFill>
                  <a:schemeClr val="bg1"/>
                </a:solidFill>
              </a:rPr>
              <a:t> </a:t>
            </a:r>
            <a:r>
              <a:rPr lang="ru-RU" dirty="0" err="1" smtClean="0">
                <a:solidFill>
                  <a:schemeClr val="bg1"/>
                </a:solidFill>
              </a:rPr>
              <a:t>доби</a:t>
            </a:r>
            <a:r>
              <a:rPr lang="ru-RU" dirty="0" smtClean="0">
                <a:solidFill>
                  <a:schemeClr val="bg1"/>
                </a:solidFill>
              </a:rPr>
              <a:t>, а </a:t>
            </a:r>
            <a:r>
              <a:rPr lang="ru-RU" dirty="0" err="1" smtClean="0">
                <a:solidFill>
                  <a:schemeClr val="bg1"/>
                </a:solidFill>
              </a:rPr>
              <a:t>середній</a:t>
            </a:r>
            <a:r>
              <a:rPr lang="ru-RU" dirty="0" smtClean="0">
                <a:solidFill>
                  <a:schemeClr val="bg1"/>
                </a:solidFill>
              </a:rPr>
              <a:t> </a:t>
            </a:r>
            <a:r>
              <a:rPr lang="ru-RU" dirty="0" err="1" smtClean="0">
                <a:solidFill>
                  <a:schemeClr val="bg1"/>
                </a:solidFill>
              </a:rPr>
              <a:t>інтервал</a:t>
            </a:r>
            <a:r>
              <a:rPr lang="ru-RU" dirty="0" smtClean="0">
                <a:solidFill>
                  <a:schemeClr val="bg1"/>
                </a:solidFill>
              </a:rPr>
              <a:t> </a:t>
            </a:r>
            <a:r>
              <a:rPr lang="ru-RU" dirty="0" err="1" smtClean="0">
                <a:solidFill>
                  <a:schemeClr val="bg1"/>
                </a:solidFill>
              </a:rPr>
              <a:t>між</a:t>
            </a:r>
            <a:r>
              <a:rPr lang="ru-RU" dirty="0" smtClean="0">
                <a:solidFill>
                  <a:schemeClr val="bg1"/>
                </a:solidFill>
              </a:rPr>
              <a:t> </a:t>
            </a:r>
            <a:r>
              <a:rPr lang="ru-RU" dirty="0" err="1" smtClean="0">
                <a:solidFill>
                  <a:schemeClr val="bg1"/>
                </a:solidFill>
              </a:rPr>
              <a:t>однаковими</a:t>
            </a:r>
            <a:r>
              <a:rPr lang="ru-RU" dirty="0" smtClean="0">
                <a:solidFill>
                  <a:schemeClr val="bg1"/>
                </a:solidFill>
              </a:rPr>
              <a:t> фазами (</a:t>
            </a:r>
            <a:r>
              <a:rPr lang="ru-RU" dirty="0" err="1" smtClean="0">
                <a:solidFill>
                  <a:schemeClr val="bg1"/>
                </a:solidFill>
              </a:rPr>
              <a:t>синодичний</a:t>
            </a:r>
            <a:r>
              <a:rPr lang="ru-RU" dirty="0" smtClean="0">
                <a:solidFill>
                  <a:schemeClr val="bg1"/>
                </a:solidFill>
              </a:rPr>
              <a:t> </a:t>
            </a:r>
            <a:r>
              <a:rPr lang="ru-RU" dirty="0" err="1" smtClean="0">
                <a:solidFill>
                  <a:schemeClr val="bg1"/>
                </a:solidFill>
              </a:rPr>
              <a:t>період</a:t>
            </a:r>
            <a:r>
              <a:rPr lang="ru-RU" dirty="0" smtClean="0">
                <a:solidFill>
                  <a:schemeClr val="bg1"/>
                </a:solidFill>
              </a:rPr>
              <a:t>) — 115,9 </a:t>
            </a:r>
            <a:r>
              <a:rPr lang="ru-RU" dirty="0" err="1" smtClean="0">
                <a:solidFill>
                  <a:schemeClr val="bg1"/>
                </a:solidFill>
              </a:rPr>
              <a:t>земної</a:t>
            </a:r>
            <a:r>
              <a:rPr lang="ru-RU" dirty="0" smtClean="0">
                <a:solidFill>
                  <a:schemeClr val="bg1"/>
                </a:solidFill>
              </a:rPr>
              <a:t> </a:t>
            </a:r>
            <a:r>
              <a:rPr lang="ru-RU" dirty="0" err="1" smtClean="0">
                <a:solidFill>
                  <a:schemeClr val="bg1"/>
                </a:solidFill>
              </a:rPr>
              <a:t>доби</a:t>
            </a:r>
            <a:r>
              <a:rPr lang="ru-RU" dirty="0" smtClean="0">
                <a:solidFill>
                  <a:schemeClr val="bg1"/>
                </a:solidFill>
              </a:rPr>
              <a:t>. </a:t>
            </a:r>
            <a:r>
              <a:rPr lang="ru-RU" dirty="0" err="1" smtClean="0">
                <a:solidFill>
                  <a:schemeClr val="bg1"/>
                </a:solidFill>
              </a:rPr>
              <a:t>Відстань</a:t>
            </a:r>
            <a:r>
              <a:rPr lang="ru-RU" dirty="0" smtClean="0">
                <a:solidFill>
                  <a:schemeClr val="bg1"/>
                </a:solidFill>
              </a:rPr>
              <a:t> до </a:t>
            </a:r>
            <a:r>
              <a:rPr lang="ru-RU" dirty="0" err="1" smtClean="0">
                <a:solidFill>
                  <a:schemeClr val="bg1"/>
                </a:solidFill>
              </a:rPr>
              <a:t>Меркурія</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змінюється</a:t>
            </a:r>
            <a:r>
              <a:rPr lang="ru-RU" dirty="0" smtClean="0">
                <a:solidFill>
                  <a:schemeClr val="bg1"/>
                </a:solidFill>
              </a:rPr>
              <a:t> </a:t>
            </a:r>
            <a:r>
              <a:rPr lang="ru-RU" dirty="0" err="1" smtClean="0">
                <a:solidFill>
                  <a:schemeClr val="bg1"/>
                </a:solidFill>
              </a:rPr>
              <a:t>від</a:t>
            </a:r>
            <a:r>
              <a:rPr lang="ru-RU" dirty="0" smtClean="0">
                <a:solidFill>
                  <a:schemeClr val="bg1"/>
                </a:solidFill>
              </a:rPr>
              <a:t> 82 до 217 млн км. </a:t>
            </a:r>
            <a:r>
              <a:rPr lang="ru-RU" dirty="0" err="1" smtClean="0">
                <a:solidFill>
                  <a:schemeClr val="bg1"/>
                </a:solidFill>
              </a:rPr>
              <a:t>Середня</a:t>
            </a:r>
            <a:r>
              <a:rPr lang="ru-RU" dirty="0" smtClean="0">
                <a:solidFill>
                  <a:schemeClr val="bg1"/>
                </a:solidFill>
              </a:rPr>
              <a:t> </a:t>
            </a:r>
            <a:r>
              <a:rPr lang="ru-RU" dirty="0" err="1" smtClean="0">
                <a:solidFill>
                  <a:schemeClr val="bg1"/>
                </a:solidFill>
              </a:rPr>
              <a:t>швидкість</a:t>
            </a:r>
            <a:r>
              <a:rPr lang="ru-RU" dirty="0" smtClean="0">
                <a:solidFill>
                  <a:schemeClr val="bg1"/>
                </a:solidFill>
              </a:rPr>
              <a:t> </a:t>
            </a:r>
            <a:r>
              <a:rPr lang="ru-RU" dirty="0" err="1" smtClean="0">
                <a:solidFill>
                  <a:schemeClr val="bg1"/>
                </a:solidFill>
              </a:rPr>
              <a:t>руху</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a:t>
            </a:r>
            <a:r>
              <a:rPr lang="ru-RU" dirty="0" err="1" smtClean="0">
                <a:solidFill>
                  <a:schemeClr val="bg1"/>
                </a:solidFill>
              </a:rPr>
              <a:t>орбітою</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 47,89 км/с.</a:t>
            </a:r>
            <a:endParaRPr lang="ru-RU" dirty="0">
              <a:solidFill>
                <a:schemeClr val="bg1"/>
              </a:solidFill>
            </a:endParaRPr>
          </a:p>
        </p:txBody>
      </p:sp>
    </p:spTree>
    <p:extLst>
      <p:ext uri="{BB962C8B-B14F-4D97-AF65-F5344CB8AC3E}">
        <p14:creationId xmlns:p14="http://schemas.microsoft.com/office/powerpoint/2010/main" xmlns="" val="105803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58204" cy="5572164"/>
          </a:xfrm>
        </p:spPr>
        <p:txBody>
          <a:bodyPr>
            <a:normAutofit/>
          </a:bodyPr>
          <a:lstStyle/>
          <a:p>
            <a:endParaRPr lang="ru-RU" sz="2800" dirty="0"/>
          </a:p>
        </p:txBody>
      </p:sp>
      <p:pic>
        <p:nvPicPr>
          <p:cNvPr id="1026" name="Picture 2" descr="http://www.astronomy2009.com.ua/files/images/mercury-851-5.preview.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14282" y="0"/>
            <a:ext cx="8643998" cy="6555641"/>
          </a:xfrm>
          <a:prstGeom prst="rect">
            <a:avLst/>
          </a:prstGeom>
        </p:spPr>
        <p:txBody>
          <a:bodyPr wrap="square">
            <a:spAutoFit/>
          </a:bodyPr>
          <a:lstStyle/>
          <a:p>
            <a:r>
              <a:rPr lang="ru-RU" sz="2800" dirty="0" err="1" smtClean="0">
                <a:solidFill>
                  <a:schemeClr val="bg1"/>
                </a:solidFill>
                <a:hlinkClick r:id="rId3" tooltip="Період обертання"/>
              </a:rPr>
              <a:t>Період</a:t>
            </a:r>
            <a:r>
              <a:rPr lang="ru-RU" sz="2800" dirty="0" smtClean="0">
                <a:solidFill>
                  <a:schemeClr val="bg1"/>
                </a:solidFill>
                <a:hlinkClick r:id="rId3" tooltip="Період обертання"/>
              </a:rPr>
              <a:t> </a:t>
            </a:r>
            <a:r>
              <a:rPr lang="ru-RU" sz="2800" dirty="0" err="1" smtClean="0">
                <a:solidFill>
                  <a:schemeClr val="bg1"/>
                </a:solidFill>
                <a:hlinkClick r:id="rId3" tooltip="Період обертання"/>
              </a:rPr>
              <a:t>обертання</a:t>
            </a:r>
            <a:r>
              <a:rPr lang="ru-RU" sz="2800" dirty="0" smtClean="0">
                <a:solidFill>
                  <a:schemeClr val="bg1"/>
                </a:solidFill>
              </a:rPr>
              <a:t> </a:t>
            </a:r>
            <a:r>
              <a:rPr lang="ru-RU" sz="2800" dirty="0" err="1" smtClean="0">
                <a:solidFill>
                  <a:schemeClr val="bg1"/>
                </a:solidFill>
              </a:rPr>
              <a:t>Меркурія</a:t>
            </a:r>
            <a:r>
              <a:rPr lang="ru-RU" sz="2800" dirty="0" smtClean="0">
                <a:solidFill>
                  <a:schemeClr val="bg1"/>
                </a:solidFill>
              </a:rPr>
              <a:t> </a:t>
            </a:r>
            <a:r>
              <a:rPr lang="ru-RU" sz="2800" dirty="0" err="1" smtClean="0">
                <a:solidFill>
                  <a:schemeClr val="bg1"/>
                </a:solidFill>
              </a:rPr>
              <a:t>навколо</a:t>
            </a:r>
            <a:r>
              <a:rPr lang="ru-RU" sz="2800" dirty="0" smtClean="0">
                <a:solidFill>
                  <a:schemeClr val="bg1"/>
                </a:solidFill>
              </a:rPr>
              <a:t> </a:t>
            </a:r>
            <a:r>
              <a:rPr lang="ru-RU" sz="2800" dirty="0" err="1" smtClean="0">
                <a:solidFill>
                  <a:schemeClr val="bg1"/>
                </a:solidFill>
              </a:rPr>
              <a:t>своєї</a:t>
            </a:r>
            <a:r>
              <a:rPr lang="ru-RU" sz="2800" dirty="0" smtClean="0">
                <a:solidFill>
                  <a:schemeClr val="bg1"/>
                </a:solidFill>
              </a:rPr>
              <a:t> </a:t>
            </a:r>
            <a:r>
              <a:rPr lang="ru-RU" sz="2800" dirty="0" err="1" smtClean="0">
                <a:solidFill>
                  <a:schemeClr val="bg1"/>
                </a:solidFill>
              </a:rPr>
              <a:t>осі</a:t>
            </a:r>
            <a:r>
              <a:rPr lang="ru-RU" sz="2800" dirty="0" smtClean="0">
                <a:solidFill>
                  <a:schemeClr val="bg1"/>
                </a:solidFill>
              </a:rPr>
              <a:t> </a:t>
            </a:r>
            <a:r>
              <a:rPr lang="ru-RU" sz="2800" dirty="0" err="1" smtClean="0">
                <a:solidFill>
                  <a:schemeClr val="bg1"/>
                </a:solidFill>
              </a:rPr>
              <a:t>дорівнює</a:t>
            </a:r>
            <a:r>
              <a:rPr lang="ru-RU" sz="2800" dirty="0" smtClean="0">
                <a:solidFill>
                  <a:schemeClr val="bg1"/>
                </a:solidFill>
              </a:rPr>
              <a:t> 58,646 </a:t>
            </a:r>
            <a:r>
              <a:rPr lang="ru-RU" sz="2800" dirty="0" err="1" smtClean="0">
                <a:solidFill>
                  <a:schemeClr val="bg1"/>
                </a:solidFill>
              </a:rPr>
              <a:t>діб</a:t>
            </a:r>
            <a:r>
              <a:rPr lang="ru-RU" sz="2800" dirty="0" smtClean="0">
                <a:solidFill>
                  <a:schemeClr val="bg1"/>
                </a:solidFill>
              </a:rPr>
              <a:t>, </a:t>
            </a:r>
            <a:r>
              <a:rPr lang="ru-RU" sz="2800" dirty="0" err="1" smtClean="0">
                <a:solidFill>
                  <a:schemeClr val="bg1"/>
                </a:solidFill>
              </a:rPr>
              <a:t>що</a:t>
            </a:r>
            <a:r>
              <a:rPr lang="ru-RU" sz="2800" dirty="0" smtClean="0">
                <a:solidFill>
                  <a:schemeClr val="bg1"/>
                </a:solidFill>
              </a:rPr>
              <a:t> становить 2/3 </a:t>
            </a:r>
            <a:r>
              <a:rPr lang="ru-RU" sz="2800" dirty="0" err="1" smtClean="0">
                <a:solidFill>
                  <a:schemeClr val="bg1"/>
                </a:solidFill>
              </a:rPr>
              <a:t>від</a:t>
            </a:r>
            <a:r>
              <a:rPr lang="ru-RU" sz="2800" dirty="0" smtClean="0">
                <a:solidFill>
                  <a:schemeClr val="bg1"/>
                </a:solidFill>
              </a:rPr>
              <a:t> </a:t>
            </a:r>
            <a:r>
              <a:rPr lang="ru-RU" sz="2800" dirty="0" err="1" smtClean="0">
                <a:solidFill>
                  <a:schemeClr val="bg1"/>
                </a:solidFill>
              </a:rPr>
              <a:t>періоду</a:t>
            </a:r>
            <a:r>
              <a:rPr lang="ru-RU" sz="2800" dirty="0" smtClean="0">
                <a:solidFill>
                  <a:schemeClr val="bg1"/>
                </a:solidFill>
              </a:rPr>
              <a:t> </a:t>
            </a:r>
            <a:r>
              <a:rPr lang="ru-RU" sz="2800" dirty="0" err="1" smtClean="0">
                <a:solidFill>
                  <a:schemeClr val="bg1"/>
                </a:solidFill>
              </a:rPr>
              <a:t>обертання</a:t>
            </a:r>
            <a:r>
              <a:rPr lang="ru-RU" sz="2800" dirty="0" smtClean="0">
                <a:solidFill>
                  <a:schemeClr val="bg1"/>
                </a:solidFill>
              </a:rPr>
              <a:t> </a:t>
            </a:r>
            <a:r>
              <a:rPr lang="ru-RU" sz="2800" dirty="0" err="1" smtClean="0">
                <a:solidFill>
                  <a:schemeClr val="bg1"/>
                </a:solidFill>
              </a:rPr>
              <a:t>навколо</a:t>
            </a:r>
            <a:r>
              <a:rPr lang="ru-RU" sz="2800" dirty="0" smtClean="0">
                <a:solidFill>
                  <a:schemeClr val="bg1"/>
                </a:solidFill>
              </a:rPr>
              <a:t> </a:t>
            </a:r>
            <a:r>
              <a:rPr lang="ru-RU" sz="2800" dirty="0" err="1" smtClean="0">
                <a:solidFill>
                  <a:schemeClr val="bg1"/>
                </a:solidFill>
              </a:rPr>
              <a:t>Сонця</a:t>
            </a:r>
            <a:r>
              <a:rPr lang="ru-RU" sz="2800" dirty="0" smtClean="0">
                <a:solidFill>
                  <a:schemeClr val="bg1"/>
                </a:solidFill>
              </a:rPr>
              <a:t>. </a:t>
            </a:r>
            <a:r>
              <a:rPr lang="ru-RU" sz="2800" dirty="0" err="1" smtClean="0">
                <a:solidFill>
                  <a:schemeClr val="bg1"/>
                </a:solidFill>
              </a:rPr>
              <a:t>Обертання</a:t>
            </a:r>
            <a:r>
              <a:rPr lang="ru-RU" sz="2800" dirty="0" smtClean="0">
                <a:solidFill>
                  <a:schemeClr val="bg1"/>
                </a:solidFill>
              </a:rPr>
              <a:t> </a:t>
            </a:r>
            <a:r>
              <a:rPr lang="ru-RU" sz="2800" dirty="0" err="1" smtClean="0">
                <a:solidFill>
                  <a:schemeClr val="bg1"/>
                </a:solidFill>
              </a:rPr>
              <a:t>Меркурія</a:t>
            </a:r>
            <a:r>
              <a:rPr lang="ru-RU" sz="2800" dirty="0" smtClean="0">
                <a:solidFill>
                  <a:schemeClr val="bg1"/>
                </a:solidFill>
              </a:rPr>
              <a:t> </a:t>
            </a:r>
            <a:r>
              <a:rPr lang="ru-RU" sz="2800" dirty="0" err="1" smtClean="0">
                <a:solidFill>
                  <a:schemeClr val="bg1"/>
                </a:solidFill>
              </a:rPr>
              <a:t>навколо</a:t>
            </a:r>
            <a:r>
              <a:rPr lang="ru-RU" sz="2800" dirty="0" smtClean="0">
                <a:solidFill>
                  <a:schemeClr val="bg1"/>
                </a:solidFill>
              </a:rPr>
              <a:t> </a:t>
            </a:r>
            <a:r>
              <a:rPr lang="ru-RU" sz="2800" dirty="0" err="1" smtClean="0">
                <a:solidFill>
                  <a:schemeClr val="bg1"/>
                </a:solidFill>
              </a:rPr>
              <a:t>Сонця</a:t>
            </a:r>
            <a:r>
              <a:rPr lang="ru-RU" sz="2800" dirty="0" smtClean="0">
                <a:solidFill>
                  <a:schemeClr val="bg1"/>
                </a:solidFill>
              </a:rPr>
              <a:t> та </a:t>
            </a:r>
            <a:r>
              <a:rPr lang="ru-RU" sz="2800" dirty="0" err="1" smtClean="0">
                <a:solidFill>
                  <a:schemeClr val="bg1"/>
                </a:solidFill>
              </a:rPr>
              <a:t>його</a:t>
            </a:r>
            <a:r>
              <a:rPr lang="ru-RU" sz="2800" dirty="0" smtClean="0">
                <a:solidFill>
                  <a:schemeClr val="bg1"/>
                </a:solidFill>
              </a:rPr>
              <a:t> </a:t>
            </a:r>
            <a:r>
              <a:rPr lang="ru-RU" sz="2800" dirty="0" err="1" smtClean="0">
                <a:solidFill>
                  <a:schemeClr val="bg1"/>
                </a:solidFill>
              </a:rPr>
              <a:t>власне</a:t>
            </a:r>
            <a:r>
              <a:rPr lang="ru-RU" sz="2800" dirty="0" smtClean="0">
                <a:solidFill>
                  <a:schemeClr val="bg1"/>
                </a:solidFill>
              </a:rPr>
              <a:t> </a:t>
            </a:r>
            <a:r>
              <a:rPr lang="ru-RU" sz="2800" dirty="0" err="1" smtClean="0">
                <a:solidFill>
                  <a:schemeClr val="bg1"/>
                </a:solidFill>
              </a:rPr>
              <a:t>обертання</a:t>
            </a:r>
            <a:r>
              <a:rPr lang="ru-RU" sz="2800" dirty="0" smtClean="0">
                <a:solidFill>
                  <a:schemeClr val="bg1"/>
                </a:solidFill>
              </a:rPr>
              <a:t> </a:t>
            </a:r>
            <a:r>
              <a:rPr lang="ru-RU" sz="2800" dirty="0" err="1" smtClean="0">
                <a:solidFill>
                  <a:schemeClr val="bg1"/>
                </a:solidFill>
              </a:rPr>
              <a:t>призводять</a:t>
            </a:r>
            <a:r>
              <a:rPr lang="ru-RU" sz="2800" dirty="0" smtClean="0">
                <a:solidFill>
                  <a:schemeClr val="bg1"/>
                </a:solidFill>
              </a:rPr>
              <a:t> до того, </a:t>
            </a:r>
            <a:r>
              <a:rPr lang="ru-RU" sz="2800" dirty="0" err="1" smtClean="0">
                <a:solidFill>
                  <a:schemeClr val="bg1"/>
                </a:solidFill>
              </a:rPr>
              <a:t>що</a:t>
            </a:r>
            <a:r>
              <a:rPr lang="ru-RU" sz="2800" dirty="0" smtClean="0">
                <a:solidFill>
                  <a:schemeClr val="bg1"/>
                </a:solidFill>
              </a:rPr>
              <a:t> </a:t>
            </a:r>
            <a:r>
              <a:rPr lang="ru-RU" sz="2800" dirty="0" err="1" smtClean="0">
                <a:solidFill>
                  <a:schemeClr val="bg1"/>
                </a:solidFill>
              </a:rPr>
              <a:t>тривалість</a:t>
            </a:r>
            <a:r>
              <a:rPr lang="ru-RU" sz="2800" dirty="0" smtClean="0">
                <a:solidFill>
                  <a:schemeClr val="bg1"/>
                </a:solidFill>
              </a:rPr>
              <a:t> </a:t>
            </a:r>
            <a:r>
              <a:rPr lang="ru-RU" sz="2800" dirty="0" err="1" smtClean="0">
                <a:solidFill>
                  <a:schemeClr val="bg1"/>
                </a:solidFill>
              </a:rPr>
              <a:t>сонячної</a:t>
            </a:r>
            <a:r>
              <a:rPr lang="ru-RU" sz="2800" dirty="0" smtClean="0">
                <a:solidFill>
                  <a:schemeClr val="bg1"/>
                </a:solidFill>
              </a:rPr>
              <a:t> </a:t>
            </a:r>
            <a:r>
              <a:rPr lang="ru-RU" sz="2800" dirty="0" err="1" smtClean="0">
                <a:solidFill>
                  <a:schemeClr val="bg1"/>
                </a:solidFill>
              </a:rPr>
              <a:t>доби</a:t>
            </a:r>
            <a:r>
              <a:rPr lang="ru-RU" sz="2800" dirty="0" smtClean="0">
                <a:solidFill>
                  <a:schemeClr val="bg1"/>
                </a:solidFill>
              </a:rPr>
              <a:t> на </a:t>
            </a:r>
            <a:r>
              <a:rPr lang="ru-RU" sz="2800" dirty="0" err="1" smtClean="0">
                <a:solidFill>
                  <a:schemeClr val="bg1"/>
                </a:solidFill>
              </a:rPr>
              <a:t>планеті</a:t>
            </a:r>
            <a:r>
              <a:rPr lang="ru-RU" sz="2800" dirty="0" smtClean="0">
                <a:solidFill>
                  <a:schemeClr val="bg1"/>
                </a:solidFill>
              </a:rPr>
              <a:t> </a:t>
            </a:r>
            <a:r>
              <a:rPr lang="ru-RU" sz="2800" dirty="0" err="1" smtClean="0">
                <a:solidFill>
                  <a:schemeClr val="bg1"/>
                </a:solidFill>
              </a:rPr>
              <a:t>дорівнює</a:t>
            </a:r>
            <a:r>
              <a:rPr lang="ru-RU" sz="2800" dirty="0" smtClean="0">
                <a:solidFill>
                  <a:schemeClr val="bg1"/>
                </a:solidFill>
              </a:rPr>
              <a:t> 3 </a:t>
            </a:r>
            <a:r>
              <a:rPr lang="ru-RU" sz="2800" dirty="0" err="1" smtClean="0">
                <a:solidFill>
                  <a:schemeClr val="bg1"/>
                </a:solidFill>
              </a:rPr>
              <a:t>зоряним</a:t>
            </a:r>
            <a:r>
              <a:rPr lang="ru-RU" sz="2800" dirty="0" smtClean="0">
                <a:solidFill>
                  <a:schemeClr val="bg1"/>
                </a:solidFill>
              </a:rPr>
              <a:t> </a:t>
            </a:r>
            <a:r>
              <a:rPr lang="ru-RU" sz="2800" dirty="0" err="1" smtClean="0">
                <a:solidFill>
                  <a:schemeClr val="bg1"/>
                </a:solidFill>
              </a:rPr>
              <a:t>меркуріанським</a:t>
            </a:r>
            <a:r>
              <a:rPr lang="ru-RU" sz="2800" dirty="0" smtClean="0">
                <a:solidFill>
                  <a:schemeClr val="bg1"/>
                </a:solidFill>
              </a:rPr>
              <a:t> </a:t>
            </a:r>
            <a:r>
              <a:rPr lang="ru-RU" sz="2800" dirty="0" err="1" smtClean="0">
                <a:solidFill>
                  <a:schemeClr val="bg1"/>
                </a:solidFill>
              </a:rPr>
              <a:t>добам</a:t>
            </a:r>
            <a:r>
              <a:rPr lang="ru-RU" sz="2800" dirty="0" smtClean="0">
                <a:solidFill>
                  <a:schemeClr val="bg1"/>
                </a:solidFill>
              </a:rPr>
              <a:t> </a:t>
            </a:r>
            <a:r>
              <a:rPr lang="ru-RU" sz="2800" dirty="0" err="1" smtClean="0">
                <a:solidFill>
                  <a:schemeClr val="bg1"/>
                </a:solidFill>
              </a:rPr>
              <a:t>або</a:t>
            </a:r>
            <a:r>
              <a:rPr lang="ru-RU" sz="2800" dirty="0" smtClean="0">
                <a:solidFill>
                  <a:schemeClr val="bg1"/>
                </a:solidFill>
              </a:rPr>
              <a:t> 2 </a:t>
            </a:r>
            <a:r>
              <a:rPr lang="ru-RU" sz="2800" dirty="0" err="1" smtClean="0">
                <a:solidFill>
                  <a:schemeClr val="bg1"/>
                </a:solidFill>
              </a:rPr>
              <a:t>меркуріанським</a:t>
            </a:r>
            <a:r>
              <a:rPr lang="ru-RU" sz="2800" dirty="0" smtClean="0">
                <a:solidFill>
                  <a:schemeClr val="bg1"/>
                </a:solidFill>
              </a:rPr>
              <a:t> рокам </a:t>
            </a:r>
            <a:r>
              <a:rPr lang="ru-RU" sz="2800" dirty="0" err="1" smtClean="0">
                <a:solidFill>
                  <a:schemeClr val="bg1"/>
                </a:solidFill>
              </a:rPr>
              <a:t>і</a:t>
            </a:r>
            <a:r>
              <a:rPr lang="ru-RU" sz="2800" dirty="0" smtClean="0">
                <a:solidFill>
                  <a:schemeClr val="bg1"/>
                </a:solidFill>
              </a:rPr>
              <a:t> становить </a:t>
            </a:r>
            <a:r>
              <a:rPr lang="ru-RU" sz="2800" dirty="0" err="1" smtClean="0">
                <a:solidFill>
                  <a:schemeClr val="bg1"/>
                </a:solidFill>
              </a:rPr>
              <a:t>близько</a:t>
            </a:r>
            <a:r>
              <a:rPr lang="ru-RU" sz="2800" dirty="0" smtClean="0">
                <a:solidFill>
                  <a:schemeClr val="bg1"/>
                </a:solidFill>
              </a:rPr>
              <a:t> 175,92 </a:t>
            </a:r>
            <a:r>
              <a:rPr lang="ru-RU" sz="2800" dirty="0" err="1" smtClean="0">
                <a:solidFill>
                  <a:schemeClr val="bg1"/>
                </a:solidFill>
              </a:rPr>
              <a:t>земної</a:t>
            </a:r>
            <a:r>
              <a:rPr lang="ru-RU" sz="2800" dirty="0" smtClean="0">
                <a:solidFill>
                  <a:schemeClr val="bg1"/>
                </a:solidFill>
              </a:rPr>
              <a:t> </a:t>
            </a:r>
            <a:r>
              <a:rPr lang="ru-RU" sz="2800" dirty="0" err="1" smtClean="0">
                <a:solidFill>
                  <a:schemeClr val="bg1"/>
                </a:solidFill>
              </a:rPr>
              <a:t>доби</a:t>
            </a:r>
            <a:r>
              <a:rPr lang="ru-RU" sz="2800" dirty="0" smtClean="0">
                <a:solidFill>
                  <a:schemeClr val="bg1"/>
                </a:solidFill>
              </a:rPr>
              <a:t>. </a:t>
            </a:r>
            <a:r>
              <a:rPr lang="ru-RU" sz="2800" dirty="0" err="1" smtClean="0">
                <a:solidFill>
                  <a:schemeClr val="bg1"/>
                </a:solidFill>
              </a:rPr>
              <a:t>Вісь</a:t>
            </a:r>
            <a:r>
              <a:rPr lang="ru-RU" sz="2800" dirty="0" smtClean="0">
                <a:solidFill>
                  <a:schemeClr val="bg1"/>
                </a:solidFill>
              </a:rPr>
              <a:t> </a:t>
            </a:r>
            <a:r>
              <a:rPr lang="ru-RU" sz="2800" dirty="0" err="1" smtClean="0">
                <a:solidFill>
                  <a:schemeClr val="bg1"/>
                </a:solidFill>
              </a:rPr>
              <a:t>обертання</a:t>
            </a:r>
            <a:r>
              <a:rPr lang="ru-RU" sz="2800" dirty="0" smtClean="0">
                <a:solidFill>
                  <a:schemeClr val="bg1"/>
                </a:solidFill>
              </a:rPr>
              <a:t> </a:t>
            </a:r>
            <a:r>
              <a:rPr lang="ru-RU" sz="2800" dirty="0" err="1" smtClean="0">
                <a:solidFill>
                  <a:schemeClr val="bg1"/>
                </a:solidFill>
              </a:rPr>
              <a:t>Меркурія</a:t>
            </a:r>
            <a:r>
              <a:rPr lang="ru-RU" sz="2800" dirty="0" smtClean="0">
                <a:solidFill>
                  <a:schemeClr val="bg1"/>
                </a:solidFill>
              </a:rPr>
              <a:t> </a:t>
            </a:r>
            <a:r>
              <a:rPr lang="ru-RU" sz="2800" dirty="0" err="1" smtClean="0">
                <a:solidFill>
                  <a:schemeClr val="bg1"/>
                </a:solidFill>
              </a:rPr>
              <a:t>нахилена</a:t>
            </a:r>
            <a:r>
              <a:rPr lang="ru-RU" sz="2800" dirty="0" smtClean="0">
                <a:solidFill>
                  <a:schemeClr val="bg1"/>
                </a:solidFill>
              </a:rPr>
              <a:t> до </a:t>
            </a:r>
            <a:r>
              <a:rPr lang="ru-RU" sz="2800" dirty="0" err="1" smtClean="0">
                <a:solidFill>
                  <a:schemeClr val="bg1"/>
                </a:solidFill>
              </a:rPr>
              <a:t>площини</a:t>
            </a:r>
            <a:r>
              <a:rPr lang="ru-RU" sz="2800" dirty="0" smtClean="0">
                <a:solidFill>
                  <a:schemeClr val="bg1"/>
                </a:solidFill>
              </a:rPr>
              <a:t> </a:t>
            </a:r>
            <a:r>
              <a:rPr lang="ru-RU" sz="2800" dirty="0" err="1" smtClean="0">
                <a:solidFill>
                  <a:schemeClr val="bg1"/>
                </a:solidFill>
              </a:rPr>
              <a:t>його</a:t>
            </a:r>
            <a:r>
              <a:rPr lang="ru-RU" sz="2800" dirty="0" smtClean="0">
                <a:solidFill>
                  <a:schemeClr val="bg1"/>
                </a:solidFill>
              </a:rPr>
              <a:t> </a:t>
            </a:r>
            <a:r>
              <a:rPr lang="ru-RU" sz="2800" dirty="0" err="1" smtClean="0">
                <a:solidFill>
                  <a:schemeClr val="bg1"/>
                </a:solidFill>
              </a:rPr>
              <a:t>орбіти</a:t>
            </a:r>
            <a:r>
              <a:rPr lang="ru-RU" sz="2800" dirty="0" smtClean="0">
                <a:solidFill>
                  <a:schemeClr val="bg1"/>
                </a:solidFill>
              </a:rPr>
              <a:t> не </a:t>
            </a:r>
            <a:r>
              <a:rPr lang="ru-RU" sz="2800" dirty="0" err="1" smtClean="0">
                <a:solidFill>
                  <a:schemeClr val="bg1"/>
                </a:solidFill>
              </a:rPr>
              <a:t>більш</a:t>
            </a:r>
            <a:r>
              <a:rPr lang="ru-RU" sz="2800" dirty="0" smtClean="0">
                <a:solidFill>
                  <a:schemeClr val="bg1"/>
                </a:solidFill>
              </a:rPr>
              <a:t> </a:t>
            </a:r>
            <a:r>
              <a:rPr lang="ru-RU" sz="2800" dirty="0" err="1" smtClean="0">
                <a:solidFill>
                  <a:schemeClr val="bg1"/>
                </a:solidFill>
              </a:rPr>
              <a:t>ніж</a:t>
            </a:r>
            <a:r>
              <a:rPr lang="ru-RU" sz="2800" dirty="0" smtClean="0">
                <a:solidFill>
                  <a:schemeClr val="bg1"/>
                </a:solidFill>
              </a:rPr>
              <a:t> на 3°</a:t>
            </a:r>
            <a:r>
              <a:rPr lang="ru-RU" sz="2800" baseline="30000" dirty="0" smtClean="0">
                <a:solidFill>
                  <a:schemeClr val="bg1"/>
                </a:solidFill>
              </a:rPr>
              <a:t> </a:t>
            </a:r>
            <a:r>
              <a:rPr lang="ru-RU" sz="2800" dirty="0" smtClean="0">
                <a:solidFill>
                  <a:schemeClr val="bg1"/>
                </a:solidFill>
              </a:rPr>
              <a:t>тому </a:t>
            </a:r>
            <a:r>
              <a:rPr lang="ru-RU" sz="2800" dirty="0" err="1" smtClean="0">
                <a:solidFill>
                  <a:schemeClr val="bg1"/>
                </a:solidFill>
              </a:rPr>
              <a:t>помітних</a:t>
            </a:r>
            <a:r>
              <a:rPr lang="ru-RU" sz="2800" dirty="0" smtClean="0">
                <a:solidFill>
                  <a:schemeClr val="bg1"/>
                </a:solidFill>
              </a:rPr>
              <a:t> </a:t>
            </a:r>
            <a:r>
              <a:rPr lang="ru-RU" sz="2800" dirty="0" err="1" smtClean="0">
                <a:solidFill>
                  <a:schemeClr val="bg1"/>
                </a:solidFill>
              </a:rPr>
              <a:t>сезонних</a:t>
            </a:r>
            <a:r>
              <a:rPr lang="ru-RU" sz="2800" dirty="0" smtClean="0">
                <a:solidFill>
                  <a:schemeClr val="bg1"/>
                </a:solidFill>
              </a:rPr>
              <a:t> </a:t>
            </a:r>
            <a:r>
              <a:rPr lang="ru-RU" sz="2800" dirty="0" err="1" smtClean="0">
                <a:solidFill>
                  <a:schemeClr val="bg1"/>
                </a:solidFill>
              </a:rPr>
              <a:t>змін</a:t>
            </a:r>
            <a:r>
              <a:rPr lang="ru-RU" sz="2800" dirty="0" smtClean="0">
                <a:solidFill>
                  <a:schemeClr val="bg1"/>
                </a:solidFill>
              </a:rPr>
              <a:t> на </a:t>
            </a:r>
            <a:r>
              <a:rPr lang="ru-RU" sz="2800" dirty="0" err="1" smtClean="0">
                <a:solidFill>
                  <a:schemeClr val="bg1"/>
                </a:solidFill>
              </a:rPr>
              <a:t>цій</a:t>
            </a:r>
            <a:r>
              <a:rPr lang="ru-RU" sz="2800" dirty="0" smtClean="0">
                <a:solidFill>
                  <a:schemeClr val="bg1"/>
                </a:solidFill>
              </a:rPr>
              <a:t> </a:t>
            </a:r>
            <a:r>
              <a:rPr lang="ru-RU" sz="2800" dirty="0" err="1" smtClean="0">
                <a:solidFill>
                  <a:schemeClr val="bg1"/>
                </a:solidFill>
              </a:rPr>
              <a:t>планеті</a:t>
            </a:r>
            <a:r>
              <a:rPr lang="ru-RU" sz="2800" dirty="0" smtClean="0">
                <a:solidFill>
                  <a:schemeClr val="bg1"/>
                </a:solidFill>
              </a:rPr>
              <a:t> не повинно </a:t>
            </a:r>
            <a:r>
              <a:rPr lang="ru-RU" sz="2800" dirty="0" err="1" smtClean="0">
                <a:solidFill>
                  <a:schemeClr val="bg1"/>
                </a:solidFill>
              </a:rPr>
              <a:t>існувати</a:t>
            </a:r>
            <a:r>
              <a:rPr lang="ru-RU" sz="2800" dirty="0" smtClean="0">
                <a:solidFill>
                  <a:schemeClr val="bg1"/>
                </a:solidFill>
              </a:rPr>
              <a:t>.  Для </a:t>
            </a:r>
            <a:r>
              <a:rPr lang="ru-RU" sz="2800" dirty="0" err="1" smtClean="0">
                <a:solidFill>
                  <a:schemeClr val="bg1"/>
                </a:solidFill>
              </a:rPr>
              <a:t>нагляду</a:t>
            </a:r>
            <a:r>
              <a:rPr lang="ru-RU" sz="2800" dirty="0" smtClean="0">
                <a:solidFill>
                  <a:schemeClr val="bg1"/>
                </a:solidFill>
              </a:rPr>
              <a:t> </a:t>
            </a:r>
            <a:r>
              <a:rPr lang="ru-RU" sz="2800" dirty="0" err="1" smtClean="0">
                <a:solidFill>
                  <a:schemeClr val="bg1"/>
                </a:solidFill>
              </a:rPr>
              <a:t>із</a:t>
            </a:r>
            <a:r>
              <a:rPr lang="ru-RU" sz="2800" dirty="0" smtClean="0">
                <a:solidFill>
                  <a:schemeClr val="bg1"/>
                </a:solidFill>
              </a:rPr>
              <a:t> </a:t>
            </a:r>
            <a:r>
              <a:rPr lang="ru-RU" sz="2800" dirty="0" err="1" smtClean="0">
                <a:solidFill>
                  <a:schemeClr val="bg1"/>
                </a:solidFill>
              </a:rPr>
              <a:t>Землі</a:t>
            </a:r>
            <a:r>
              <a:rPr lang="ru-RU" sz="2800" dirty="0" smtClean="0">
                <a:solidFill>
                  <a:schemeClr val="bg1"/>
                </a:solidFill>
              </a:rPr>
              <a:t> </a:t>
            </a:r>
            <a:r>
              <a:rPr lang="ru-RU" sz="2800" dirty="0" err="1" smtClean="0">
                <a:solidFill>
                  <a:schemeClr val="bg1"/>
                </a:solidFill>
              </a:rPr>
              <a:t>Меркурій</a:t>
            </a:r>
            <a:r>
              <a:rPr lang="ru-RU" sz="2800" dirty="0" smtClean="0">
                <a:solidFill>
                  <a:schemeClr val="bg1"/>
                </a:solidFill>
              </a:rPr>
              <a:t> – </a:t>
            </a:r>
            <a:r>
              <a:rPr lang="ru-RU" sz="2800" dirty="0" err="1" smtClean="0">
                <a:solidFill>
                  <a:schemeClr val="bg1"/>
                </a:solidFill>
              </a:rPr>
              <a:t>важкий</a:t>
            </a:r>
            <a:r>
              <a:rPr lang="ru-RU" sz="2800" dirty="0" smtClean="0">
                <a:solidFill>
                  <a:schemeClr val="bg1"/>
                </a:solidFill>
              </a:rPr>
              <a:t> </a:t>
            </a:r>
            <a:r>
              <a:rPr lang="ru-RU" sz="2800" dirty="0" err="1" smtClean="0">
                <a:solidFill>
                  <a:schemeClr val="bg1"/>
                </a:solidFill>
              </a:rPr>
              <a:t>об'єкт</a:t>
            </a:r>
            <a:r>
              <a:rPr lang="ru-RU" sz="2800" dirty="0" smtClean="0">
                <a:solidFill>
                  <a:schemeClr val="bg1"/>
                </a:solidFill>
              </a:rPr>
              <a:t>, </a:t>
            </a:r>
            <a:r>
              <a:rPr lang="ru-RU" sz="2800" dirty="0" err="1" smtClean="0">
                <a:solidFill>
                  <a:schemeClr val="bg1"/>
                </a:solidFill>
              </a:rPr>
              <a:t>оскільки</a:t>
            </a:r>
            <a:r>
              <a:rPr lang="ru-RU" sz="2800" dirty="0" smtClean="0">
                <a:solidFill>
                  <a:schemeClr val="bg1"/>
                </a:solidFill>
              </a:rPr>
              <a:t> </a:t>
            </a:r>
            <a:r>
              <a:rPr lang="ru-RU" sz="2800" dirty="0" err="1" smtClean="0">
                <a:solidFill>
                  <a:schemeClr val="bg1"/>
                </a:solidFill>
              </a:rPr>
              <a:t>він</a:t>
            </a:r>
            <a:r>
              <a:rPr lang="ru-RU" sz="2800" dirty="0" smtClean="0">
                <a:solidFill>
                  <a:schemeClr val="bg1"/>
                </a:solidFill>
              </a:rPr>
              <a:t> </a:t>
            </a:r>
            <a:r>
              <a:rPr lang="ru-RU" sz="2800" dirty="0" err="1" smtClean="0">
                <a:solidFill>
                  <a:schemeClr val="bg1"/>
                </a:solidFill>
              </a:rPr>
              <a:t>видимим</a:t>
            </a:r>
            <a:r>
              <a:rPr lang="ru-RU" sz="2800" dirty="0" smtClean="0">
                <a:solidFill>
                  <a:schemeClr val="bg1"/>
                </a:solidFill>
              </a:rPr>
              <a:t> чином </a:t>
            </a:r>
            <a:r>
              <a:rPr lang="ru-RU" sz="2800" dirty="0" err="1" smtClean="0">
                <a:solidFill>
                  <a:schemeClr val="bg1"/>
                </a:solidFill>
              </a:rPr>
              <a:t>ніколи</a:t>
            </a:r>
            <a:r>
              <a:rPr lang="ru-RU" sz="2800" dirty="0" smtClean="0">
                <a:solidFill>
                  <a:schemeClr val="bg1"/>
                </a:solidFill>
              </a:rPr>
              <a:t> не </a:t>
            </a:r>
            <a:r>
              <a:rPr lang="ru-RU" sz="2800" dirty="0" err="1" smtClean="0">
                <a:solidFill>
                  <a:schemeClr val="bg1"/>
                </a:solidFill>
              </a:rPr>
              <a:t>віддаляється</a:t>
            </a:r>
            <a:r>
              <a:rPr lang="ru-RU" sz="2800" dirty="0" smtClean="0">
                <a:solidFill>
                  <a:schemeClr val="bg1"/>
                </a:solidFill>
              </a:rPr>
              <a:t> </a:t>
            </a:r>
            <a:r>
              <a:rPr lang="ru-RU" sz="2800" dirty="0" err="1" smtClean="0">
                <a:solidFill>
                  <a:schemeClr val="bg1"/>
                </a:solidFill>
              </a:rPr>
              <a:t>від</a:t>
            </a:r>
            <a:r>
              <a:rPr lang="ru-RU" sz="2800" dirty="0" smtClean="0">
                <a:solidFill>
                  <a:schemeClr val="bg1"/>
                </a:solidFill>
              </a:rPr>
              <a:t> </a:t>
            </a:r>
            <a:r>
              <a:rPr lang="ru-RU" sz="2800" dirty="0" err="1" smtClean="0">
                <a:solidFill>
                  <a:schemeClr val="bg1"/>
                </a:solidFill>
              </a:rPr>
              <a:t>Сонця</a:t>
            </a:r>
            <a:r>
              <a:rPr lang="ru-RU" sz="2800" dirty="0" smtClean="0">
                <a:solidFill>
                  <a:schemeClr val="bg1"/>
                </a:solidFill>
              </a:rPr>
              <a:t> </a:t>
            </a:r>
            <a:r>
              <a:rPr lang="ru-RU" sz="2800" dirty="0" err="1" smtClean="0">
                <a:solidFill>
                  <a:schemeClr val="bg1"/>
                </a:solidFill>
              </a:rPr>
              <a:t>більше</a:t>
            </a:r>
            <a:r>
              <a:rPr lang="ru-RU" sz="2800" dirty="0" smtClean="0">
                <a:solidFill>
                  <a:schemeClr val="bg1"/>
                </a:solidFill>
              </a:rPr>
              <a:t> </a:t>
            </a:r>
            <a:r>
              <a:rPr lang="ru-RU" sz="2800" dirty="0" err="1" smtClean="0">
                <a:solidFill>
                  <a:schemeClr val="bg1"/>
                </a:solidFill>
              </a:rPr>
              <a:t>ніж</a:t>
            </a:r>
            <a:r>
              <a:rPr lang="ru-RU" sz="2800" dirty="0" smtClean="0">
                <a:solidFill>
                  <a:schemeClr val="bg1"/>
                </a:solidFill>
              </a:rPr>
              <a:t> на 230, </a:t>
            </a:r>
            <a:r>
              <a:rPr lang="ru-RU" sz="2800" dirty="0" err="1" smtClean="0">
                <a:solidFill>
                  <a:schemeClr val="bg1"/>
                </a:solidFill>
              </a:rPr>
              <a:t>внаслідок</a:t>
            </a:r>
            <a:r>
              <a:rPr lang="ru-RU" sz="2800" dirty="0" smtClean="0">
                <a:solidFill>
                  <a:schemeClr val="bg1"/>
                </a:solidFill>
              </a:rPr>
              <a:t> </a:t>
            </a:r>
            <a:r>
              <a:rPr lang="ru-RU" sz="2800" dirty="0" err="1" smtClean="0">
                <a:solidFill>
                  <a:schemeClr val="bg1"/>
                </a:solidFill>
              </a:rPr>
              <a:t>чого</a:t>
            </a:r>
            <a:r>
              <a:rPr lang="ru-RU" sz="2800" dirty="0" smtClean="0">
                <a:solidFill>
                  <a:schemeClr val="bg1"/>
                </a:solidFill>
              </a:rPr>
              <a:t> </a:t>
            </a:r>
            <a:r>
              <a:rPr lang="ru-RU" sz="2800" dirty="0" err="1" smtClean="0">
                <a:solidFill>
                  <a:schemeClr val="bg1"/>
                </a:solidFill>
              </a:rPr>
              <a:t>Меркурій</a:t>
            </a:r>
            <a:r>
              <a:rPr lang="ru-RU" sz="2800" dirty="0" smtClean="0">
                <a:solidFill>
                  <a:schemeClr val="bg1"/>
                </a:solidFill>
              </a:rPr>
              <a:t> доводиться </a:t>
            </a:r>
            <a:r>
              <a:rPr lang="ru-RU" sz="2800" dirty="0" err="1" smtClean="0">
                <a:solidFill>
                  <a:schemeClr val="bg1"/>
                </a:solidFill>
              </a:rPr>
              <a:t>спостерігати</a:t>
            </a:r>
            <a:r>
              <a:rPr lang="ru-RU" sz="2800" dirty="0" smtClean="0">
                <a:solidFill>
                  <a:schemeClr val="bg1"/>
                </a:solidFill>
              </a:rPr>
              <a:t> </a:t>
            </a:r>
            <a:r>
              <a:rPr lang="ru-RU" sz="2800" dirty="0" err="1" smtClean="0">
                <a:solidFill>
                  <a:schemeClr val="bg1"/>
                </a:solidFill>
              </a:rPr>
              <a:t>завжди</a:t>
            </a:r>
            <a:r>
              <a:rPr lang="ru-RU" sz="2800" dirty="0" smtClean="0">
                <a:solidFill>
                  <a:schemeClr val="bg1"/>
                </a:solidFill>
              </a:rPr>
              <a:t> на </a:t>
            </a:r>
            <a:r>
              <a:rPr lang="ru-RU" sz="2800" dirty="0" err="1" smtClean="0">
                <a:solidFill>
                  <a:schemeClr val="bg1"/>
                </a:solidFill>
              </a:rPr>
              <a:t>фоні</a:t>
            </a:r>
            <a:r>
              <a:rPr lang="ru-RU" sz="2800" dirty="0" smtClean="0">
                <a:solidFill>
                  <a:schemeClr val="bg1"/>
                </a:solidFill>
              </a:rPr>
              <a:t> </a:t>
            </a:r>
            <a:r>
              <a:rPr lang="ru-RU" sz="2800" dirty="0" err="1" smtClean="0">
                <a:solidFill>
                  <a:schemeClr val="bg1"/>
                </a:solidFill>
              </a:rPr>
              <a:t>вечірньої</a:t>
            </a:r>
            <a:r>
              <a:rPr lang="ru-RU" sz="2800" dirty="0" smtClean="0">
                <a:solidFill>
                  <a:schemeClr val="bg1"/>
                </a:solidFill>
              </a:rPr>
              <a:t> </a:t>
            </a:r>
            <a:r>
              <a:rPr lang="ru-RU" sz="2800" dirty="0" err="1" smtClean="0">
                <a:solidFill>
                  <a:schemeClr val="bg1"/>
                </a:solidFill>
              </a:rPr>
              <a:t>або</a:t>
            </a:r>
            <a:r>
              <a:rPr lang="ru-RU" sz="2800" dirty="0" smtClean="0">
                <a:solidFill>
                  <a:schemeClr val="bg1"/>
                </a:solidFill>
              </a:rPr>
              <a:t> </a:t>
            </a:r>
            <a:r>
              <a:rPr lang="ru-RU" sz="2800" dirty="0" err="1" smtClean="0">
                <a:solidFill>
                  <a:schemeClr val="bg1"/>
                </a:solidFill>
              </a:rPr>
              <a:t>вранішньої</a:t>
            </a:r>
            <a:r>
              <a:rPr lang="ru-RU" sz="2800" dirty="0" smtClean="0">
                <a:solidFill>
                  <a:schemeClr val="bg1"/>
                </a:solidFill>
              </a:rPr>
              <a:t> </a:t>
            </a:r>
            <a:r>
              <a:rPr lang="ru-RU" sz="2800" dirty="0" err="1" smtClean="0">
                <a:solidFill>
                  <a:schemeClr val="bg1"/>
                </a:solidFill>
              </a:rPr>
              <a:t>зорі</a:t>
            </a:r>
            <a:r>
              <a:rPr lang="ru-RU" sz="2800" dirty="0" smtClean="0">
                <a:solidFill>
                  <a:schemeClr val="bg1"/>
                </a:solidFill>
              </a:rPr>
              <a:t> </a:t>
            </a:r>
            <a:r>
              <a:rPr lang="ru-RU" sz="2800" dirty="0" err="1" smtClean="0">
                <a:solidFill>
                  <a:schemeClr val="bg1"/>
                </a:solidFill>
              </a:rPr>
              <a:t>низько</a:t>
            </a:r>
            <a:r>
              <a:rPr lang="ru-RU" sz="2800" dirty="0" smtClean="0">
                <a:solidFill>
                  <a:schemeClr val="bg1"/>
                </a:solidFill>
              </a:rPr>
              <a:t> над горизонтом</a:t>
            </a:r>
            <a:endParaRPr lang="ru-RU" sz="28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696" y="188640"/>
            <a:ext cx="8229600" cy="1143000"/>
          </a:xfrm>
        </p:spPr>
        <p:txBody>
          <a:bodyPr/>
          <a:lstStyle/>
          <a:p>
            <a:r>
              <a:rPr lang="uk-UA" dirty="0" smtClean="0">
                <a:solidFill>
                  <a:schemeClr val="bg1"/>
                </a:solidFill>
              </a:rPr>
              <a:t>Розміри і маса</a:t>
            </a:r>
            <a:endParaRPr lang="ru-RU" dirty="0">
              <a:solidFill>
                <a:schemeClr val="bg1"/>
              </a:solidFill>
            </a:endParaRPr>
          </a:p>
        </p:txBody>
      </p:sp>
      <p:sp>
        <p:nvSpPr>
          <p:cNvPr id="3" name="Объект 2"/>
          <p:cNvSpPr>
            <a:spLocks noGrp="1"/>
          </p:cNvSpPr>
          <p:nvPr>
            <p:ph idx="1"/>
          </p:nvPr>
        </p:nvSpPr>
        <p:spPr>
          <a:xfrm>
            <a:off x="539552" y="1556792"/>
            <a:ext cx="8229600" cy="4997152"/>
          </a:xfrm>
        </p:spPr>
        <p:txBody>
          <a:bodyPr>
            <a:normAutofit fontScale="77500" lnSpcReduction="20000"/>
          </a:bodyPr>
          <a:lstStyle/>
          <a:p>
            <a:r>
              <a:rPr lang="ru-RU" dirty="0" smtClean="0">
                <a:solidFill>
                  <a:schemeClr val="bg1"/>
                </a:solidFill>
              </a:rPr>
              <a:t>За формою </a:t>
            </a:r>
            <a:r>
              <a:rPr lang="ru-RU" dirty="0" err="1" smtClean="0">
                <a:solidFill>
                  <a:schemeClr val="bg1"/>
                </a:solidFill>
              </a:rPr>
              <a:t>Меркурій</a:t>
            </a:r>
            <a:r>
              <a:rPr lang="ru-RU" dirty="0" smtClean="0">
                <a:solidFill>
                  <a:schemeClr val="bg1"/>
                </a:solidFill>
              </a:rPr>
              <a:t> </a:t>
            </a:r>
            <a:r>
              <a:rPr lang="ru-RU" dirty="0" err="1" smtClean="0">
                <a:solidFill>
                  <a:schemeClr val="bg1"/>
                </a:solidFill>
              </a:rPr>
              <a:t>близький</a:t>
            </a:r>
            <a:r>
              <a:rPr lang="ru-RU" dirty="0" smtClean="0">
                <a:solidFill>
                  <a:schemeClr val="bg1"/>
                </a:solidFill>
              </a:rPr>
              <a:t> до </a:t>
            </a:r>
            <a:r>
              <a:rPr lang="ru-RU" dirty="0" err="1" smtClean="0">
                <a:solidFill>
                  <a:schemeClr val="bg1"/>
                </a:solidFill>
              </a:rPr>
              <a:t>кулі</a:t>
            </a:r>
            <a:r>
              <a:rPr lang="ru-RU" dirty="0" smtClean="0">
                <a:solidFill>
                  <a:schemeClr val="bg1"/>
                </a:solidFill>
              </a:rPr>
              <a:t> з </a:t>
            </a:r>
            <a:r>
              <a:rPr lang="ru-RU" dirty="0" err="1" smtClean="0">
                <a:solidFill>
                  <a:schemeClr val="bg1"/>
                </a:solidFill>
              </a:rPr>
              <a:t>екваторіальним</a:t>
            </a:r>
            <a:r>
              <a:rPr lang="ru-RU" dirty="0" smtClean="0">
                <a:solidFill>
                  <a:schemeClr val="bg1"/>
                </a:solidFill>
              </a:rPr>
              <a:t> </a:t>
            </a:r>
            <a:r>
              <a:rPr lang="ru-RU" dirty="0" err="1" smtClean="0">
                <a:solidFill>
                  <a:schemeClr val="bg1"/>
                </a:solidFill>
              </a:rPr>
              <a:t>радіусом</a:t>
            </a:r>
            <a:r>
              <a:rPr lang="ru-RU" dirty="0" smtClean="0">
                <a:solidFill>
                  <a:schemeClr val="bg1"/>
                </a:solidFill>
              </a:rPr>
              <a:t> (2440 ± 2) км, </a:t>
            </a:r>
            <a:r>
              <a:rPr lang="ru-RU" dirty="0" err="1" smtClean="0">
                <a:solidFill>
                  <a:schemeClr val="bg1"/>
                </a:solidFill>
              </a:rPr>
              <a:t>що</a:t>
            </a:r>
            <a:r>
              <a:rPr lang="ru-RU" dirty="0" smtClean="0">
                <a:solidFill>
                  <a:schemeClr val="bg1"/>
                </a:solidFill>
              </a:rPr>
              <a:t> </a:t>
            </a:r>
            <a:r>
              <a:rPr lang="ru-RU" dirty="0" err="1" smtClean="0">
                <a:solidFill>
                  <a:schemeClr val="bg1"/>
                </a:solidFill>
              </a:rPr>
              <a:t>приблизно</a:t>
            </a:r>
            <a:r>
              <a:rPr lang="ru-RU" dirty="0" smtClean="0">
                <a:solidFill>
                  <a:schemeClr val="bg1"/>
                </a:solidFill>
              </a:rPr>
              <a:t> в 2,6 раза </a:t>
            </a:r>
            <a:r>
              <a:rPr lang="ru-RU" dirty="0" err="1" smtClean="0">
                <a:solidFill>
                  <a:schemeClr val="bg1"/>
                </a:solidFill>
              </a:rPr>
              <a:t>менше</a:t>
            </a:r>
            <a:r>
              <a:rPr lang="ru-RU" dirty="0" smtClean="0">
                <a:solidFill>
                  <a:schemeClr val="bg1"/>
                </a:solidFill>
              </a:rPr>
              <a:t>, </a:t>
            </a:r>
            <a:r>
              <a:rPr lang="ru-RU" dirty="0" err="1" smtClean="0">
                <a:solidFill>
                  <a:schemeClr val="bg1"/>
                </a:solidFill>
              </a:rPr>
              <a:t>ніж</a:t>
            </a:r>
            <a:r>
              <a:rPr lang="ru-RU" dirty="0" smtClean="0">
                <a:solidFill>
                  <a:schemeClr val="bg1"/>
                </a:solidFill>
              </a:rPr>
              <a:t> у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Різниця</a:t>
            </a:r>
            <a:r>
              <a:rPr lang="ru-RU" dirty="0" smtClean="0">
                <a:solidFill>
                  <a:schemeClr val="bg1"/>
                </a:solidFill>
              </a:rPr>
              <a:t> </a:t>
            </a:r>
            <a:r>
              <a:rPr lang="ru-RU" dirty="0" err="1" smtClean="0">
                <a:solidFill>
                  <a:schemeClr val="bg1"/>
                </a:solidFill>
              </a:rPr>
              <a:t>півосей</a:t>
            </a:r>
            <a:r>
              <a:rPr lang="ru-RU" dirty="0" smtClean="0">
                <a:solidFill>
                  <a:schemeClr val="bg1"/>
                </a:solidFill>
              </a:rPr>
              <a:t> </a:t>
            </a:r>
            <a:r>
              <a:rPr lang="ru-RU" dirty="0" err="1" smtClean="0">
                <a:solidFill>
                  <a:schemeClr val="bg1"/>
                </a:solidFill>
              </a:rPr>
              <a:t>екваторіального</a:t>
            </a:r>
            <a:r>
              <a:rPr lang="ru-RU" dirty="0" smtClean="0">
                <a:solidFill>
                  <a:schemeClr val="bg1"/>
                </a:solidFill>
              </a:rPr>
              <a:t> </a:t>
            </a:r>
            <a:r>
              <a:rPr lang="ru-RU" dirty="0" err="1" smtClean="0">
                <a:solidFill>
                  <a:schemeClr val="bg1"/>
                </a:solidFill>
              </a:rPr>
              <a:t>еліпсу</a:t>
            </a:r>
            <a:r>
              <a:rPr lang="ru-RU" dirty="0" smtClean="0">
                <a:solidFill>
                  <a:schemeClr val="bg1"/>
                </a:solidFill>
              </a:rPr>
              <a:t> </a:t>
            </a:r>
            <a:r>
              <a:rPr lang="ru-RU" dirty="0" err="1" smtClean="0">
                <a:solidFill>
                  <a:schemeClr val="bg1"/>
                </a:solidFill>
              </a:rPr>
              <a:t>планети</a:t>
            </a:r>
            <a:r>
              <a:rPr lang="ru-RU" dirty="0" smtClean="0">
                <a:solidFill>
                  <a:schemeClr val="bg1"/>
                </a:solidFill>
              </a:rPr>
              <a:t> становить </a:t>
            </a:r>
            <a:r>
              <a:rPr lang="ru-RU" dirty="0" err="1" smtClean="0">
                <a:solidFill>
                  <a:schemeClr val="bg1"/>
                </a:solidFill>
              </a:rPr>
              <a:t>десь</a:t>
            </a:r>
            <a:r>
              <a:rPr lang="ru-RU" dirty="0" smtClean="0">
                <a:solidFill>
                  <a:schemeClr val="bg1"/>
                </a:solidFill>
              </a:rPr>
              <a:t> 1 км; </a:t>
            </a:r>
            <a:r>
              <a:rPr lang="ru-RU" dirty="0" err="1" smtClean="0">
                <a:solidFill>
                  <a:schemeClr val="bg1"/>
                </a:solidFill>
              </a:rPr>
              <a:t>екваторіальне</a:t>
            </a:r>
            <a:r>
              <a:rPr lang="ru-RU" dirty="0" smtClean="0">
                <a:solidFill>
                  <a:schemeClr val="bg1"/>
                </a:solidFill>
              </a:rPr>
              <a:t> і </a:t>
            </a:r>
            <a:r>
              <a:rPr lang="ru-RU" dirty="0" err="1" smtClean="0">
                <a:solidFill>
                  <a:schemeClr val="bg1"/>
                </a:solidFill>
              </a:rPr>
              <a:t>полярне</a:t>
            </a:r>
            <a:r>
              <a:rPr lang="ru-RU" dirty="0" smtClean="0">
                <a:solidFill>
                  <a:schemeClr val="bg1"/>
                </a:solidFill>
              </a:rPr>
              <a:t> </a:t>
            </a:r>
            <a:r>
              <a:rPr lang="ru-RU" dirty="0" err="1" smtClean="0">
                <a:solidFill>
                  <a:schemeClr val="bg1"/>
                </a:solidFill>
              </a:rPr>
              <a:t>стискання</a:t>
            </a:r>
            <a:r>
              <a:rPr lang="ru-RU" dirty="0" smtClean="0">
                <a:solidFill>
                  <a:schemeClr val="bg1"/>
                </a:solidFill>
              </a:rPr>
              <a:t> </a:t>
            </a:r>
            <a:r>
              <a:rPr lang="ru-RU" dirty="0" err="1" smtClean="0">
                <a:solidFill>
                  <a:schemeClr val="bg1"/>
                </a:solidFill>
              </a:rPr>
              <a:t>незначні</a:t>
            </a:r>
            <a:r>
              <a:rPr lang="ru-RU" dirty="0" smtClean="0">
                <a:solidFill>
                  <a:schemeClr val="bg1"/>
                </a:solidFill>
              </a:rPr>
              <a:t>. </a:t>
            </a:r>
            <a:r>
              <a:rPr lang="ru-RU" dirty="0" err="1" smtClean="0">
                <a:solidFill>
                  <a:schemeClr val="bg1"/>
                </a:solidFill>
              </a:rPr>
              <a:t>Відхилення</a:t>
            </a:r>
            <a:r>
              <a:rPr lang="ru-RU" dirty="0" smtClean="0">
                <a:solidFill>
                  <a:schemeClr val="bg1"/>
                </a:solidFill>
              </a:rPr>
              <a:t> </a:t>
            </a:r>
            <a:r>
              <a:rPr lang="ru-RU" dirty="0" err="1" smtClean="0">
                <a:solidFill>
                  <a:schemeClr val="bg1"/>
                </a:solidFill>
              </a:rPr>
              <a:t>геометричного</a:t>
            </a:r>
            <a:r>
              <a:rPr lang="ru-RU" dirty="0" smtClean="0">
                <a:solidFill>
                  <a:schemeClr val="bg1"/>
                </a:solidFill>
              </a:rPr>
              <a:t> центру </a:t>
            </a:r>
            <a:r>
              <a:rPr lang="ru-RU" dirty="0" err="1" smtClean="0">
                <a:solidFill>
                  <a:schemeClr val="bg1"/>
                </a:solidFill>
              </a:rPr>
              <a:t>планети</a:t>
            </a:r>
            <a:r>
              <a:rPr lang="ru-RU" dirty="0" smtClean="0">
                <a:solidFill>
                  <a:schemeClr val="bg1"/>
                </a:solidFill>
              </a:rPr>
              <a:t> (</a:t>
            </a:r>
            <a:r>
              <a:rPr lang="ru-RU" dirty="0" err="1" smtClean="0">
                <a:solidFill>
                  <a:schemeClr val="bg1"/>
                </a:solidFill>
              </a:rPr>
              <a:t>кулі</a:t>
            </a:r>
            <a:r>
              <a:rPr lang="ru-RU" dirty="0" smtClean="0">
                <a:solidFill>
                  <a:schemeClr val="bg1"/>
                </a:solidFill>
              </a:rPr>
              <a:t>) </a:t>
            </a:r>
            <a:r>
              <a:rPr lang="ru-RU" dirty="0" err="1" smtClean="0">
                <a:solidFill>
                  <a:schemeClr val="bg1"/>
                </a:solidFill>
              </a:rPr>
              <a:t>від</a:t>
            </a:r>
            <a:r>
              <a:rPr lang="ru-RU" dirty="0" smtClean="0">
                <a:solidFill>
                  <a:schemeClr val="bg1"/>
                </a:solidFill>
              </a:rPr>
              <a:t> центру </a:t>
            </a:r>
            <a:r>
              <a:rPr lang="ru-RU" dirty="0" err="1" smtClean="0">
                <a:solidFill>
                  <a:schemeClr val="bg1"/>
                </a:solidFill>
              </a:rPr>
              <a:t>мас</a:t>
            </a:r>
            <a:r>
              <a:rPr lang="ru-RU" dirty="0" smtClean="0">
                <a:solidFill>
                  <a:schemeClr val="bg1"/>
                </a:solidFill>
              </a:rPr>
              <a:t> — у межах 1,5 </a:t>
            </a:r>
            <a:r>
              <a:rPr lang="ru-RU" dirty="0" err="1" smtClean="0">
                <a:solidFill>
                  <a:schemeClr val="bg1"/>
                </a:solidFill>
              </a:rPr>
              <a:t>кілометри</a:t>
            </a:r>
            <a:r>
              <a:rPr lang="ru-RU" dirty="0" smtClean="0">
                <a:solidFill>
                  <a:schemeClr val="bg1"/>
                </a:solidFill>
              </a:rPr>
              <a:t>. </a:t>
            </a:r>
            <a:r>
              <a:rPr lang="ru-RU" dirty="0" err="1" smtClean="0">
                <a:solidFill>
                  <a:schemeClr val="bg1"/>
                </a:solidFill>
              </a:rPr>
              <a:t>Площа</a:t>
            </a:r>
            <a:r>
              <a:rPr lang="ru-RU" dirty="0" smtClean="0">
                <a:solidFill>
                  <a:schemeClr val="bg1"/>
                </a:solidFill>
              </a:rPr>
              <a:t> </a:t>
            </a:r>
            <a:r>
              <a:rPr lang="ru-RU" dirty="0" err="1" smtClean="0">
                <a:solidFill>
                  <a:schemeClr val="bg1"/>
                </a:solidFill>
              </a:rPr>
              <a:t>поверхні</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в 6,8 </a:t>
            </a:r>
            <a:r>
              <a:rPr lang="ru-RU" dirty="0" err="1" smtClean="0">
                <a:solidFill>
                  <a:schemeClr val="bg1"/>
                </a:solidFill>
              </a:rPr>
              <a:t>разів</a:t>
            </a:r>
            <a:r>
              <a:rPr lang="ru-RU" dirty="0" smtClean="0">
                <a:solidFill>
                  <a:schemeClr val="bg1"/>
                </a:solidFill>
              </a:rPr>
              <a:t>, а </a:t>
            </a:r>
            <a:r>
              <a:rPr lang="ru-RU" dirty="0" err="1" smtClean="0">
                <a:solidFill>
                  <a:schemeClr val="bg1"/>
                </a:solidFill>
              </a:rPr>
              <a:t>об'єм</a:t>
            </a:r>
            <a:r>
              <a:rPr lang="ru-RU" dirty="0" smtClean="0">
                <a:solidFill>
                  <a:schemeClr val="bg1"/>
                </a:solidFill>
              </a:rPr>
              <a:t> — у 17,8 </a:t>
            </a:r>
            <a:r>
              <a:rPr lang="ru-RU" dirty="0" err="1" smtClean="0">
                <a:solidFill>
                  <a:schemeClr val="bg1"/>
                </a:solidFill>
              </a:rPr>
              <a:t>разів</a:t>
            </a:r>
            <a:r>
              <a:rPr lang="ru-RU" dirty="0" smtClean="0">
                <a:solidFill>
                  <a:schemeClr val="bg1"/>
                </a:solidFill>
              </a:rPr>
              <a:t> </a:t>
            </a:r>
            <a:r>
              <a:rPr lang="ru-RU" dirty="0" err="1" smtClean="0">
                <a:solidFill>
                  <a:schemeClr val="bg1"/>
                </a:solidFill>
              </a:rPr>
              <a:t>менші</a:t>
            </a:r>
            <a:r>
              <a:rPr lang="ru-RU" dirty="0" smtClean="0">
                <a:solidFill>
                  <a:schemeClr val="bg1"/>
                </a:solidFill>
              </a:rPr>
              <a:t>, </a:t>
            </a:r>
            <a:r>
              <a:rPr lang="ru-RU" dirty="0" err="1" smtClean="0">
                <a:solidFill>
                  <a:schemeClr val="bg1"/>
                </a:solidFill>
              </a:rPr>
              <a:t>ніж</a:t>
            </a:r>
            <a:r>
              <a:rPr lang="ru-RU" dirty="0" smtClean="0">
                <a:solidFill>
                  <a:schemeClr val="bg1"/>
                </a:solidFill>
              </a:rPr>
              <a:t> </a:t>
            </a:r>
            <a:r>
              <a:rPr lang="ru-RU" dirty="0" err="1" smtClean="0">
                <a:solidFill>
                  <a:schemeClr val="bg1"/>
                </a:solidFill>
              </a:rPr>
              <a:t>Землі</a:t>
            </a:r>
            <a:r>
              <a:rPr lang="ru-RU" dirty="0" smtClean="0">
                <a:solidFill>
                  <a:schemeClr val="bg1"/>
                </a:solidFill>
              </a:rPr>
              <a:t>.</a:t>
            </a:r>
          </a:p>
          <a:p>
            <a:pPr marL="0" indent="0">
              <a:buNone/>
            </a:pPr>
            <a:endParaRPr lang="ru-RU" dirty="0" smtClean="0">
              <a:solidFill>
                <a:schemeClr val="bg1"/>
              </a:solidFill>
            </a:endParaRPr>
          </a:p>
          <a:p>
            <a:r>
              <a:rPr lang="ru-RU" dirty="0" err="1" smtClean="0">
                <a:solidFill>
                  <a:schemeClr val="bg1"/>
                </a:solidFill>
              </a:rPr>
              <a:t>Маса</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a:t>
            </a:r>
            <a:r>
              <a:rPr lang="ru-RU" dirty="0" err="1" smtClean="0">
                <a:solidFill>
                  <a:schemeClr val="bg1"/>
                </a:solidFill>
              </a:rPr>
              <a:t>дорівнює</a:t>
            </a:r>
            <a:r>
              <a:rPr lang="ru-RU" dirty="0" smtClean="0">
                <a:solidFill>
                  <a:schemeClr val="bg1"/>
                </a:solidFill>
              </a:rPr>
              <a:t> 3,31·1023 кг, </a:t>
            </a:r>
            <a:r>
              <a:rPr lang="ru-RU" dirty="0" err="1" smtClean="0">
                <a:solidFill>
                  <a:schemeClr val="bg1"/>
                </a:solidFill>
              </a:rPr>
              <a:t>що</a:t>
            </a:r>
            <a:r>
              <a:rPr lang="ru-RU" dirty="0" smtClean="0">
                <a:solidFill>
                  <a:schemeClr val="bg1"/>
                </a:solidFill>
              </a:rPr>
              <a:t> </a:t>
            </a:r>
            <a:r>
              <a:rPr lang="ru-RU" dirty="0" err="1" smtClean="0">
                <a:solidFill>
                  <a:schemeClr val="bg1"/>
                </a:solidFill>
              </a:rPr>
              <a:t>приблизно</a:t>
            </a:r>
            <a:r>
              <a:rPr lang="ru-RU" dirty="0" smtClean="0">
                <a:solidFill>
                  <a:schemeClr val="bg1"/>
                </a:solidFill>
              </a:rPr>
              <a:t> в 18 </a:t>
            </a:r>
            <a:r>
              <a:rPr lang="ru-RU" dirty="0" err="1" smtClean="0">
                <a:solidFill>
                  <a:schemeClr val="bg1"/>
                </a:solidFill>
              </a:rPr>
              <a:t>разів</a:t>
            </a:r>
            <a:r>
              <a:rPr lang="ru-RU" dirty="0" smtClean="0">
                <a:solidFill>
                  <a:schemeClr val="bg1"/>
                </a:solidFill>
              </a:rPr>
              <a:t> </a:t>
            </a:r>
            <a:r>
              <a:rPr lang="ru-RU" dirty="0" err="1" smtClean="0">
                <a:solidFill>
                  <a:schemeClr val="bg1"/>
                </a:solidFill>
              </a:rPr>
              <a:t>менше</a:t>
            </a:r>
            <a:r>
              <a:rPr lang="ru-RU" dirty="0" smtClean="0">
                <a:solidFill>
                  <a:schemeClr val="bg1"/>
                </a:solidFill>
              </a:rPr>
              <a:t> за </a:t>
            </a:r>
            <a:r>
              <a:rPr lang="ru-RU" dirty="0" err="1" smtClean="0">
                <a:solidFill>
                  <a:schemeClr val="bg1"/>
                </a:solidFill>
              </a:rPr>
              <a:t>масу</a:t>
            </a:r>
            <a:r>
              <a:rPr lang="ru-RU" dirty="0" smtClean="0">
                <a:solidFill>
                  <a:schemeClr val="bg1"/>
                </a:solidFill>
              </a:rPr>
              <a:t>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Середня</a:t>
            </a:r>
            <a:r>
              <a:rPr lang="ru-RU" dirty="0" smtClean="0">
                <a:solidFill>
                  <a:schemeClr val="bg1"/>
                </a:solidFill>
              </a:rPr>
              <a:t> </a:t>
            </a:r>
            <a:r>
              <a:rPr lang="ru-RU" dirty="0" err="1" smtClean="0">
                <a:solidFill>
                  <a:schemeClr val="bg1"/>
                </a:solidFill>
              </a:rPr>
              <a:t>густина</a:t>
            </a:r>
            <a:r>
              <a:rPr lang="ru-RU" dirty="0" smtClean="0">
                <a:solidFill>
                  <a:schemeClr val="bg1"/>
                </a:solidFill>
              </a:rPr>
              <a:t> </a:t>
            </a:r>
            <a:r>
              <a:rPr lang="ru-RU" dirty="0" err="1" smtClean="0">
                <a:solidFill>
                  <a:schemeClr val="bg1"/>
                </a:solidFill>
              </a:rPr>
              <a:t>близька</a:t>
            </a:r>
            <a:r>
              <a:rPr lang="ru-RU" dirty="0" smtClean="0">
                <a:solidFill>
                  <a:schemeClr val="bg1"/>
                </a:solidFill>
              </a:rPr>
              <a:t> до </a:t>
            </a:r>
            <a:r>
              <a:rPr lang="ru-RU" dirty="0" err="1" smtClean="0">
                <a:solidFill>
                  <a:schemeClr val="bg1"/>
                </a:solidFill>
              </a:rPr>
              <a:t>земної</a:t>
            </a:r>
            <a:r>
              <a:rPr lang="ru-RU" dirty="0" smtClean="0">
                <a:solidFill>
                  <a:schemeClr val="bg1"/>
                </a:solidFill>
              </a:rPr>
              <a:t> і становить 5,44 г/см³. </a:t>
            </a:r>
            <a:r>
              <a:rPr lang="ru-RU" dirty="0" err="1" smtClean="0">
                <a:solidFill>
                  <a:schemeClr val="bg1"/>
                </a:solidFill>
              </a:rPr>
              <a:t>Прискорення</a:t>
            </a:r>
            <a:r>
              <a:rPr lang="ru-RU" dirty="0" smtClean="0">
                <a:solidFill>
                  <a:schemeClr val="bg1"/>
                </a:solidFill>
              </a:rPr>
              <a:t> </a:t>
            </a:r>
            <a:r>
              <a:rPr lang="ru-RU" dirty="0" err="1" smtClean="0">
                <a:solidFill>
                  <a:schemeClr val="bg1"/>
                </a:solidFill>
              </a:rPr>
              <a:t>вільного</a:t>
            </a:r>
            <a:r>
              <a:rPr lang="ru-RU" dirty="0" smtClean="0">
                <a:solidFill>
                  <a:schemeClr val="bg1"/>
                </a:solidFill>
              </a:rPr>
              <a:t> </a:t>
            </a:r>
            <a:r>
              <a:rPr lang="ru-RU" dirty="0" err="1" smtClean="0">
                <a:solidFill>
                  <a:schemeClr val="bg1"/>
                </a:solidFill>
              </a:rPr>
              <a:t>падіння</a:t>
            </a:r>
            <a:r>
              <a:rPr lang="ru-RU" dirty="0" smtClean="0">
                <a:solidFill>
                  <a:schemeClr val="bg1"/>
                </a:solidFill>
              </a:rPr>
              <a:t> </a:t>
            </a:r>
            <a:r>
              <a:rPr lang="ru-RU" dirty="0" err="1" smtClean="0">
                <a:solidFill>
                  <a:schemeClr val="bg1"/>
                </a:solidFill>
              </a:rPr>
              <a:t>поблизу</a:t>
            </a:r>
            <a:r>
              <a:rPr lang="ru-RU" dirty="0" smtClean="0">
                <a:solidFill>
                  <a:schemeClr val="bg1"/>
                </a:solidFill>
              </a:rPr>
              <a:t> </a:t>
            </a:r>
            <a:r>
              <a:rPr lang="ru-RU" dirty="0" err="1" smtClean="0">
                <a:solidFill>
                  <a:schemeClr val="bg1"/>
                </a:solidFill>
              </a:rPr>
              <a:t>поверхні</a:t>
            </a:r>
            <a:r>
              <a:rPr lang="ru-RU" dirty="0" smtClean="0">
                <a:solidFill>
                  <a:schemeClr val="bg1"/>
                </a:solidFill>
              </a:rPr>
              <a:t> — 3,7 м/с2.</a:t>
            </a:r>
            <a:endParaRPr lang="ru-RU" dirty="0">
              <a:solidFill>
                <a:schemeClr val="bg1"/>
              </a:solidFill>
            </a:endParaRPr>
          </a:p>
        </p:txBody>
      </p:sp>
    </p:spTree>
    <p:extLst>
      <p:ext uri="{BB962C8B-B14F-4D97-AF65-F5344CB8AC3E}">
        <p14:creationId xmlns:p14="http://schemas.microsoft.com/office/powerpoint/2010/main" xmlns="" val="46388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uk-UA" dirty="0" smtClean="0">
                <a:solidFill>
                  <a:schemeClr val="bg1"/>
                </a:solidFill>
              </a:rPr>
              <a:t>Температура і рельєф поверхні</a:t>
            </a:r>
            <a:endParaRPr lang="ru-RU" dirty="0">
              <a:solidFill>
                <a:schemeClr val="bg1"/>
              </a:solidFill>
            </a:endParaRPr>
          </a:p>
        </p:txBody>
      </p:sp>
      <p:sp>
        <p:nvSpPr>
          <p:cNvPr id="3" name="Объект 2"/>
          <p:cNvSpPr>
            <a:spLocks noGrp="1"/>
          </p:cNvSpPr>
          <p:nvPr>
            <p:ph idx="1"/>
          </p:nvPr>
        </p:nvSpPr>
        <p:spPr>
          <a:xfrm>
            <a:off x="0" y="1208509"/>
            <a:ext cx="8928992" cy="5649491"/>
          </a:xfrm>
        </p:spPr>
        <p:txBody>
          <a:bodyPr>
            <a:normAutofit fontScale="77500" lnSpcReduction="20000"/>
          </a:bodyPr>
          <a:lstStyle/>
          <a:p>
            <a:r>
              <a:rPr lang="ru-RU" dirty="0" smtClean="0">
                <a:solidFill>
                  <a:schemeClr val="bg1"/>
                </a:solidFill>
              </a:rPr>
              <a:t>Як </a:t>
            </a:r>
            <a:r>
              <a:rPr lang="ru-RU" dirty="0" err="1" smtClean="0">
                <a:solidFill>
                  <a:schemeClr val="bg1"/>
                </a:solidFill>
              </a:rPr>
              <a:t>найближча</a:t>
            </a:r>
            <a:r>
              <a:rPr lang="ru-RU" dirty="0" smtClean="0">
                <a:solidFill>
                  <a:schemeClr val="bg1"/>
                </a:solidFill>
              </a:rPr>
              <a:t> до </a:t>
            </a:r>
            <a:r>
              <a:rPr lang="ru-RU" dirty="0" err="1" smtClean="0">
                <a:solidFill>
                  <a:schemeClr val="bg1"/>
                </a:solidFill>
              </a:rPr>
              <a:t>Сонця</a:t>
            </a:r>
            <a:r>
              <a:rPr lang="ru-RU" dirty="0" smtClean="0">
                <a:solidFill>
                  <a:schemeClr val="bg1"/>
                </a:solidFill>
              </a:rPr>
              <a:t> планета, </a:t>
            </a:r>
            <a:r>
              <a:rPr lang="ru-RU" dirty="0" err="1" smtClean="0">
                <a:solidFill>
                  <a:schemeClr val="bg1"/>
                </a:solidFill>
              </a:rPr>
              <a:t>Меркурій</a:t>
            </a:r>
            <a:r>
              <a:rPr lang="ru-RU" dirty="0" smtClean="0">
                <a:solidFill>
                  <a:schemeClr val="bg1"/>
                </a:solidFill>
              </a:rPr>
              <a:t> </a:t>
            </a:r>
            <a:r>
              <a:rPr lang="ru-RU" dirty="0" err="1" smtClean="0">
                <a:solidFill>
                  <a:schemeClr val="bg1"/>
                </a:solidFill>
              </a:rPr>
              <a:t>одержує</a:t>
            </a:r>
            <a:r>
              <a:rPr lang="ru-RU" dirty="0" smtClean="0">
                <a:solidFill>
                  <a:schemeClr val="bg1"/>
                </a:solidFill>
              </a:rPr>
              <a:t> </a:t>
            </a:r>
            <a:r>
              <a:rPr lang="ru-RU" dirty="0" err="1" smtClean="0">
                <a:solidFill>
                  <a:schemeClr val="bg1"/>
                </a:solidFill>
              </a:rPr>
              <a:t>від</a:t>
            </a:r>
            <a:r>
              <a:rPr lang="ru-RU" dirty="0" smtClean="0">
                <a:solidFill>
                  <a:schemeClr val="bg1"/>
                </a:solidFill>
              </a:rPr>
              <a:t> центрального </a:t>
            </a:r>
            <a:r>
              <a:rPr lang="ru-RU" dirty="0" err="1" smtClean="0">
                <a:solidFill>
                  <a:schemeClr val="bg1"/>
                </a:solidFill>
              </a:rPr>
              <a:t>світила</a:t>
            </a:r>
            <a:r>
              <a:rPr lang="ru-RU" dirty="0" smtClean="0">
                <a:solidFill>
                  <a:schemeClr val="bg1"/>
                </a:solidFill>
              </a:rPr>
              <a:t> </a:t>
            </a:r>
            <a:r>
              <a:rPr lang="ru-RU" dirty="0" err="1" smtClean="0">
                <a:solidFill>
                  <a:schemeClr val="bg1"/>
                </a:solidFill>
              </a:rPr>
              <a:t>значно</a:t>
            </a:r>
            <a:r>
              <a:rPr lang="ru-RU" dirty="0" smtClean="0">
                <a:solidFill>
                  <a:schemeClr val="bg1"/>
                </a:solidFill>
              </a:rPr>
              <a:t> </a:t>
            </a:r>
            <a:r>
              <a:rPr lang="ru-RU" dirty="0" err="1" smtClean="0">
                <a:solidFill>
                  <a:schemeClr val="bg1"/>
                </a:solidFill>
              </a:rPr>
              <a:t>більшу</a:t>
            </a:r>
            <a:r>
              <a:rPr lang="ru-RU" dirty="0" smtClean="0">
                <a:solidFill>
                  <a:schemeClr val="bg1"/>
                </a:solidFill>
              </a:rPr>
              <a:t> </a:t>
            </a:r>
            <a:r>
              <a:rPr lang="ru-RU" dirty="0" err="1" smtClean="0">
                <a:solidFill>
                  <a:schemeClr val="bg1"/>
                </a:solidFill>
              </a:rPr>
              <a:t>енергію</a:t>
            </a:r>
            <a:r>
              <a:rPr lang="ru-RU" dirty="0" smtClean="0">
                <a:solidFill>
                  <a:schemeClr val="bg1"/>
                </a:solidFill>
              </a:rPr>
              <a:t>, </a:t>
            </a:r>
            <a:r>
              <a:rPr lang="ru-RU" dirty="0" err="1" smtClean="0">
                <a:solidFill>
                  <a:schemeClr val="bg1"/>
                </a:solidFill>
              </a:rPr>
              <a:t>ніж</a:t>
            </a:r>
            <a:r>
              <a:rPr lang="ru-RU" dirty="0" smtClean="0">
                <a:solidFill>
                  <a:schemeClr val="bg1"/>
                </a:solidFill>
              </a:rPr>
              <a:t>, </a:t>
            </a:r>
            <a:r>
              <a:rPr lang="ru-RU" dirty="0" err="1" smtClean="0">
                <a:solidFill>
                  <a:schemeClr val="bg1"/>
                </a:solidFill>
              </a:rPr>
              <a:t>наприклад</a:t>
            </a:r>
            <a:r>
              <a:rPr lang="ru-RU" dirty="0" smtClean="0">
                <a:solidFill>
                  <a:schemeClr val="bg1"/>
                </a:solidFill>
              </a:rPr>
              <a:t>, Земля (у </a:t>
            </a:r>
            <a:r>
              <a:rPr lang="ru-RU" dirty="0" err="1" smtClean="0">
                <a:solidFill>
                  <a:schemeClr val="bg1"/>
                </a:solidFill>
              </a:rPr>
              <a:t>середньому</a:t>
            </a:r>
            <a:r>
              <a:rPr lang="ru-RU" dirty="0" smtClean="0">
                <a:solidFill>
                  <a:schemeClr val="bg1"/>
                </a:solidFill>
              </a:rPr>
              <a:t> в 10 </a:t>
            </a:r>
            <a:r>
              <a:rPr lang="ru-RU" dirty="0" err="1" smtClean="0">
                <a:solidFill>
                  <a:schemeClr val="bg1"/>
                </a:solidFill>
              </a:rPr>
              <a:t>разів</a:t>
            </a:r>
            <a:r>
              <a:rPr lang="ru-RU" dirty="0" smtClean="0">
                <a:solidFill>
                  <a:schemeClr val="bg1"/>
                </a:solidFill>
              </a:rPr>
              <a:t>). Через </a:t>
            </a:r>
            <a:r>
              <a:rPr lang="ru-RU" dirty="0" err="1" smtClean="0">
                <a:solidFill>
                  <a:schemeClr val="bg1"/>
                </a:solidFill>
              </a:rPr>
              <a:t>витягнутість</a:t>
            </a:r>
            <a:r>
              <a:rPr lang="ru-RU" dirty="0" smtClean="0">
                <a:solidFill>
                  <a:schemeClr val="bg1"/>
                </a:solidFill>
              </a:rPr>
              <a:t> </a:t>
            </a:r>
            <a:r>
              <a:rPr lang="ru-RU" dirty="0" err="1" smtClean="0">
                <a:solidFill>
                  <a:schemeClr val="bg1"/>
                </a:solidFill>
              </a:rPr>
              <a:t>орбіти</a:t>
            </a:r>
            <a:r>
              <a:rPr lang="ru-RU" dirty="0" smtClean="0">
                <a:solidFill>
                  <a:schemeClr val="bg1"/>
                </a:solidFill>
              </a:rPr>
              <a:t> </a:t>
            </a:r>
            <a:r>
              <a:rPr lang="ru-RU" dirty="0" err="1" smtClean="0">
                <a:solidFill>
                  <a:schemeClr val="bg1"/>
                </a:solidFill>
              </a:rPr>
              <a:t>потік</a:t>
            </a:r>
            <a:r>
              <a:rPr lang="ru-RU" dirty="0" smtClean="0">
                <a:solidFill>
                  <a:schemeClr val="bg1"/>
                </a:solidFill>
              </a:rPr>
              <a:t> </a:t>
            </a:r>
            <a:r>
              <a:rPr lang="ru-RU" dirty="0" err="1" smtClean="0">
                <a:solidFill>
                  <a:schemeClr val="bg1"/>
                </a:solidFill>
              </a:rPr>
              <a:t>енергії</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змінюється</a:t>
            </a:r>
            <a:r>
              <a:rPr lang="ru-RU" dirty="0" smtClean="0">
                <a:solidFill>
                  <a:schemeClr val="bg1"/>
                </a:solidFill>
              </a:rPr>
              <a:t> </a:t>
            </a:r>
            <a:r>
              <a:rPr lang="ru-RU" dirty="0" err="1" smtClean="0">
                <a:solidFill>
                  <a:schemeClr val="bg1"/>
                </a:solidFill>
              </a:rPr>
              <a:t>приблизно</a:t>
            </a:r>
            <a:r>
              <a:rPr lang="ru-RU" dirty="0" smtClean="0">
                <a:solidFill>
                  <a:schemeClr val="bg1"/>
                </a:solidFill>
              </a:rPr>
              <a:t> </a:t>
            </a:r>
            <a:r>
              <a:rPr lang="ru-RU" dirty="0" err="1" smtClean="0">
                <a:solidFill>
                  <a:schemeClr val="bg1"/>
                </a:solidFill>
              </a:rPr>
              <a:t>вдвічі</a:t>
            </a:r>
            <a:r>
              <a:rPr lang="ru-RU" dirty="0" smtClean="0">
                <a:solidFill>
                  <a:schemeClr val="bg1"/>
                </a:solidFill>
              </a:rPr>
              <a:t>. </a:t>
            </a:r>
            <a:r>
              <a:rPr lang="ru-RU" dirty="0" err="1" smtClean="0">
                <a:solidFill>
                  <a:schemeClr val="bg1"/>
                </a:solidFill>
              </a:rPr>
              <a:t>Поверхню</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a:t>
            </a:r>
            <a:r>
              <a:rPr lang="ru-RU" dirty="0" err="1" smtClean="0">
                <a:solidFill>
                  <a:schemeClr val="bg1"/>
                </a:solidFill>
              </a:rPr>
              <a:t>вкрито</a:t>
            </a:r>
            <a:r>
              <a:rPr lang="ru-RU" dirty="0" smtClean="0">
                <a:solidFill>
                  <a:schemeClr val="bg1"/>
                </a:solidFill>
              </a:rPr>
              <a:t> </a:t>
            </a:r>
            <a:r>
              <a:rPr lang="ru-RU" dirty="0" err="1" smtClean="0">
                <a:solidFill>
                  <a:schemeClr val="bg1"/>
                </a:solidFill>
              </a:rPr>
              <a:t>подрібненою</a:t>
            </a:r>
            <a:r>
              <a:rPr lang="ru-RU" dirty="0" smtClean="0">
                <a:solidFill>
                  <a:schemeClr val="bg1"/>
                </a:solidFill>
              </a:rPr>
              <a:t> </a:t>
            </a:r>
            <a:r>
              <a:rPr lang="ru-RU" dirty="0" err="1" smtClean="0">
                <a:solidFill>
                  <a:schemeClr val="bg1"/>
                </a:solidFill>
              </a:rPr>
              <a:t>речовиною</a:t>
            </a:r>
            <a:r>
              <a:rPr lang="ru-RU" dirty="0" smtClean="0">
                <a:solidFill>
                  <a:schemeClr val="bg1"/>
                </a:solidFill>
              </a:rPr>
              <a:t> базальтового типу, вона </a:t>
            </a:r>
            <a:r>
              <a:rPr lang="ru-RU" dirty="0" err="1" smtClean="0">
                <a:solidFill>
                  <a:schemeClr val="bg1"/>
                </a:solidFill>
              </a:rPr>
              <a:t>досить</a:t>
            </a:r>
            <a:r>
              <a:rPr lang="ru-RU" dirty="0" smtClean="0">
                <a:solidFill>
                  <a:schemeClr val="bg1"/>
                </a:solidFill>
              </a:rPr>
              <a:t> темна. </a:t>
            </a:r>
            <a:r>
              <a:rPr lang="ru-RU" dirty="0" err="1" smtClean="0">
                <a:solidFill>
                  <a:schemeClr val="bg1"/>
                </a:solidFill>
              </a:rPr>
              <a:t>Судячи</a:t>
            </a:r>
            <a:r>
              <a:rPr lang="ru-RU" dirty="0" smtClean="0">
                <a:solidFill>
                  <a:schemeClr val="bg1"/>
                </a:solidFill>
              </a:rPr>
              <a:t> </a:t>
            </a:r>
            <a:r>
              <a:rPr lang="ru-RU" dirty="0" err="1" smtClean="0">
                <a:solidFill>
                  <a:schemeClr val="bg1"/>
                </a:solidFill>
              </a:rPr>
              <a:t>зі</a:t>
            </a:r>
            <a:r>
              <a:rPr lang="ru-RU" dirty="0" smtClean="0">
                <a:solidFill>
                  <a:schemeClr val="bg1"/>
                </a:solidFill>
              </a:rPr>
              <a:t> </a:t>
            </a:r>
            <a:r>
              <a:rPr lang="ru-RU" dirty="0" err="1" smtClean="0">
                <a:solidFill>
                  <a:schemeClr val="bg1"/>
                </a:solidFill>
              </a:rPr>
              <a:t>спостережень</a:t>
            </a:r>
            <a:r>
              <a:rPr lang="ru-RU" dirty="0" smtClean="0">
                <a:solidFill>
                  <a:schemeClr val="bg1"/>
                </a:solidFill>
              </a:rPr>
              <a:t> </a:t>
            </a:r>
            <a:r>
              <a:rPr lang="ru-RU" dirty="0" err="1" smtClean="0">
                <a:solidFill>
                  <a:schemeClr val="bg1"/>
                </a:solidFill>
              </a:rPr>
              <a:t>із</a:t>
            </a:r>
            <a:r>
              <a:rPr lang="ru-RU" dirty="0" smtClean="0">
                <a:solidFill>
                  <a:schemeClr val="bg1"/>
                </a:solidFill>
              </a:rPr>
              <a:t> </a:t>
            </a:r>
            <a:r>
              <a:rPr lang="ru-RU" dirty="0" err="1" smtClean="0">
                <a:solidFill>
                  <a:schemeClr val="bg1"/>
                </a:solidFill>
              </a:rPr>
              <a:t>Землі</a:t>
            </a:r>
            <a:r>
              <a:rPr lang="ru-RU" dirty="0" smtClean="0">
                <a:solidFill>
                  <a:schemeClr val="bg1"/>
                </a:solidFill>
              </a:rPr>
              <a:t> і </a:t>
            </a:r>
            <a:r>
              <a:rPr lang="ru-RU" dirty="0" err="1" smtClean="0">
                <a:solidFill>
                  <a:schemeClr val="bg1"/>
                </a:solidFill>
              </a:rPr>
              <a:t>фотографій</a:t>
            </a:r>
            <a:r>
              <a:rPr lang="ru-RU" dirty="0" smtClean="0">
                <a:solidFill>
                  <a:schemeClr val="bg1"/>
                </a:solidFill>
              </a:rPr>
              <a:t> з </a:t>
            </a:r>
            <a:r>
              <a:rPr lang="ru-RU" dirty="0" err="1" smtClean="0">
                <a:solidFill>
                  <a:schemeClr val="bg1"/>
                </a:solidFill>
              </a:rPr>
              <a:t>космічних</a:t>
            </a:r>
            <a:r>
              <a:rPr lang="ru-RU" dirty="0" smtClean="0">
                <a:solidFill>
                  <a:schemeClr val="bg1"/>
                </a:solidFill>
              </a:rPr>
              <a:t> </a:t>
            </a:r>
            <a:r>
              <a:rPr lang="ru-RU" dirty="0" err="1" smtClean="0">
                <a:solidFill>
                  <a:schemeClr val="bg1"/>
                </a:solidFill>
              </a:rPr>
              <a:t>апаратів</a:t>
            </a:r>
            <a:r>
              <a:rPr lang="ru-RU" dirty="0" smtClean="0">
                <a:solidFill>
                  <a:schemeClr val="bg1"/>
                </a:solidFill>
              </a:rPr>
              <a:t>, вона в </a:t>
            </a:r>
            <a:r>
              <a:rPr lang="ru-RU" dirty="0" err="1" smtClean="0">
                <a:solidFill>
                  <a:schemeClr val="bg1"/>
                </a:solidFill>
              </a:rPr>
              <a:t>цілому</a:t>
            </a:r>
            <a:r>
              <a:rPr lang="ru-RU" dirty="0" smtClean="0">
                <a:solidFill>
                  <a:schemeClr val="bg1"/>
                </a:solidFill>
              </a:rPr>
              <a:t> схожа на </a:t>
            </a:r>
            <a:r>
              <a:rPr lang="ru-RU" dirty="0" err="1" smtClean="0">
                <a:solidFill>
                  <a:schemeClr val="bg1"/>
                </a:solidFill>
              </a:rPr>
              <a:t>поверхню</a:t>
            </a:r>
            <a:r>
              <a:rPr lang="ru-RU" dirty="0" smtClean="0">
                <a:solidFill>
                  <a:schemeClr val="bg1"/>
                </a:solidFill>
              </a:rPr>
              <a:t> </a:t>
            </a:r>
            <a:r>
              <a:rPr lang="ru-RU" dirty="0" err="1" smtClean="0">
                <a:solidFill>
                  <a:schemeClr val="bg1"/>
                </a:solidFill>
              </a:rPr>
              <a:t>Місяця</a:t>
            </a:r>
            <a:r>
              <a:rPr lang="ru-RU" dirty="0" smtClean="0">
                <a:solidFill>
                  <a:schemeClr val="bg1"/>
                </a:solidFill>
              </a:rPr>
              <a:t>, </a:t>
            </a:r>
            <a:r>
              <a:rPr lang="ru-RU" dirty="0" err="1" smtClean="0">
                <a:solidFill>
                  <a:schemeClr val="bg1"/>
                </a:solidFill>
              </a:rPr>
              <a:t>хоча</a:t>
            </a:r>
            <a:r>
              <a:rPr lang="ru-RU" dirty="0" smtClean="0">
                <a:solidFill>
                  <a:schemeClr val="bg1"/>
                </a:solidFill>
              </a:rPr>
              <a:t> контраст </a:t>
            </a:r>
            <a:r>
              <a:rPr lang="ru-RU" dirty="0" err="1" smtClean="0">
                <a:solidFill>
                  <a:schemeClr val="bg1"/>
                </a:solidFill>
              </a:rPr>
              <a:t>між</a:t>
            </a:r>
            <a:r>
              <a:rPr lang="ru-RU" dirty="0" smtClean="0">
                <a:solidFill>
                  <a:schemeClr val="bg1"/>
                </a:solidFill>
              </a:rPr>
              <a:t> </a:t>
            </a:r>
            <a:r>
              <a:rPr lang="ru-RU" dirty="0" err="1" smtClean="0">
                <a:solidFill>
                  <a:schemeClr val="bg1"/>
                </a:solidFill>
              </a:rPr>
              <a:t>темними</a:t>
            </a:r>
            <a:r>
              <a:rPr lang="ru-RU" dirty="0" smtClean="0">
                <a:solidFill>
                  <a:schemeClr val="bg1"/>
                </a:solidFill>
              </a:rPr>
              <a:t> і </a:t>
            </a:r>
            <a:r>
              <a:rPr lang="ru-RU" dirty="0" err="1" smtClean="0">
                <a:solidFill>
                  <a:schemeClr val="bg1"/>
                </a:solidFill>
              </a:rPr>
              <a:t>світлими</a:t>
            </a:r>
            <a:r>
              <a:rPr lang="ru-RU" dirty="0" smtClean="0">
                <a:solidFill>
                  <a:schemeClr val="bg1"/>
                </a:solidFill>
              </a:rPr>
              <a:t> </a:t>
            </a:r>
            <a:r>
              <a:rPr lang="ru-RU" dirty="0" err="1" smtClean="0">
                <a:solidFill>
                  <a:schemeClr val="bg1"/>
                </a:solidFill>
              </a:rPr>
              <a:t>ділянками</a:t>
            </a:r>
            <a:r>
              <a:rPr lang="ru-RU" dirty="0" smtClean="0">
                <a:solidFill>
                  <a:schemeClr val="bg1"/>
                </a:solidFill>
              </a:rPr>
              <a:t> </a:t>
            </a:r>
            <a:r>
              <a:rPr lang="ru-RU" dirty="0" err="1" smtClean="0">
                <a:solidFill>
                  <a:schemeClr val="bg1"/>
                </a:solidFill>
              </a:rPr>
              <a:t>менш</a:t>
            </a:r>
            <a:r>
              <a:rPr lang="ru-RU" dirty="0" smtClean="0">
                <a:solidFill>
                  <a:schemeClr val="bg1"/>
                </a:solidFill>
              </a:rPr>
              <a:t> </a:t>
            </a:r>
            <a:r>
              <a:rPr lang="ru-RU" dirty="0" err="1" smtClean="0">
                <a:solidFill>
                  <a:schemeClr val="bg1"/>
                </a:solidFill>
              </a:rPr>
              <a:t>помітний</a:t>
            </a:r>
            <a:r>
              <a:rPr lang="ru-RU" dirty="0" smtClean="0">
                <a:solidFill>
                  <a:schemeClr val="bg1"/>
                </a:solidFill>
              </a:rPr>
              <a:t>. </a:t>
            </a:r>
            <a:r>
              <a:rPr lang="ru-RU" dirty="0" err="1" smtClean="0">
                <a:solidFill>
                  <a:schemeClr val="bg1"/>
                </a:solidFill>
              </a:rPr>
              <a:t>Поряд</a:t>
            </a:r>
            <a:r>
              <a:rPr lang="ru-RU" dirty="0" smtClean="0">
                <a:solidFill>
                  <a:schemeClr val="bg1"/>
                </a:solidFill>
              </a:rPr>
              <a:t> </a:t>
            </a:r>
            <a:r>
              <a:rPr lang="ru-RU" dirty="0" err="1" smtClean="0">
                <a:solidFill>
                  <a:schemeClr val="bg1"/>
                </a:solidFill>
              </a:rPr>
              <a:t>із</a:t>
            </a:r>
            <a:r>
              <a:rPr lang="ru-RU" dirty="0" smtClean="0">
                <a:solidFill>
                  <a:schemeClr val="bg1"/>
                </a:solidFill>
              </a:rPr>
              <a:t> кратерами (як правило, </a:t>
            </a:r>
            <a:r>
              <a:rPr lang="ru-RU" dirty="0" err="1" smtClean="0">
                <a:solidFill>
                  <a:schemeClr val="bg1"/>
                </a:solidFill>
              </a:rPr>
              <a:t>менш</a:t>
            </a:r>
            <a:r>
              <a:rPr lang="ru-RU" dirty="0" smtClean="0">
                <a:solidFill>
                  <a:schemeClr val="bg1"/>
                </a:solidFill>
              </a:rPr>
              <a:t> </a:t>
            </a:r>
            <a:r>
              <a:rPr lang="ru-RU" dirty="0" err="1" smtClean="0">
                <a:solidFill>
                  <a:schemeClr val="bg1"/>
                </a:solidFill>
              </a:rPr>
              <a:t>глибокими</a:t>
            </a:r>
            <a:r>
              <a:rPr lang="ru-RU" dirty="0" smtClean="0">
                <a:solidFill>
                  <a:schemeClr val="bg1"/>
                </a:solidFill>
              </a:rPr>
              <a:t>, </a:t>
            </a:r>
            <a:r>
              <a:rPr lang="ru-RU" dirty="0" err="1" smtClean="0">
                <a:solidFill>
                  <a:schemeClr val="bg1"/>
                </a:solidFill>
              </a:rPr>
              <a:t>ніж</a:t>
            </a:r>
            <a:r>
              <a:rPr lang="ru-RU" dirty="0" smtClean="0">
                <a:solidFill>
                  <a:schemeClr val="bg1"/>
                </a:solidFill>
              </a:rPr>
              <a:t> на </a:t>
            </a:r>
            <a:r>
              <a:rPr lang="ru-RU" dirty="0" err="1" smtClean="0">
                <a:solidFill>
                  <a:schemeClr val="bg1"/>
                </a:solidFill>
              </a:rPr>
              <a:t>Місяці</a:t>
            </a:r>
            <a:r>
              <a:rPr lang="ru-RU" dirty="0" smtClean="0">
                <a:solidFill>
                  <a:schemeClr val="bg1"/>
                </a:solidFill>
              </a:rPr>
              <a:t>) є </a:t>
            </a:r>
            <a:r>
              <a:rPr lang="ru-RU" dirty="0" err="1" smtClean="0">
                <a:solidFill>
                  <a:schemeClr val="bg1"/>
                </a:solidFill>
              </a:rPr>
              <a:t>пагорби</a:t>
            </a:r>
            <a:r>
              <a:rPr lang="ru-RU" dirty="0" smtClean="0">
                <a:solidFill>
                  <a:schemeClr val="bg1"/>
                </a:solidFill>
              </a:rPr>
              <a:t> та </a:t>
            </a:r>
            <a:r>
              <a:rPr lang="ru-RU" dirty="0" err="1" smtClean="0">
                <a:solidFill>
                  <a:schemeClr val="bg1"/>
                </a:solidFill>
              </a:rPr>
              <a:t>долини</a:t>
            </a:r>
            <a:r>
              <a:rPr lang="ru-RU" dirty="0" smtClean="0">
                <a:solidFill>
                  <a:schemeClr val="bg1"/>
                </a:solidFill>
              </a:rPr>
              <a:t>.</a:t>
            </a:r>
          </a:p>
          <a:p>
            <a:pPr marL="0" indent="0">
              <a:buNone/>
            </a:pPr>
            <a:endParaRPr lang="ru-RU" dirty="0" smtClean="0">
              <a:solidFill>
                <a:schemeClr val="bg1"/>
              </a:solidFill>
            </a:endParaRPr>
          </a:p>
          <a:p>
            <a:r>
              <a:rPr lang="ru-RU" dirty="0" err="1" smtClean="0">
                <a:solidFill>
                  <a:schemeClr val="bg1"/>
                </a:solidFill>
              </a:rPr>
              <a:t>Згідно</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останніми</a:t>
            </a:r>
            <a:r>
              <a:rPr lang="ru-RU" dirty="0" smtClean="0">
                <a:solidFill>
                  <a:schemeClr val="bg1"/>
                </a:solidFill>
              </a:rPr>
              <a:t> </a:t>
            </a:r>
            <a:r>
              <a:rPr lang="ru-RU" dirty="0" err="1" smtClean="0">
                <a:solidFill>
                  <a:schemeClr val="bg1"/>
                </a:solidFill>
              </a:rPr>
              <a:t>даними</a:t>
            </a:r>
            <a:r>
              <a:rPr lang="en-US" dirty="0" smtClean="0">
                <a:solidFill>
                  <a:schemeClr val="bg1"/>
                </a:solidFill>
              </a:rPr>
              <a:t>, </a:t>
            </a:r>
            <a:r>
              <a:rPr lang="ru-RU" dirty="0" smtClean="0">
                <a:solidFill>
                  <a:schemeClr val="bg1"/>
                </a:solidFill>
              </a:rPr>
              <a:t>на </a:t>
            </a:r>
            <a:r>
              <a:rPr lang="ru-RU" dirty="0" err="1" smtClean="0">
                <a:solidFill>
                  <a:schemeClr val="bg1"/>
                </a:solidFill>
              </a:rPr>
              <a:t>поверхні</a:t>
            </a:r>
            <a:r>
              <a:rPr lang="ru-RU" dirty="0" smtClean="0">
                <a:solidFill>
                  <a:schemeClr val="bg1"/>
                </a:solidFill>
              </a:rPr>
              <a:t> </a:t>
            </a:r>
            <a:r>
              <a:rPr lang="ru-RU" dirty="0" err="1" smtClean="0">
                <a:solidFill>
                  <a:schemeClr val="bg1"/>
                </a:solidFill>
              </a:rPr>
              <a:t>планети</a:t>
            </a:r>
            <a:r>
              <a:rPr lang="ru-RU" dirty="0" smtClean="0">
                <a:solidFill>
                  <a:schemeClr val="bg1"/>
                </a:solidFill>
              </a:rPr>
              <a:t> </a:t>
            </a:r>
            <a:r>
              <a:rPr lang="ru-RU" dirty="0" err="1" smtClean="0">
                <a:solidFill>
                  <a:schemeClr val="bg1"/>
                </a:solidFill>
              </a:rPr>
              <a:t>біля</a:t>
            </a:r>
            <a:r>
              <a:rPr lang="ru-RU" dirty="0" smtClean="0">
                <a:solidFill>
                  <a:schemeClr val="bg1"/>
                </a:solidFill>
              </a:rPr>
              <a:t> </a:t>
            </a:r>
            <a:r>
              <a:rPr lang="ru-RU" dirty="0" err="1" smtClean="0">
                <a:solidFill>
                  <a:schemeClr val="bg1"/>
                </a:solidFill>
              </a:rPr>
              <a:t>Південного</a:t>
            </a:r>
            <a:r>
              <a:rPr lang="ru-RU" dirty="0" smtClean="0">
                <a:solidFill>
                  <a:schemeClr val="bg1"/>
                </a:solidFill>
              </a:rPr>
              <a:t> Полюсу </a:t>
            </a:r>
            <a:r>
              <a:rPr lang="ru-RU" dirty="0" err="1" smtClean="0">
                <a:solidFill>
                  <a:schemeClr val="bg1"/>
                </a:solidFill>
              </a:rPr>
              <a:t>можливе</a:t>
            </a:r>
            <a:r>
              <a:rPr lang="ru-RU" dirty="0" smtClean="0">
                <a:solidFill>
                  <a:schemeClr val="bg1"/>
                </a:solidFill>
              </a:rPr>
              <a:t> </a:t>
            </a:r>
            <a:r>
              <a:rPr lang="ru-RU" dirty="0" err="1" smtClean="0">
                <a:solidFill>
                  <a:schemeClr val="bg1"/>
                </a:solidFill>
              </a:rPr>
              <a:t>існування</a:t>
            </a:r>
            <a:r>
              <a:rPr lang="ru-RU" dirty="0" smtClean="0">
                <a:solidFill>
                  <a:schemeClr val="bg1"/>
                </a:solidFill>
              </a:rPr>
              <a:t> </a:t>
            </a:r>
            <a:r>
              <a:rPr lang="ru-RU" dirty="0" err="1" smtClean="0">
                <a:solidFill>
                  <a:schemeClr val="bg1"/>
                </a:solidFill>
              </a:rPr>
              <a:t>регіонів</a:t>
            </a:r>
            <a:r>
              <a:rPr lang="ru-RU" dirty="0" smtClean="0">
                <a:solidFill>
                  <a:schemeClr val="bg1"/>
                </a:solidFill>
              </a:rPr>
              <a:t>, </a:t>
            </a:r>
            <a:r>
              <a:rPr lang="ru-RU" dirty="0" err="1" smtClean="0">
                <a:solidFill>
                  <a:schemeClr val="bg1"/>
                </a:solidFill>
              </a:rPr>
              <a:t>вкритих</a:t>
            </a:r>
            <a:r>
              <a:rPr lang="ru-RU" dirty="0" smtClean="0">
                <a:solidFill>
                  <a:schemeClr val="bg1"/>
                </a:solidFill>
              </a:rPr>
              <a:t> </a:t>
            </a:r>
            <a:r>
              <a:rPr lang="ru-RU" dirty="0" err="1" smtClean="0">
                <a:solidFill>
                  <a:schemeClr val="bg1"/>
                </a:solidFill>
              </a:rPr>
              <a:t>водяним</a:t>
            </a:r>
            <a:r>
              <a:rPr lang="ru-RU" dirty="0" smtClean="0">
                <a:solidFill>
                  <a:schemeClr val="bg1"/>
                </a:solidFill>
              </a:rPr>
              <a:t> </a:t>
            </a:r>
            <a:r>
              <a:rPr lang="ru-RU" dirty="0" err="1" smtClean="0">
                <a:solidFill>
                  <a:schemeClr val="bg1"/>
                </a:solidFill>
              </a:rPr>
              <a:t>льодом</a:t>
            </a:r>
            <a:r>
              <a:rPr lang="ru-RU" dirty="0" smtClean="0">
                <a:solidFill>
                  <a:schemeClr val="bg1"/>
                </a:solidFill>
              </a:rPr>
              <a:t>, </a:t>
            </a:r>
            <a:r>
              <a:rPr lang="ru-RU" dirty="0" err="1" smtClean="0">
                <a:solidFill>
                  <a:schemeClr val="bg1"/>
                </a:solidFill>
              </a:rPr>
              <a:t>незважаючи</a:t>
            </a:r>
            <a:r>
              <a:rPr lang="ru-RU" dirty="0" smtClean="0">
                <a:solidFill>
                  <a:schemeClr val="bg1"/>
                </a:solidFill>
              </a:rPr>
              <a:t> на </a:t>
            </a:r>
            <a:r>
              <a:rPr lang="ru-RU" dirty="0" err="1" smtClean="0">
                <a:solidFill>
                  <a:schemeClr val="bg1"/>
                </a:solidFill>
              </a:rPr>
              <a:t>близькість</a:t>
            </a:r>
            <a:r>
              <a:rPr lang="ru-RU" dirty="0" smtClean="0">
                <a:solidFill>
                  <a:schemeClr val="bg1"/>
                </a:solidFill>
              </a:rPr>
              <a:t> до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Це</a:t>
            </a:r>
            <a:r>
              <a:rPr lang="ru-RU" dirty="0" smtClean="0">
                <a:solidFill>
                  <a:schemeClr val="bg1"/>
                </a:solidFill>
              </a:rPr>
              <a:t> </a:t>
            </a:r>
            <a:r>
              <a:rPr lang="ru-RU" dirty="0" err="1" smtClean="0">
                <a:solidFill>
                  <a:schemeClr val="bg1"/>
                </a:solidFill>
              </a:rPr>
              <a:t>пояснюється</a:t>
            </a:r>
            <a:r>
              <a:rPr lang="ru-RU" dirty="0" smtClean="0">
                <a:solidFill>
                  <a:schemeClr val="bg1"/>
                </a:solidFill>
              </a:rPr>
              <a:t> </a:t>
            </a:r>
            <a:r>
              <a:rPr lang="ru-RU" dirty="0" err="1" smtClean="0">
                <a:solidFill>
                  <a:schemeClr val="bg1"/>
                </a:solidFill>
              </a:rPr>
              <a:t>постійним</a:t>
            </a:r>
            <a:r>
              <a:rPr lang="ru-RU" dirty="0" smtClean="0">
                <a:solidFill>
                  <a:schemeClr val="bg1"/>
                </a:solidFill>
              </a:rPr>
              <a:t> </a:t>
            </a:r>
            <a:r>
              <a:rPr lang="ru-RU" dirty="0" err="1" smtClean="0">
                <a:solidFill>
                  <a:schemeClr val="bg1"/>
                </a:solidFill>
              </a:rPr>
              <a:t>перебуванням</a:t>
            </a:r>
            <a:r>
              <a:rPr lang="ru-RU" dirty="0" smtClean="0">
                <a:solidFill>
                  <a:schemeClr val="bg1"/>
                </a:solidFill>
              </a:rPr>
              <a:t> </a:t>
            </a:r>
            <a:r>
              <a:rPr lang="ru-RU" dirty="0" err="1" smtClean="0">
                <a:solidFill>
                  <a:schemeClr val="bg1"/>
                </a:solidFill>
              </a:rPr>
              <a:t>цих</a:t>
            </a:r>
            <a:r>
              <a:rPr lang="ru-RU" dirty="0" smtClean="0">
                <a:solidFill>
                  <a:schemeClr val="bg1"/>
                </a:solidFill>
              </a:rPr>
              <a:t> </a:t>
            </a:r>
            <a:r>
              <a:rPr lang="ru-RU" dirty="0" err="1" smtClean="0">
                <a:solidFill>
                  <a:schemeClr val="bg1"/>
                </a:solidFill>
              </a:rPr>
              <a:t>ділянок</a:t>
            </a:r>
            <a:r>
              <a:rPr lang="ru-RU" dirty="0" smtClean="0">
                <a:solidFill>
                  <a:schemeClr val="bg1"/>
                </a:solidFill>
              </a:rPr>
              <a:t> у </a:t>
            </a:r>
            <a:r>
              <a:rPr lang="ru-RU" dirty="0" err="1" smtClean="0">
                <a:solidFill>
                  <a:schemeClr val="bg1"/>
                </a:solidFill>
              </a:rPr>
              <a:t>тіні</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xmlns="" val="221786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412776"/>
            <a:ext cx="7584793" cy="5276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dirty="0" smtClean="0"/>
              <a:t>Поверхня Меркурія</a:t>
            </a:r>
            <a:endParaRPr lang="ru-RU" dirty="0"/>
          </a:p>
        </p:txBody>
      </p:sp>
      <p:sp>
        <p:nvSpPr>
          <p:cNvPr id="3" name="Объект 2"/>
          <p:cNvSpPr>
            <a:spLocks noGrp="1"/>
          </p:cNvSpPr>
          <p:nvPr>
            <p:ph idx="1"/>
          </p:nvPr>
        </p:nvSpPr>
        <p:spPr>
          <a:xfrm>
            <a:off x="11124728" y="1"/>
            <a:ext cx="6357392" cy="3140967"/>
          </a:xfrm>
        </p:spPr>
        <p:txBody>
          <a:bodyPr/>
          <a:lstStyle/>
          <a:p>
            <a:endParaRPr lang="ru-RU" dirty="0"/>
          </a:p>
        </p:txBody>
      </p:sp>
    </p:spTree>
    <p:extLst>
      <p:ext uri="{BB962C8B-B14F-4D97-AF65-F5344CB8AC3E}">
        <p14:creationId xmlns:p14="http://schemas.microsoft.com/office/powerpoint/2010/main" xmlns="" val="29346641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893</Words>
  <Application>Microsoft Office PowerPoint</Application>
  <PresentationFormat>Экран (4:3)</PresentationFormat>
  <Paragraphs>35</Paragraphs>
  <Slides>14</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Тема Office</vt:lpstr>
      <vt:lpstr>Поток</vt:lpstr>
      <vt:lpstr>Планета Меркурій</vt:lpstr>
      <vt:lpstr>Меркурій</vt:lpstr>
      <vt:lpstr>Слайд 3</vt:lpstr>
      <vt:lpstr>Походження назви</vt:lpstr>
      <vt:lpstr>  Особливості руху</vt:lpstr>
      <vt:lpstr>Слайд 6</vt:lpstr>
      <vt:lpstr>Розміри і маса</vt:lpstr>
      <vt:lpstr>Температура і рельєф поверхні</vt:lpstr>
      <vt:lpstr>Поверхня Меркурія</vt:lpstr>
      <vt:lpstr>Атмосфера і фізичні поля</vt:lpstr>
      <vt:lpstr>Внутрішня будова</vt:lpstr>
      <vt:lpstr>Цікаві факти</vt:lpstr>
      <vt:lpstr>Слайд 13</vt:lpstr>
      <vt:lpstr>й</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Планета Меркурій</dc:title>
  <dc:creator>Гость</dc:creator>
  <cp:lastModifiedBy>Admin</cp:lastModifiedBy>
  <cp:revision>21</cp:revision>
  <dcterms:created xsi:type="dcterms:W3CDTF">2013-10-14T16:18:04Z</dcterms:created>
  <dcterms:modified xsi:type="dcterms:W3CDTF">2014-01-30T19:37:59Z</dcterms:modified>
</cp:coreProperties>
</file>