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8" r:id="rId3"/>
    <p:sldId id="259" r:id="rId4"/>
    <p:sldId id="260" r:id="rId5"/>
    <p:sldId id="261" r:id="rId6"/>
    <p:sldId id="262" r:id="rId7"/>
    <p:sldId id="269" r:id="rId8"/>
    <p:sldId id="263" r:id="rId9"/>
    <p:sldId id="264" r:id="rId10"/>
    <p:sldId id="265"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03" autoAdjust="0"/>
    <p:restoredTop sz="94628" autoAdjust="0"/>
  </p:normalViewPr>
  <p:slideViewPr>
    <p:cSldViewPr>
      <p:cViewPr>
        <p:scale>
          <a:sx n="70" d="100"/>
          <a:sy n="70" d="100"/>
        </p:scale>
        <p:origin x="-1560" y="-180"/>
      </p:cViewPr>
      <p:guideLst>
        <p:guide orient="horz" pos="2160"/>
        <p:guide pos="2880"/>
      </p:guideLst>
    </p:cSldViewPr>
  </p:slideViewPr>
  <p:outlineViewPr>
    <p:cViewPr>
      <p:scale>
        <a:sx n="33" d="100"/>
        <a:sy n="33" d="100"/>
      </p:scale>
      <p:origin x="0" y="134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2621861F-C0CE-4F66-B375-CA7E3D7D37F5}" type="datetimeFigureOut">
              <a:rPr lang="ru-RU" smtClean="0"/>
              <a:t>30.11.2014</a:t>
            </a:fld>
            <a:endParaRPr lang="ru-RU"/>
          </a:p>
        </p:txBody>
      </p:sp>
      <p:sp>
        <p:nvSpPr>
          <p:cNvPr id="16" name="Slide Number Placeholder 15"/>
          <p:cNvSpPr>
            <a:spLocks noGrp="1"/>
          </p:cNvSpPr>
          <p:nvPr>
            <p:ph type="sldNum" sz="quarter" idx="11"/>
          </p:nvPr>
        </p:nvSpPr>
        <p:spPr/>
        <p:txBody>
          <a:bodyPr/>
          <a:lstStyle/>
          <a:p>
            <a:fld id="{FB8740D5-E3D7-4BEA-B0FB-516B053722C5}"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621861F-C0CE-4F66-B375-CA7E3D7D37F5}" type="datetimeFigureOut">
              <a:rPr lang="ru-RU" smtClean="0"/>
              <a:t>30.11.2014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8740D5-E3D7-4BEA-B0FB-516B053722C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21861F-C0CE-4F66-B375-CA7E3D7D37F5}" type="datetimeFigureOut">
              <a:rPr lang="ru-RU" smtClean="0"/>
              <a:t>30.11.2014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8740D5-E3D7-4BEA-B0FB-516B053722C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2621861F-C0CE-4F66-B375-CA7E3D7D37F5}" type="datetimeFigureOut">
              <a:rPr lang="ru-RU" smtClean="0"/>
              <a:t>30.11.2014</a:t>
            </a:fld>
            <a:endParaRPr lang="ru-RU"/>
          </a:p>
        </p:txBody>
      </p:sp>
      <p:sp>
        <p:nvSpPr>
          <p:cNvPr id="15" name="Slide Number Placeholder 14"/>
          <p:cNvSpPr>
            <a:spLocks noGrp="1"/>
          </p:cNvSpPr>
          <p:nvPr>
            <p:ph type="sldNum" sz="quarter" idx="11"/>
          </p:nvPr>
        </p:nvSpPr>
        <p:spPr/>
        <p:txBody>
          <a:bodyPr/>
          <a:lstStyle/>
          <a:p>
            <a:fld id="{FB8740D5-E3D7-4BEA-B0FB-516B053722C5}"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2621861F-C0CE-4F66-B375-CA7E3D7D37F5}" type="datetimeFigureOut">
              <a:rPr lang="ru-RU" smtClean="0"/>
              <a:t>30.11.2014</a:t>
            </a:fld>
            <a:endParaRPr lang="ru-RU"/>
          </a:p>
        </p:txBody>
      </p:sp>
      <p:sp>
        <p:nvSpPr>
          <p:cNvPr id="13" name="Slide Number Placeholder 12"/>
          <p:cNvSpPr>
            <a:spLocks noGrp="1"/>
          </p:cNvSpPr>
          <p:nvPr>
            <p:ph type="sldNum" sz="quarter" idx="11"/>
          </p:nvPr>
        </p:nvSpPr>
        <p:spPr/>
        <p:txBody>
          <a:bodyPr/>
          <a:lstStyle/>
          <a:p>
            <a:fld id="{FB8740D5-E3D7-4BEA-B0FB-516B053722C5}"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621861F-C0CE-4F66-B375-CA7E3D7D37F5}" type="datetimeFigureOut">
              <a:rPr lang="ru-RU" smtClean="0"/>
              <a:t>30.11.2014</a:t>
            </a:fld>
            <a:endParaRPr lang="ru-RU"/>
          </a:p>
        </p:txBody>
      </p:sp>
      <p:sp>
        <p:nvSpPr>
          <p:cNvPr id="9" name="Slide Number Placeholder 8"/>
          <p:cNvSpPr>
            <a:spLocks noGrp="1"/>
          </p:cNvSpPr>
          <p:nvPr>
            <p:ph type="sldNum" sz="quarter" idx="11"/>
          </p:nvPr>
        </p:nvSpPr>
        <p:spPr/>
        <p:txBody>
          <a:bodyPr/>
          <a:lstStyle/>
          <a:p>
            <a:fld id="{FB8740D5-E3D7-4BEA-B0FB-516B053722C5}"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2621861F-C0CE-4F66-B375-CA7E3D7D37F5}" type="datetimeFigureOut">
              <a:rPr lang="ru-RU" smtClean="0"/>
              <a:t>30.11.2014</a:t>
            </a:fld>
            <a:endParaRPr lang="ru-RU"/>
          </a:p>
        </p:txBody>
      </p:sp>
      <p:sp>
        <p:nvSpPr>
          <p:cNvPr id="15" name="Slide Number Placeholder 14"/>
          <p:cNvSpPr>
            <a:spLocks noGrp="1"/>
          </p:cNvSpPr>
          <p:nvPr>
            <p:ph type="sldNum" sz="quarter" idx="11"/>
          </p:nvPr>
        </p:nvSpPr>
        <p:spPr/>
        <p:txBody>
          <a:bodyPr/>
          <a:lstStyle/>
          <a:p>
            <a:fld id="{FB8740D5-E3D7-4BEA-B0FB-516B053722C5}"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2621861F-C0CE-4F66-B375-CA7E3D7D37F5}" type="datetimeFigureOut">
              <a:rPr lang="ru-RU" smtClean="0"/>
              <a:t>30.11.2014</a:t>
            </a:fld>
            <a:endParaRPr lang="ru-RU"/>
          </a:p>
        </p:txBody>
      </p:sp>
      <p:sp>
        <p:nvSpPr>
          <p:cNvPr id="8" name="Slide Number Placeholder 7"/>
          <p:cNvSpPr>
            <a:spLocks noGrp="1"/>
          </p:cNvSpPr>
          <p:nvPr>
            <p:ph type="sldNum" sz="quarter" idx="11"/>
          </p:nvPr>
        </p:nvSpPr>
        <p:spPr/>
        <p:txBody>
          <a:bodyPr/>
          <a:lstStyle/>
          <a:p>
            <a:fld id="{FB8740D5-E3D7-4BEA-B0FB-516B053722C5}"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21861F-C0CE-4F66-B375-CA7E3D7D37F5}" type="datetimeFigureOut">
              <a:rPr lang="ru-RU" smtClean="0"/>
              <a:t>30.11.2014</a:t>
            </a:fld>
            <a:endParaRPr lang="ru-RU"/>
          </a:p>
        </p:txBody>
      </p:sp>
      <p:sp>
        <p:nvSpPr>
          <p:cNvPr id="6" name="Slide Number Placeholder 5"/>
          <p:cNvSpPr>
            <a:spLocks noGrp="1"/>
          </p:cNvSpPr>
          <p:nvPr>
            <p:ph type="sldNum" sz="quarter" idx="11"/>
          </p:nvPr>
        </p:nvSpPr>
        <p:spPr/>
        <p:txBody>
          <a:bodyPr/>
          <a:lstStyle/>
          <a:p>
            <a:fld id="{FB8740D5-E3D7-4BEA-B0FB-516B053722C5}"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2621861F-C0CE-4F66-B375-CA7E3D7D37F5}" type="datetimeFigureOut">
              <a:rPr lang="ru-RU" smtClean="0"/>
              <a:t>30.11.2014</a:t>
            </a:fld>
            <a:endParaRPr lang="ru-RU"/>
          </a:p>
        </p:txBody>
      </p:sp>
      <p:sp>
        <p:nvSpPr>
          <p:cNvPr id="16" name="Slide Number Placeholder 15"/>
          <p:cNvSpPr>
            <a:spLocks noGrp="1"/>
          </p:cNvSpPr>
          <p:nvPr>
            <p:ph type="sldNum" sz="quarter" idx="11"/>
          </p:nvPr>
        </p:nvSpPr>
        <p:spPr/>
        <p:txBody>
          <a:bodyPr/>
          <a:lstStyle/>
          <a:p>
            <a:fld id="{FB8740D5-E3D7-4BEA-B0FB-516B053722C5}"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2621861F-C0CE-4F66-B375-CA7E3D7D37F5}" type="datetimeFigureOut">
              <a:rPr lang="ru-RU" smtClean="0"/>
              <a:t>30.11.2014</a:t>
            </a:fld>
            <a:endParaRPr lang="ru-RU"/>
          </a:p>
        </p:txBody>
      </p:sp>
      <p:sp>
        <p:nvSpPr>
          <p:cNvPr id="14" name="Slide Number Placeholder 13"/>
          <p:cNvSpPr>
            <a:spLocks noGrp="1"/>
          </p:cNvSpPr>
          <p:nvPr>
            <p:ph type="sldNum" sz="quarter" idx="11"/>
          </p:nvPr>
        </p:nvSpPr>
        <p:spPr/>
        <p:txBody>
          <a:bodyPr/>
          <a:lstStyle/>
          <a:p>
            <a:fld id="{FB8740D5-E3D7-4BEA-B0FB-516B053722C5}"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621861F-C0CE-4F66-B375-CA7E3D7D37F5}" type="datetimeFigureOut">
              <a:rPr lang="ru-RU" smtClean="0"/>
              <a:t>30.11.2014</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B8740D5-E3D7-4BEA-B0FB-516B053722C5}"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Us\Desktop\астероїди\asteroid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251520" y="3435824"/>
            <a:ext cx="7543800" cy="914400"/>
          </a:xfrm>
        </p:spPr>
        <p:txBody>
          <a:bodyPr/>
          <a:lstStyle/>
          <a:p>
            <a:r>
              <a:rPr lang="ru-RU" sz="6600" b="1" i="1" dirty="0" err="1">
                <a:cs typeface="Aparajita" panose="020B0604020202020204" pitchFamily="34" charset="0"/>
              </a:rPr>
              <a:t>Астероїди</a:t>
            </a:r>
            <a:endParaRPr lang="ru-RU" sz="6600" dirty="0"/>
          </a:p>
        </p:txBody>
      </p:sp>
    </p:spTree>
    <p:extLst>
      <p:ext uri="{BB962C8B-B14F-4D97-AF65-F5344CB8AC3E}">
        <p14:creationId xmlns:p14="http://schemas.microsoft.com/office/powerpoint/2010/main" val="4157902831"/>
      </p:ext>
    </p:extLst>
  </p:cSld>
  <p:clrMapOvr>
    <a:masterClrMapping/>
  </p:clrMapOvr>
  <p:transition spd="slow" advClick="0" advTm="53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par>
                          <p:cTn id="13" fill="hold">
                            <p:stCondLst>
                              <p:cond delay="2000"/>
                            </p:stCondLst>
                            <p:childTnLst>
                              <p:par>
                                <p:cTn id="14" presetID="26" presetClass="emph" presetSubtype="0" fill="hold" nodeType="afterEffect">
                                  <p:stCondLst>
                                    <p:cond delay="0"/>
                                  </p:stCondLst>
                                  <p:childTnLst>
                                    <p:animEffect transition="out" filter="fade">
                                      <p:cBhvr>
                                        <p:cTn id="15" dur="500" tmFilter="0, 0; .2, .5; .8, .5; 1, 0"/>
                                        <p:tgtEl>
                                          <p:spTgt spid="1026"/>
                                        </p:tgtEl>
                                      </p:cBhvr>
                                    </p:animEffect>
                                    <p:animScale>
                                      <p:cBhvr>
                                        <p:cTn id="16"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92697"/>
            <a:ext cx="4752528" cy="6165303"/>
          </a:xfrm>
        </p:spPr>
        <p:txBody>
          <a:bodyPr>
            <a:noAutofit/>
          </a:bodyPr>
          <a:lstStyle/>
          <a:p>
            <a:pPr marL="137160" indent="0">
              <a:buNone/>
            </a:pPr>
            <a:r>
              <a:rPr lang="ru-RU" sz="2000" b="1" i="1" dirty="0">
                <a:solidFill>
                  <a:schemeClr val="tx2">
                    <a:lumMod val="75000"/>
                  </a:schemeClr>
                </a:solidFill>
              </a:rPr>
              <a:t>1975</a:t>
            </a:r>
            <a:r>
              <a:rPr lang="ru-RU" sz="2000" b="1" i="1" dirty="0"/>
              <a:t> року </a:t>
            </a:r>
            <a:r>
              <a:rPr lang="ru-RU" sz="2000" b="1" i="1" dirty="0" err="1"/>
              <a:t>було</a:t>
            </a:r>
            <a:r>
              <a:rPr lang="ru-RU" sz="2000" b="1" i="1" dirty="0"/>
              <a:t> </a:t>
            </a:r>
            <a:r>
              <a:rPr lang="ru-RU" sz="2000" b="1" i="1" dirty="0" err="1"/>
              <a:t>розроблено</a:t>
            </a:r>
            <a:r>
              <a:rPr lang="ru-RU" sz="2000" b="1" i="1" dirty="0"/>
              <a:t> </a:t>
            </a:r>
            <a:r>
              <a:rPr lang="ru-RU" sz="2000" b="1" i="1" dirty="0" err="1"/>
              <a:t>таксономічну</a:t>
            </a:r>
            <a:r>
              <a:rPr lang="ru-RU" sz="2000" b="1" i="1" dirty="0"/>
              <a:t> систему для </a:t>
            </a:r>
            <a:r>
              <a:rPr lang="ru-RU" sz="2000" b="1" i="1" dirty="0" err="1"/>
              <a:t>астероїдів</a:t>
            </a:r>
            <a:r>
              <a:rPr lang="ru-RU" sz="2000" b="1" i="1" dirty="0"/>
              <a:t>. Вона </a:t>
            </a:r>
            <a:r>
              <a:rPr lang="ru-RU" sz="2000" b="1" i="1" dirty="0" err="1"/>
              <a:t>базується</a:t>
            </a:r>
            <a:r>
              <a:rPr lang="ru-RU" sz="2000" b="1" i="1" dirty="0"/>
              <a:t> на </a:t>
            </a:r>
            <a:r>
              <a:rPr lang="ru-RU" sz="2000" b="1" i="1" dirty="0" err="1"/>
              <a:t>кольорі</a:t>
            </a:r>
            <a:r>
              <a:rPr lang="ru-RU" sz="2000" b="1" i="1" dirty="0"/>
              <a:t>, альбедо та спектрах </a:t>
            </a:r>
            <a:r>
              <a:rPr lang="ru-RU" sz="2000" b="1" i="1" dirty="0" smtClean="0"/>
              <a:t>     </a:t>
            </a:r>
            <a:r>
              <a:rPr lang="ru-RU" sz="2000" b="1" i="1" dirty="0" err="1" smtClean="0"/>
              <a:t>астероїдів</a:t>
            </a:r>
            <a:r>
              <a:rPr lang="ru-RU" sz="2000" b="1" i="1" dirty="0"/>
              <a:t>. </a:t>
            </a:r>
            <a:r>
              <a:rPr lang="ru-RU" sz="2000" b="1" i="1" dirty="0" err="1"/>
              <a:t>Ці</a:t>
            </a:r>
            <a:r>
              <a:rPr lang="ru-RU" sz="2000" b="1" i="1" dirty="0"/>
              <a:t> </a:t>
            </a:r>
            <a:r>
              <a:rPr lang="ru-RU" sz="2000" b="1" i="1" dirty="0" err="1"/>
              <a:t>властивості</a:t>
            </a:r>
            <a:r>
              <a:rPr lang="ru-RU" sz="2000" b="1" i="1" dirty="0"/>
              <a:t> </a:t>
            </a:r>
            <a:r>
              <a:rPr lang="ru-RU" sz="2000" b="1" i="1" dirty="0" err="1"/>
              <a:t>пов'язані</a:t>
            </a:r>
            <a:r>
              <a:rPr lang="ru-RU" sz="2000" b="1" i="1" dirty="0"/>
              <a:t> </a:t>
            </a:r>
            <a:r>
              <a:rPr lang="ru-RU" sz="2000" b="1" i="1" dirty="0" err="1"/>
              <a:t>зі</a:t>
            </a:r>
            <a:r>
              <a:rPr lang="ru-RU" sz="2000" b="1" i="1" dirty="0"/>
              <a:t> складом </a:t>
            </a:r>
            <a:r>
              <a:rPr lang="ru-RU" sz="2000" b="1" i="1" dirty="0" err="1"/>
              <a:t>поверхні</a:t>
            </a:r>
            <a:r>
              <a:rPr lang="ru-RU" sz="2000" b="1" i="1" dirty="0"/>
              <a:t> </a:t>
            </a:r>
            <a:r>
              <a:rPr lang="ru-RU" sz="2000" b="1" i="1" dirty="0" err="1"/>
              <a:t>астероїдів</a:t>
            </a:r>
            <a:r>
              <a:rPr lang="ru-RU" sz="2000" b="1" i="1" dirty="0"/>
              <a:t>. </a:t>
            </a:r>
            <a:r>
              <a:rPr lang="ru-RU" sz="2000" b="1" i="1" dirty="0" err="1"/>
              <a:t>Спочатку</a:t>
            </a:r>
            <a:r>
              <a:rPr lang="ru-RU" sz="2000" b="1" i="1" dirty="0"/>
              <a:t> </a:t>
            </a:r>
            <a:r>
              <a:rPr lang="ru-RU" sz="2000" b="1" i="1" dirty="0" err="1"/>
              <a:t>виділяли</a:t>
            </a:r>
            <a:r>
              <a:rPr lang="ru-RU" sz="2000" b="1" i="1" dirty="0"/>
              <a:t> три </a:t>
            </a:r>
            <a:r>
              <a:rPr lang="ru-RU" sz="2000" b="1" i="1" dirty="0" err="1"/>
              <a:t>класи</a:t>
            </a:r>
            <a:r>
              <a:rPr lang="ru-RU" sz="2000" b="1" i="1" dirty="0"/>
              <a:t>:</a:t>
            </a:r>
          </a:p>
          <a:p>
            <a:r>
              <a:rPr lang="ru-RU" sz="2000" b="1" i="1" dirty="0" err="1"/>
              <a:t>астероїди</a:t>
            </a:r>
            <a:r>
              <a:rPr lang="ru-RU" sz="2000" b="1" i="1" dirty="0"/>
              <a:t> </a:t>
            </a:r>
            <a:r>
              <a:rPr lang="en-US" sz="2000" b="1" i="1" dirty="0">
                <a:solidFill>
                  <a:schemeClr val="tx2">
                    <a:lumMod val="75000"/>
                  </a:schemeClr>
                </a:solidFill>
              </a:rPr>
              <a:t>C-</a:t>
            </a:r>
            <a:r>
              <a:rPr lang="ru-RU" sz="2000" b="1" i="1" dirty="0">
                <a:solidFill>
                  <a:schemeClr val="tx2">
                    <a:lumMod val="75000"/>
                  </a:schemeClr>
                </a:solidFill>
              </a:rPr>
              <a:t>типу </a:t>
            </a:r>
            <a:r>
              <a:rPr lang="ru-RU" sz="2000" b="1" i="1" dirty="0"/>
              <a:t>— </a:t>
            </a:r>
            <a:r>
              <a:rPr lang="ru-RU" sz="2000" b="1" i="1" dirty="0" err="1"/>
              <a:t>темні</a:t>
            </a:r>
            <a:r>
              <a:rPr lang="ru-RU" sz="2000" b="1" i="1" dirty="0"/>
              <a:t>, </a:t>
            </a:r>
            <a:r>
              <a:rPr lang="ru-RU" sz="2000" b="1" i="1" dirty="0" err="1"/>
              <a:t>багаті</a:t>
            </a:r>
            <a:r>
              <a:rPr lang="ru-RU" sz="2000" b="1" i="1" dirty="0"/>
              <a:t> на </a:t>
            </a:r>
            <a:r>
              <a:rPr lang="ru-RU" sz="2000" b="1" i="1" dirty="0" err="1"/>
              <a:t>вуглець</a:t>
            </a:r>
            <a:r>
              <a:rPr lang="ru-RU" sz="2000" b="1" i="1" dirty="0"/>
              <a:t>, вони </a:t>
            </a:r>
            <a:r>
              <a:rPr lang="ru-RU" sz="2000" b="1" i="1" dirty="0" err="1"/>
              <a:t>становлять</a:t>
            </a:r>
            <a:r>
              <a:rPr lang="ru-RU" sz="2000" b="1" i="1" dirty="0"/>
              <a:t> 75% </a:t>
            </a:r>
            <a:r>
              <a:rPr lang="ru-RU" sz="2000" b="1" i="1" dirty="0" err="1"/>
              <a:t>усіх</a:t>
            </a:r>
            <a:r>
              <a:rPr lang="ru-RU" sz="2000" b="1" i="1" dirty="0"/>
              <a:t> </a:t>
            </a:r>
            <a:r>
              <a:rPr lang="ru-RU" sz="2000" b="1" i="1" dirty="0" err="1"/>
              <a:t>відомих</a:t>
            </a:r>
            <a:r>
              <a:rPr lang="ru-RU" sz="2000" b="1" i="1" dirty="0"/>
              <a:t> </a:t>
            </a:r>
            <a:r>
              <a:rPr lang="ru-RU" sz="2000" b="1" i="1" dirty="0" err="1"/>
              <a:t>астероїдів</a:t>
            </a:r>
            <a:r>
              <a:rPr lang="ru-RU" sz="2000" b="1" i="1" dirty="0"/>
              <a:t>;</a:t>
            </a:r>
          </a:p>
          <a:p>
            <a:r>
              <a:rPr lang="ru-RU" sz="2000" b="1" i="1" dirty="0" err="1"/>
              <a:t>астероїди</a:t>
            </a:r>
            <a:r>
              <a:rPr lang="ru-RU" sz="2000" b="1" i="1" dirty="0"/>
              <a:t> </a:t>
            </a:r>
            <a:r>
              <a:rPr lang="en-US" sz="2000" b="1" i="1" dirty="0">
                <a:solidFill>
                  <a:schemeClr val="tx2">
                    <a:lumMod val="75000"/>
                  </a:schemeClr>
                </a:solidFill>
              </a:rPr>
              <a:t>S-</a:t>
            </a:r>
            <a:r>
              <a:rPr lang="ru-RU" sz="2000" b="1" i="1" dirty="0">
                <a:solidFill>
                  <a:schemeClr val="tx2">
                    <a:lumMod val="75000"/>
                  </a:schemeClr>
                </a:solidFill>
              </a:rPr>
              <a:t>типу</a:t>
            </a:r>
            <a:r>
              <a:rPr lang="ru-RU" sz="2000" b="1" i="1" dirty="0"/>
              <a:t> — </a:t>
            </a:r>
            <a:r>
              <a:rPr lang="ru-RU" sz="2000" b="1" i="1" dirty="0" err="1"/>
              <a:t>кам'янисті</a:t>
            </a:r>
            <a:r>
              <a:rPr lang="ru-RU" sz="2000" b="1" i="1" dirty="0"/>
              <a:t>, </a:t>
            </a:r>
            <a:r>
              <a:rPr lang="ru-RU" sz="2000" b="1" i="1" dirty="0" err="1"/>
              <a:t>багаті</a:t>
            </a:r>
            <a:r>
              <a:rPr lang="ru-RU" sz="2000" b="1" i="1" dirty="0"/>
              <a:t> на </a:t>
            </a:r>
            <a:r>
              <a:rPr lang="ru-RU" sz="2000" b="1" i="1" dirty="0" err="1"/>
              <a:t>кремній</a:t>
            </a:r>
            <a:r>
              <a:rPr lang="ru-RU" sz="2000" b="1" i="1" dirty="0"/>
              <a:t>, </a:t>
            </a:r>
            <a:r>
              <a:rPr lang="ru-RU" sz="2000" b="1" i="1" dirty="0" err="1"/>
              <a:t>становлять</a:t>
            </a:r>
            <a:r>
              <a:rPr lang="ru-RU" sz="2000" b="1" i="1" dirty="0"/>
              <a:t> 17% </a:t>
            </a:r>
            <a:r>
              <a:rPr lang="ru-RU" sz="2000" b="1" i="1" dirty="0" err="1"/>
              <a:t>всіх</a:t>
            </a:r>
            <a:r>
              <a:rPr lang="ru-RU" sz="2000" b="1" i="1" dirty="0"/>
              <a:t> </a:t>
            </a:r>
            <a:r>
              <a:rPr lang="ru-RU" sz="2000" b="1" i="1" dirty="0" err="1"/>
              <a:t>астероїдів</a:t>
            </a:r>
            <a:r>
              <a:rPr lang="ru-RU" sz="2000" b="1" i="1" dirty="0"/>
              <a:t>;</a:t>
            </a:r>
          </a:p>
          <a:p>
            <a:pPr marL="137160" indent="0">
              <a:buNone/>
            </a:pPr>
            <a:r>
              <a:rPr lang="ru-RU" sz="2000" b="1" i="1" dirty="0" smtClean="0"/>
              <a:t> до </a:t>
            </a:r>
            <a:r>
              <a:rPr lang="ru-RU" sz="2000" b="1" i="1" dirty="0" err="1"/>
              <a:t>астероїдів</a:t>
            </a:r>
            <a:r>
              <a:rPr lang="ru-RU" sz="2000" b="1" i="1" dirty="0"/>
              <a:t> </a:t>
            </a:r>
            <a:r>
              <a:rPr lang="en-US" sz="2000" b="1" i="1" dirty="0">
                <a:solidFill>
                  <a:schemeClr val="tx2">
                    <a:lumMod val="75000"/>
                  </a:schemeClr>
                </a:solidFill>
              </a:rPr>
              <a:t>U-</a:t>
            </a:r>
            <a:r>
              <a:rPr lang="ru-RU" sz="2000" b="1" i="1" dirty="0">
                <a:solidFill>
                  <a:schemeClr val="tx2">
                    <a:lumMod val="75000"/>
                  </a:schemeClr>
                </a:solidFill>
              </a:rPr>
              <a:t>типу</a:t>
            </a:r>
            <a:r>
              <a:rPr lang="ru-RU" sz="2000" b="1" i="1" dirty="0"/>
              <a:t> (</a:t>
            </a:r>
            <a:r>
              <a:rPr lang="ru-RU" sz="2000" b="1" i="1" dirty="0" err="1"/>
              <a:t>від</a:t>
            </a:r>
            <a:r>
              <a:rPr lang="ru-RU" sz="2000" b="1" i="1" dirty="0"/>
              <a:t> англ. </a:t>
            </a:r>
            <a:r>
              <a:rPr lang="en-US" sz="2000" b="1" i="1" dirty="0" err="1"/>
              <a:t>Unknow</a:t>
            </a:r>
            <a:r>
              <a:rPr lang="en-US" sz="2000" b="1" i="1" dirty="0"/>
              <a:t>) </a:t>
            </a:r>
            <a:r>
              <a:rPr lang="ru-RU" sz="2000" b="1" i="1" dirty="0"/>
              <a:t>належать </a:t>
            </a:r>
            <a:r>
              <a:rPr lang="ru-RU" sz="2000" b="1" i="1" dirty="0" err="1"/>
              <a:t>усі</a:t>
            </a:r>
            <a:r>
              <a:rPr lang="ru-RU" sz="2000" b="1" i="1" dirty="0"/>
              <a:t> </a:t>
            </a:r>
            <a:r>
              <a:rPr lang="ru-RU" sz="2000" b="1" i="1" dirty="0" err="1"/>
              <a:t>інші</a:t>
            </a:r>
            <a:r>
              <a:rPr lang="ru-RU" sz="2000" b="1" i="1" dirty="0"/>
              <a:t>, </a:t>
            </a:r>
            <a:r>
              <a:rPr lang="ru-RU" sz="2000" b="1" i="1" dirty="0" err="1"/>
              <a:t>що</a:t>
            </a:r>
            <a:r>
              <a:rPr lang="ru-RU" sz="2000" b="1" i="1" dirty="0"/>
              <a:t> не </a:t>
            </a:r>
            <a:r>
              <a:rPr lang="ru-RU" sz="2000" b="1" i="1" dirty="0" err="1"/>
              <a:t>потрапляють</a:t>
            </a:r>
            <a:r>
              <a:rPr lang="ru-RU" sz="2000" b="1" i="1" dirty="0"/>
              <a:t> до перших </a:t>
            </a:r>
            <a:r>
              <a:rPr lang="ru-RU" sz="2000" b="1" i="1" dirty="0" err="1"/>
              <a:t>двох</a:t>
            </a:r>
            <a:r>
              <a:rPr lang="ru-RU" sz="2000" b="1" i="1" dirty="0"/>
              <a:t> </a:t>
            </a:r>
            <a:r>
              <a:rPr lang="ru-RU" sz="2000" b="1" i="1" dirty="0" err="1"/>
              <a:t>категорій</a:t>
            </a:r>
            <a:r>
              <a:rPr lang="ru-RU" sz="2000" b="1" i="1" dirty="0"/>
              <a:t>.</a:t>
            </a:r>
          </a:p>
          <a:p>
            <a:endParaRPr lang="ru-RU" sz="2000" b="1" i="1" dirty="0"/>
          </a:p>
        </p:txBody>
      </p:sp>
      <p:sp>
        <p:nvSpPr>
          <p:cNvPr id="2" name="Заголовок 1"/>
          <p:cNvSpPr>
            <a:spLocks noGrp="1"/>
          </p:cNvSpPr>
          <p:nvPr>
            <p:ph type="title"/>
          </p:nvPr>
        </p:nvSpPr>
        <p:spPr>
          <a:xfrm>
            <a:off x="755576" y="188640"/>
            <a:ext cx="7931224" cy="620688"/>
          </a:xfrm>
        </p:spPr>
        <p:txBody>
          <a:bodyPr>
            <a:normAutofit fontScale="90000"/>
          </a:bodyPr>
          <a:lstStyle/>
          <a:p>
            <a:r>
              <a:rPr lang="ru-RU" b="1" i="1" dirty="0" err="1" smtClean="0">
                <a:solidFill>
                  <a:schemeClr val="tx2">
                    <a:lumMod val="75000"/>
                  </a:schemeClr>
                </a:solidFill>
              </a:rPr>
              <a:t>Спектральна</a:t>
            </a:r>
            <a:r>
              <a:rPr lang="ru-RU" b="1" i="1" dirty="0" smtClean="0">
                <a:solidFill>
                  <a:schemeClr val="tx2">
                    <a:lumMod val="75000"/>
                  </a:schemeClr>
                </a:solidFill>
              </a:rPr>
              <a:t> </a:t>
            </a:r>
            <a:r>
              <a:rPr lang="ru-RU" b="1" i="1" dirty="0" err="1" smtClean="0">
                <a:solidFill>
                  <a:schemeClr val="tx2">
                    <a:lumMod val="75000"/>
                  </a:schemeClr>
                </a:solidFill>
              </a:rPr>
              <a:t>Класифікація</a:t>
            </a:r>
            <a:endParaRPr lang="ru-RU" b="1" i="1" dirty="0">
              <a:solidFill>
                <a:schemeClr val="tx2">
                  <a:lumMod val="75000"/>
                </a:schemeClr>
              </a:solidFill>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8511" t="4894" r="4568" b="3424"/>
          <a:stretch/>
        </p:blipFill>
        <p:spPr>
          <a:xfrm>
            <a:off x="5148064" y="2204864"/>
            <a:ext cx="3816424" cy="3140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520650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764704"/>
            <a:ext cx="5508104" cy="6093296"/>
          </a:xfrm>
        </p:spPr>
        <p:txBody>
          <a:bodyPr>
            <a:normAutofit fontScale="92500"/>
          </a:bodyPr>
          <a:lstStyle/>
          <a:p>
            <a:r>
              <a:rPr lang="ru-RU" b="1" i="1" dirty="0" err="1" smtClean="0"/>
              <a:t>Астероїди</a:t>
            </a:r>
            <a:r>
              <a:rPr lang="ru-RU" b="1" i="1" dirty="0" smtClean="0"/>
              <a:t> </a:t>
            </a:r>
            <a:r>
              <a:rPr lang="ru-RU" b="1" i="1" dirty="0" err="1" smtClean="0"/>
              <a:t>існують</a:t>
            </a:r>
            <a:r>
              <a:rPr lang="ru-RU" b="1" i="1" dirty="0" smtClean="0"/>
              <a:t> </a:t>
            </a:r>
            <a:r>
              <a:rPr lang="ru-RU" b="1" i="1" dirty="0" err="1" smtClean="0"/>
              <a:t>також</a:t>
            </a:r>
            <a:r>
              <a:rPr lang="ru-RU" b="1" i="1" dirty="0" smtClean="0"/>
              <a:t> поза </a:t>
            </a:r>
            <a:r>
              <a:rPr lang="ru-RU" b="1" i="1" dirty="0" err="1" smtClean="0"/>
              <a:t>головним</a:t>
            </a:r>
            <a:r>
              <a:rPr lang="ru-RU" b="1" i="1" dirty="0" smtClean="0"/>
              <a:t> поясом:</a:t>
            </a:r>
          </a:p>
          <a:p>
            <a:r>
              <a:rPr lang="ru-RU" b="1" i="1" dirty="0" err="1">
                <a:solidFill>
                  <a:schemeClr val="tx2">
                    <a:lumMod val="75000"/>
                  </a:schemeClr>
                </a:solidFill>
              </a:rPr>
              <a:t>Н</a:t>
            </a:r>
            <a:r>
              <a:rPr lang="ru-RU" b="1" i="1" dirty="0" err="1" smtClean="0">
                <a:solidFill>
                  <a:schemeClr val="tx2">
                    <a:lumMod val="75000"/>
                  </a:schemeClr>
                </a:solidFill>
              </a:rPr>
              <a:t>авколоземні</a:t>
            </a:r>
            <a:r>
              <a:rPr lang="ru-RU" b="1" i="1" dirty="0" smtClean="0">
                <a:solidFill>
                  <a:schemeClr val="tx2">
                    <a:lumMod val="75000"/>
                  </a:schemeClr>
                </a:solidFill>
              </a:rPr>
              <a:t> </a:t>
            </a:r>
            <a:r>
              <a:rPr lang="ru-RU" b="1" i="1" dirty="0" err="1">
                <a:solidFill>
                  <a:schemeClr val="tx2">
                    <a:lumMod val="75000"/>
                  </a:schemeClr>
                </a:solidFill>
              </a:rPr>
              <a:t>астероїди</a:t>
            </a:r>
            <a:r>
              <a:rPr lang="ru-RU" b="1" i="1" dirty="0"/>
              <a:t> </a:t>
            </a:r>
            <a:r>
              <a:rPr lang="ru-RU" b="1" i="1" dirty="0" err="1"/>
              <a:t>мають</a:t>
            </a:r>
            <a:r>
              <a:rPr lang="ru-RU" b="1" i="1" dirty="0"/>
              <a:t> </a:t>
            </a:r>
            <a:r>
              <a:rPr lang="ru-RU" b="1" i="1" dirty="0" err="1"/>
              <a:t>орбіти</a:t>
            </a:r>
            <a:r>
              <a:rPr lang="ru-RU" b="1" i="1" dirty="0"/>
              <a:t>, </a:t>
            </a:r>
            <a:r>
              <a:rPr lang="ru-RU" b="1" i="1" dirty="0" err="1"/>
              <a:t>що</a:t>
            </a:r>
            <a:r>
              <a:rPr lang="ru-RU" b="1" i="1" dirty="0"/>
              <a:t> лежать </a:t>
            </a:r>
            <a:r>
              <a:rPr lang="ru-RU" b="1" i="1" dirty="0" err="1"/>
              <a:t>неподалік</a:t>
            </a:r>
            <a:r>
              <a:rPr lang="ru-RU" b="1" i="1" dirty="0"/>
              <a:t> </a:t>
            </a:r>
            <a:r>
              <a:rPr lang="ru-RU" b="1" i="1" dirty="0" err="1"/>
              <a:t>земної</a:t>
            </a:r>
            <a:r>
              <a:rPr lang="ru-RU" b="1" i="1" dirty="0"/>
              <a:t> </a:t>
            </a:r>
            <a:r>
              <a:rPr lang="ru-RU" b="1" i="1" dirty="0" err="1"/>
              <a:t>орбіти</a:t>
            </a:r>
            <a:r>
              <a:rPr lang="ru-RU" b="1" i="1" dirty="0"/>
              <a:t> (як </a:t>
            </a:r>
            <a:r>
              <a:rPr lang="ru-RU" b="1" i="1" dirty="0" err="1"/>
              <a:t>усередині</a:t>
            </a:r>
            <a:r>
              <a:rPr lang="ru-RU" b="1" i="1" dirty="0"/>
              <a:t> </a:t>
            </a:r>
            <a:r>
              <a:rPr lang="ru-RU" b="1" i="1" dirty="0" err="1"/>
              <a:t>її</a:t>
            </a:r>
            <a:r>
              <a:rPr lang="ru-RU" b="1" i="1" dirty="0"/>
              <a:t>, так і </a:t>
            </a:r>
            <a:r>
              <a:rPr lang="ru-RU" b="1" i="1" dirty="0" err="1"/>
              <a:t>зовні</a:t>
            </a:r>
            <a:r>
              <a:rPr lang="ru-RU" b="1" i="1" dirty="0"/>
              <a:t>). </a:t>
            </a:r>
            <a:r>
              <a:rPr lang="ru-RU" b="1" i="1" dirty="0" err="1"/>
              <a:t>Деякі</a:t>
            </a:r>
            <a:r>
              <a:rPr lang="ru-RU" b="1" i="1" dirty="0"/>
              <a:t> з них (</a:t>
            </a:r>
            <a:r>
              <a:rPr lang="ru-RU" b="1" i="1" dirty="0" err="1"/>
              <a:t>наприклад</a:t>
            </a:r>
            <a:r>
              <a:rPr lang="ru-RU" b="1" i="1" dirty="0"/>
              <a:t>, </a:t>
            </a:r>
            <a:r>
              <a:rPr lang="ru-RU" b="1" i="1" dirty="0" err="1"/>
              <a:t>група</a:t>
            </a:r>
            <a:r>
              <a:rPr lang="ru-RU" b="1" i="1" dirty="0"/>
              <a:t> Аполлона, </a:t>
            </a:r>
            <a:r>
              <a:rPr lang="ru-RU" b="1" i="1" dirty="0" err="1"/>
              <a:t>група</a:t>
            </a:r>
            <a:r>
              <a:rPr lang="ru-RU" b="1" i="1" dirty="0"/>
              <a:t> </a:t>
            </a:r>
            <a:r>
              <a:rPr lang="ru-RU" b="1" i="1" dirty="0" err="1"/>
              <a:t>Атона</a:t>
            </a:r>
            <a:r>
              <a:rPr lang="ru-RU" b="1" i="1" dirty="0"/>
              <a:t>) </a:t>
            </a:r>
            <a:r>
              <a:rPr lang="ru-RU" b="1" i="1" dirty="0" err="1"/>
              <a:t>навіть</a:t>
            </a:r>
            <a:r>
              <a:rPr lang="ru-RU" b="1" i="1" dirty="0"/>
              <a:t> </a:t>
            </a:r>
            <a:r>
              <a:rPr lang="ru-RU" b="1" i="1" dirty="0" err="1"/>
              <a:t>перетинають</a:t>
            </a:r>
            <a:r>
              <a:rPr lang="ru-RU" b="1" i="1" dirty="0"/>
              <a:t> </a:t>
            </a:r>
            <a:r>
              <a:rPr lang="ru-RU" b="1" i="1" dirty="0" err="1"/>
              <a:t>орбіту</a:t>
            </a:r>
            <a:r>
              <a:rPr lang="ru-RU" b="1" i="1" dirty="0"/>
              <a:t> </a:t>
            </a:r>
            <a:r>
              <a:rPr lang="ru-RU" b="1" i="1" dirty="0" err="1"/>
              <a:t>Землі</a:t>
            </a:r>
            <a:r>
              <a:rPr lang="ru-RU" b="1" i="1" dirty="0"/>
              <a:t> й </a:t>
            </a:r>
            <a:r>
              <a:rPr lang="ru-RU" b="1" i="1" dirty="0" err="1"/>
              <a:t>потенційно</a:t>
            </a:r>
            <a:r>
              <a:rPr lang="ru-RU" b="1" i="1" dirty="0"/>
              <a:t> </a:t>
            </a:r>
            <a:r>
              <a:rPr lang="ru-RU" b="1" i="1" dirty="0" err="1"/>
              <a:t>можуть</a:t>
            </a:r>
            <a:r>
              <a:rPr lang="ru-RU" b="1" i="1" dirty="0"/>
              <a:t> </a:t>
            </a:r>
            <a:r>
              <a:rPr lang="ru-RU" b="1" i="1" dirty="0" err="1"/>
              <a:t>зіткнутися</a:t>
            </a:r>
            <a:r>
              <a:rPr lang="ru-RU" b="1" i="1" dirty="0"/>
              <a:t> з </a:t>
            </a:r>
            <a:r>
              <a:rPr lang="ru-RU" b="1" i="1" dirty="0" err="1"/>
              <a:t>нашою</a:t>
            </a:r>
            <a:r>
              <a:rPr lang="ru-RU" b="1" i="1" dirty="0"/>
              <a:t> планетою. </a:t>
            </a:r>
            <a:r>
              <a:rPr lang="ru-RU" b="1" i="1" dirty="0" err="1"/>
              <a:t>Це</a:t>
            </a:r>
            <a:r>
              <a:rPr lang="ru-RU" b="1" i="1" dirty="0"/>
              <a:t> </a:t>
            </a:r>
            <a:r>
              <a:rPr lang="ru-RU" b="1" i="1" dirty="0" err="1"/>
              <a:t>може</a:t>
            </a:r>
            <a:r>
              <a:rPr lang="ru-RU" b="1" i="1" dirty="0"/>
              <a:t> </a:t>
            </a:r>
            <a:r>
              <a:rPr lang="ru-RU" b="1" i="1" dirty="0" err="1"/>
              <a:t>становити</a:t>
            </a:r>
            <a:r>
              <a:rPr lang="ru-RU" b="1" i="1" dirty="0"/>
              <a:t> </a:t>
            </a:r>
            <a:r>
              <a:rPr lang="ru-RU" b="1" i="1" dirty="0" err="1"/>
              <a:t>загрозу</a:t>
            </a:r>
            <a:r>
              <a:rPr lang="ru-RU" b="1" i="1" dirty="0"/>
              <a:t>, тому </a:t>
            </a:r>
            <a:r>
              <a:rPr lang="ru-RU" b="1" i="1" dirty="0" err="1"/>
              <a:t>вивченню</a:t>
            </a:r>
            <a:r>
              <a:rPr lang="ru-RU" b="1" i="1" dirty="0"/>
              <a:t> таких </a:t>
            </a:r>
            <a:r>
              <a:rPr lang="ru-RU" b="1" i="1" dirty="0" err="1"/>
              <a:t>астероїдів</a:t>
            </a:r>
            <a:r>
              <a:rPr lang="ru-RU" b="1" i="1" dirty="0"/>
              <a:t> </a:t>
            </a:r>
            <a:r>
              <a:rPr lang="ru-RU" b="1" i="1" dirty="0" err="1"/>
              <a:t>приділяють</a:t>
            </a:r>
            <a:r>
              <a:rPr lang="ru-RU" b="1" i="1" dirty="0"/>
              <a:t> </a:t>
            </a:r>
            <a:r>
              <a:rPr lang="ru-RU" b="1" i="1" dirty="0" err="1"/>
              <a:t>значну</a:t>
            </a:r>
            <a:r>
              <a:rPr lang="ru-RU" b="1" i="1" dirty="0"/>
              <a:t> </a:t>
            </a:r>
            <a:r>
              <a:rPr lang="ru-RU" b="1" i="1" dirty="0" err="1" smtClean="0"/>
              <a:t>увагу</a:t>
            </a:r>
            <a:endParaRPr lang="ru-RU" b="1" i="1" dirty="0" smtClean="0"/>
          </a:p>
          <a:p>
            <a:r>
              <a:rPr lang="en-US" b="1" i="1" dirty="0" smtClean="0"/>
              <a:t> </a:t>
            </a:r>
            <a:r>
              <a:rPr lang="ru-RU" b="1" i="1" dirty="0" err="1" smtClean="0">
                <a:solidFill>
                  <a:schemeClr val="tx2">
                    <a:lumMod val="75000"/>
                  </a:schemeClr>
                </a:solidFill>
              </a:rPr>
              <a:t>Троянські</a:t>
            </a:r>
            <a:r>
              <a:rPr lang="ru-RU" b="1" i="1" dirty="0" smtClean="0">
                <a:solidFill>
                  <a:schemeClr val="tx2">
                    <a:lumMod val="75000"/>
                  </a:schemeClr>
                </a:solidFill>
              </a:rPr>
              <a:t> </a:t>
            </a:r>
            <a:r>
              <a:rPr lang="ru-RU" b="1" i="1" dirty="0" err="1">
                <a:solidFill>
                  <a:schemeClr val="tx2">
                    <a:lumMod val="75000"/>
                  </a:schemeClr>
                </a:solidFill>
              </a:rPr>
              <a:t>астероїди</a:t>
            </a:r>
            <a:r>
              <a:rPr lang="ru-RU" b="1" i="1" dirty="0"/>
              <a:t> </a:t>
            </a:r>
            <a:r>
              <a:rPr lang="ru-RU" b="1" i="1" dirty="0" err="1"/>
              <a:t>пов'язані</a:t>
            </a:r>
            <a:r>
              <a:rPr lang="ru-RU" b="1" i="1" dirty="0"/>
              <a:t> силою </a:t>
            </a:r>
            <a:r>
              <a:rPr lang="ru-RU" b="1" i="1" dirty="0" err="1"/>
              <a:t>тяжіння</a:t>
            </a:r>
            <a:r>
              <a:rPr lang="ru-RU" b="1" i="1" dirty="0"/>
              <a:t> з </a:t>
            </a:r>
            <a:r>
              <a:rPr lang="ru-RU" b="1" i="1" dirty="0" err="1"/>
              <a:t>Юпітером</a:t>
            </a:r>
            <a:r>
              <a:rPr lang="ru-RU" b="1" i="1" dirty="0"/>
              <a:t> і </a:t>
            </a:r>
            <a:r>
              <a:rPr lang="ru-RU" b="1" i="1" dirty="0" err="1"/>
              <a:t>синхронізовані</a:t>
            </a:r>
            <a:r>
              <a:rPr lang="ru-RU" b="1" i="1" dirty="0"/>
              <a:t> з ним у </a:t>
            </a:r>
            <a:r>
              <a:rPr lang="ru-RU" b="1" i="1" dirty="0" err="1"/>
              <a:t>русі</a:t>
            </a:r>
            <a:r>
              <a:rPr lang="ru-RU" b="1" i="1" dirty="0"/>
              <a:t>. Вони </a:t>
            </a:r>
            <a:r>
              <a:rPr lang="ru-RU" b="1" i="1" dirty="0" err="1"/>
              <a:t>або</a:t>
            </a:r>
            <a:r>
              <a:rPr lang="ru-RU" b="1" i="1" dirty="0"/>
              <a:t> </a:t>
            </a:r>
            <a:r>
              <a:rPr lang="ru-RU" b="1" i="1" dirty="0" err="1"/>
              <a:t>випереджають</a:t>
            </a:r>
            <a:r>
              <a:rPr lang="ru-RU" b="1" i="1" dirty="0"/>
              <a:t> </a:t>
            </a:r>
            <a:r>
              <a:rPr lang="ru-RU" b="1" i="1" dirty="0" err="1"/>
              <a:t>або</a:t>
            </a:r>
            <a:r>
              <a:rPr lang="ru-RU" b="1" i="1" dirty="0"/>
              <a:t> </a:t>
            </a:r>
            <a:r>
              <a:rPr lang="ru-RU" b="1" i="1" dirty="0" err="1"/>
              <a:t>відстають</a:t>
            </a:r>
            <a:r>
              <a:rPr lang="ru-RU" b="1" i="1" dirty="0"/>
              <a:t> </a:t>
            </a:r>
            <a:r>
              <a:rPr lang="ru-RU" b="1" i="1" dirty="0" err="1"/>
              <a:t>від</a:t>
            </a:r>
            <a:r>
              <a:rPr lang="ru-RU" b="1" i="1" dirty="0"/>
              <a:t> </a:t>
            </a:r>
            <a:r>
              <a:rPr lang="ru-RU" b="1" i="1" dirty="0" err="1"/>
              <a:t>планети-гіганта</a:t>
            </a:r>
            <a:r>
              <a:rPr lang="ru-RU" b="1" i="1" dirty="0"/>
              <a:t> в </a:t>
            </a:r>
            <a:r>
              <a:rPr lang="ru-RU" b="1" i="1" dirty="0" err="1"/>
              <a:t>її</a:t>
            </a:r>
            <a:r>
              <a:rPr lang="ru-RU" b="1" i="1" dirty="0"/>
              <a:t> </a:t>
            </a:r>
            <a:r>
              <a:rPr lang="ru-RU" b="1" i="1" dirty="0" err="1"/>
              <a:t>орбітальному</a:t>
            </a:r>
            <a:r>
              <a:rPr lang="ru-RU" b="1" i="1" dirty="0"/>
              <a:t> </a:t>
            </a:r>
            <a:r>
              <a:rPr lang="ru-RU" b="1" i="1" dirty="0" err="1"/>
              <a:t>русі</a:t>
            </a:r>
            <a:r>
              <a:rPr lang="ru-RU" b="1" i="1"/>
              <a:t>. </a:t>
            </a:r>
            <a:r>
              <a:rPr lang="ru-RU" b="1" i="1" smtClean="0"/>
              <a:t>Нещодавно</a:t>
            </a:r>
            <a:r>
              <a:rPr lang="ru-RU" b="1" i="1" dirty="0" smtClean="0"/>
              <a:t> </a:t>
            </a:r>
            <a:r>
              <a:rPr lang="ru-RU" b="1" i="1" dirty="0" err="1"/>
              <a:t>було</a:t>
            </a:r>
            <a:r>
              <a:rPr lang="ru-RU" b="1" i="1" dirty="0"/>
              <a:t> </a:t>
            </a:r>
            <a:r>
              <a:rPr lang="ru-RU" b="1" i="1" dirty="0" err="1"/>
              <a:t>відкрито</a:t>
            </a:r>
            <a:r>
              <a:rPr lang="ru-RU" b="1" i="1" dirty="0"/>
              <a:t> </a:t>
            </a:r>
            <a:r>
              <a:rPr lang="ru-RU" b="1" i="1" dirty="0" err="1"/>
              <a:t>троянців</a:t>
            </a:r>
            <a:r>
              <a:rPr lang="ru-RU" b="1" i="1" dirty="0"/>
              <a:t> у Нептуна й Марса.</a:t>
            </a:r>
          </a:p>
          <a:p>
            <a:r>
              <a:rPr lang="ru-RU" b="1" i="1" dirty="0" err="1">
                <a:solidFill>
                  <a:schemeClr val="tx2">
                    <a:lumMod val="75000"/>
                  </a:schemeClr>
                </a:solidFill>
              </a:rPr>
              <a:t>К</a:t>
            </a:r>
            <a:r>
              <a:rPr lang="ru-RU" b="1" i="1" dirty="0" err="1" smtClean="0">
                <a:solidFill>
                  <a:schemeClr val="tx2">
                    <a:lumMod val="75000"/>
                  </a:schemeClr>
                </a:solidFill>
              </a:rPr>
              <a:t>ентаври</a:t>
            </a:r>
            <a:r>
              <a:rPr lang="ru-RU" b="1" i="1" dirty="0"/>
              <a:t> — </a:t>
            </a:r>
            <a:r>
              <a:rPr lang="ru-RU" b="1" i="1" dirty="0" err="1"/>
              <a:t>це</a:t>
            </a:r>
            <a:r>
              <a:rPr lang="ru-RU" b="1" i="1" dirty="0"/>
              <a:t> </a:t>
            </a:r>
            <a:r>
              <a:rPr lang="ru-RU" b="1" i="1" dirty="0" err="1"/>
              <a:t>астероїди</a:t>
            </a:r>
            <a:r>
              <a:rPr lang="ru-RU" b="1" i="1" dirty="0"/>
              <a:t>, </a:t>
            </a:r>
            <a:r>
              <a:rPr lang="ru-RU" b="1" i="1" dirty="0" err="1"/>
              <a:t>орбіти</a:t>
            </a:r>
            <a:r>
              <a:rPr lang="ru-RU" b="1" i="1" dirty="0"/>
              <a:t> </a:t>
            </a:r>
            <a:r>
              <a:rPr lang="ru-RU" b="1" i="1" dirty="0" err="1"/>
              <a:t>яких</a:t>
            </a:r>
            <a:r>
              <a:rPr lang="ru-RU" b="1" i="1" dirty="0"/>
              <a:t> лежать </a:t>
            </a:r>
            <a:r>
              <a:rPr lang="ru-RU" b="1" i="1" dirty="0" err="1"/>
              <a:t>між</a:t>
            </a:r>
            <a:r>
              <a:rPr lang="ru-RU" b="1" i="1" dirty="0"/>
              <a:t> </a:t>
            </a:r>
            <a:r>
              <a:rPr lang="ru-RU" b="1" i="1" dirty="0" err="1"/>
              <a:t>орбітами</a:t>
            </a:r>
            <a:r>
              <a:rPr lang="ru-RU" b="1" i="1" dirty="0"/>
              <a:t> </a:t>
            </a:r>
            <a:r>
              <a:rPr lang="ru-RU" b="1" i="1" dirty="0" err="1"/>
              <a:t>Юпітера</a:t>
            </a:r>
            <a:r>
              <a:rPr lang="ru-RU" b="1" i="1" dirty="0"/>
              <a:t> й Нептуна</a:t>
            </a:r>
          </a:p>
          <a:p>
            <a:pPr marL="137160" indent="0">
              <a:buNone/>
            </a:pPr>
            <a:endParaRPr lang="ru-RU" b="1" i="1" dirty="0"/>
          </a:p>
        </p:txBody>
      </p:sp>
      <p:sp>
        <p:nvSpPr>
          <p:cNvPr id="2" name="Заголовок 1"/>
          <p:cNvSpPr>
            <a:spLocks noGrp="1"/>
          </p:cNvSpPr>
          <p:nvPr>
            <p:ph type="title"/>
          </p:nvPr>
        </p:nvSpPr>
        <p:spPr>
          <a:xfrm>
            <a:off x="611560" y="260648"/>
            <a:ext cx="8424936" cy="1152128"/>
          </a:xfrm>
        </p:spPr>
        <p:txBody>
          <a:bodyPr>
            <a:normAutofit fontScale="90000"/>
          </a:bodyPr>
          <a:lstStyle/>
          <a:p>
            <a:r>
              <a:rPr lang="ru-RU" b="1" i="1" dirty="0" err="1">
                <a:solidFill>
                  <a:schemeClr val="tx2">
                    <a:lumMod val="75000"/>
                  </a:schemeClr>
                </a:solidFill>
              </a:rPr>
              <a:t>Розподіл</a:t>
            </a:r>
            <a:r>
              <a:rPr lang="ru-RU" b="1" i="1" dirty="0">
                <a:solidFill>
                  <a:schemeClr val="tx2">
                    <a:lumMod val="75000"/>
                  </a:schemeClr>
                </a:solidFill>
              </a:rPr>
              <a:t> у </a:t>
            </a:r>
            <a:r>
              <a:rPr lang="ru-RU" b="1" i="1" dirty="0" err="1">
                <a:solidFill>
                  <a:schemeClr val="tx2">
                    <a:lumMod val="75000"/>
                  </a:schemeClr>
                </a:solidFill>
              </a:rPr>
              <a:t>Сонячній</a:t>
            </a:r>
            <a:r>
              <a:rPr lang="ru-RU" b="1" i="1" dirty="0">
                <a:solidFill>
                  <a:schemeClr val="tx2">
                    <a:lumMod val="75000"/>
                  </a:schemeClr>
                </a:solidFill>
              </a:rPr>
              <a:t> </a:t>
            </a:r>
            <a:r>
              <a:rPr lang="ru-RU" b="1" i="1" dirty="0" err="1">
                <a:solidFill>
                  <a:schemeClr val="tx2">
                    <a:lumMod val="75000"/>
                  </a:schemeClr>
                </a:solidFill>
              </a:rPr>
              <a:t>системі</a:t>
            </a:r>
            <a:r>
              <a:rPr lang="ru-RU" b="1" i="1" dirty="0">
                <a:solidFill>
                  <a:schemeClr val="tx2">
                    <a:lumMod val="75000"/>
                  </a:schemeClr>
                </a:solidFill>
              </a:rPr>
              <a:t/>
            </a:r>
            <a:br>
              <a:rPr lang="ru-RU" b="1" i="1" dirty="0">
                <a:solidFill>
                  <a:schemeClr val="tx2">
                    <a:lumMod val="75000"/>
                  </a:schemeClr>
                </a:solidFill>
              </a:rPr>
            </a:br>
            <a:endParaRPr lang="ru-RU" b="1" i="1" dirty="0">
              <a:solidFill>
                <a:schemeClr val="tx2">
                  <a:lumMod val="75000"/>
                </a:schemeClr>
              </a:solidFill>
            </a:endParaRPr>
          </a:p>
        </p:txBody>
      </p:sp>
      <p:pic>
        <p:nvPicPr>
          <p:cNvPr id="7170" name="Picture 2" descr="C:\Users\Us\Desktop\астероїди\Юпітер астероїди.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16832"/>
            <a:ext cx="3552825" cy="355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6564846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24744"/>
            <a:ext cx="8712968" cy="2232247"/>
          </a:xfrm>
        </p:spPr>
        <p:txBody>
          <a:bodyPr>
            <a:normAutofit/>
          </a:bodyPr>
          <a:lstStyle/>
          <a:p>
            <a:pPr marL="0" indent="0">
              <a:buNone/>
            </a:pPr>
            <a:r>
              <a:rPr lang="ru-RU" sz="2000" b="1" i="1" dirty="0" err="1"/>
              <a:t>Астероїди</a:t>
            </a:r>
            <a:r>
              <a:rPr lang="ru-RU" sz="2000" b="1" i="1" dirty="0"/>
              <a:t> </a:t>
            </a:r>
            <a:r>
              <a:rPr lang="ru-RU" sz="2000" b="1" i="1" dirty="0" err="1"/>
              <a:t>вважають</a:t>
            </a:r>
            <a:r>
              <a:rPr lang="ru-RU" sz="2000" b="1" i="1" dirty="0"/>
              <a:t> </a:t>
            </a:r>
            <a:r>
              <a:rPr lang="ru-RU" sz="2000" b="1" i="1" dirty="0" err="1"/>
              <a:t>залишками</a:t>
            </a:r>
            <a:r>
              <a:rPr lang="ru-RU" sz="2000" b="1" i="1" dirty="0"/>
              <a:t> протопланетного диска, </a:t>
            </a:r>
            <a:r>
              <a:rPr lang="ru-RU" sz="2000" b="1" i="1" dirty="0" err="1"/>
              <a:t>що</a:t>
            </a:r>
            <a:r>
              <a:rPr lang="ru-RU" sz="2000" b="1" i="1" dirty="0"/>
              <a:t> </a:t>
            </a:r>
            <a:r>
              <a:rPr lang="ru-RU" sz="2000" b="1" i="1" dirty="0" err="1"/>
              <a:t>залишилися</a:t>
            </a:r>
            <a:r>
              <a:rPr lang="ru-RU" sz="2000" b="1" i="1" dirty="0"/>
              <a:t> </a:t>
            </a:r>
            <a:r>
              <a:rPr lang="ru-RU" sz="2000" b="1" i="1" dirty="0" err="1"/>
              <a:t>після</a:t>
            </a:r>
            <a:r>
              <a:rPr lang="ru-RU" sz="2000" b="1" i="1" dirty="0"/>
              <a:t> </a:t>
            </a:r>
            <a:r>
              <a:rPr lang="ru-RU" sz="2000" b="1" i="1" dirty="0" err="1"/>
              <a:t>формування</a:t>
            </a:r>
            <a:r>
              <a:rPr lang="ru-RU" sz="2000" b="1" i="1" dirty="0"/>
              <a:t> </a:t>
            </a:r>
            <a:r>
              <a:rPr lang="ru-RU" sz="2000" b="1" i="1" dirty="0" err="1"/>
              <a:t>Сонячної</a:t>
            </a:r>
            <a:r>
              <a:rPr lang="ru-RU" sz="2000" b="1" i="1" dirty="0"/>
              <a:t> </a:t>
            </a:r>
            <a:r>
              <a:rPr lang="ru-RU" sz="2000" b="1" i="1" dirty="0" err="1" smtClean="0"/>
              <a:t>системи</a:t>
            </a:r>
            <a:r>
              <a:rPr lang="ru-RU" sz="2000" b="1" i="1" dirty="0" smtClean="0"/>
              <a:t>. </a:t>
            </a:r>
            <a:r>
              <a:rPr lang="ru-RU" sz="2000" b="1" i="1" dirty="0" err="1"/>
              <a:t>Загальна</a:t>
            </a:r>
            <a:r>
              <a:rPr lang="ru-RU" sz="2000" b="1" i="1" dirty="0"/>
              <a:t> </a:t>
            </a:r>
            <a:r>
              <a:rPr lang="ru-RU" sz="2000" b="1" i="1" dirty="0" err="1"/>
              <a:t>їх</a:t>
            </a:r>
            <a:r>
              <a:rPr lang="ru-RU" sz="2000" b="1" i="1" dirty="0"/>
              <a:t> </a:t>
            </a:r>
            <a:r>
              <a:rPr lang="ru-RU" sz="2000" b="1" i="1" dirty="0" err="1"/>
              <a:t>кількість</a:t>
            </a:r>
            <a:r>
              <a:rPr lang="ru-RU" sz="2000" b="1" i="1" dirty="0"/>
              <a:t> — </a:t>
            </a:r>
            <a:r>
              <a:rPr lang="ru-RU" sz="2000" b="1" i="1" dirty="0" err="1"/>
              <a:t>більше</a:t>
            </a:r>
            <a:r>
              <a:rPr lang="ru-RU" sz="2000" b="1" i="1" dirty="0"/>
              <a:t> 575 тис., а </a:t>
            </a:r>
            <a:r>
              <a:rPr lang="ru-RU" sz="2000" b="1" i="1" dirty="0" err="1"/>
              <a:t>їх</a:t>
            </a:r>
            <a:r>
              <a:rPr lang="ru-RU" sz="2000" b="1" i="1" dirty="0"/>
              <a:t> </a:t>
            </a:r>
            <a:r>
              <a:rPr lang="ru-RU" sz="2000" b="1" i="1" dirty="0" err="1"/>
              <a:t>загальну</a:t>
            </a:r>
            <a:r>
              <a:rPr lang="ru-RU" sz="2000" b="1" i="1" dirty="0"/>
              <a:t> </a:t>
            </a:r>
            <a:r>
              <a:rPr lang="ru-RU" sz="2000" b="1" i="1" dirty="0" err="1"/>
              <a:t>масу</a:t>
            </a:r>
            <a:r>
              <a:rPr lang="ru-RU" sz="2000" b="1" i="1" dirty="0"/>
              <a:t> </a:t>
            </a:r>
            <a:r>
              <a:rPr lang="ru-RU" sz="2000" b="1" i="1" dirty="0" err="1"/>
              <a:t>оцінюють</a:t>
            </a:r>
            <a:r>
              <a:rPr lang="ru-RU" sz="2000" b="1" i="1" dirty="0"/>
              <a:t> у 4,2 × 10</a:t>
            </a:r>
            <a:r>
              <a:rPr lang="ru-RU" sz="2000" b="1" i="1" baseline="30000" dirty="0"/>
              <a:t>21</a:t>
            </a:r>
            <a:r>
              <a:rPr lang="ru-RU" sz="2000" b="1" i="1" dirty="0"/>
              <a:t> кг</a:t>
            </a:r>
            <a:r>
              <a:rPr lang="ru-RU" sz="2000" b="1" i="1" dirty="0" smtClean="0"/>
              <a:t>,  </a:t>
            </a:r>
            <a:r>
              <a:rPr lang="ru-RU" sz="2000" b="1" i="1" dirty="0" err="1"/>
              <a:t>що</a:t>
            </a:r>
            <a:r>
              <a:rPr lang="ru-RU" sz="2000" b="1" i="1" dirty="0"/>
              <a:t> становить </a:t>
            </a:r>
            <a:r>
              <a:rPr lang="ru-RU" sz="2000" b="1" i="1" dirty="0" err="1"/>
              <a:t>менше</a:t>
            </a:r>
            <a:r>
              <a:rPr lang="ru-RU" sz="2000" b="1" i="1" dirty="0"/>
              <a:t> одного </a:t>
            </a:r>
            <a:r>
              <a:rPr lang="ru-RU" sz="2000" b="1" i="1" dirty="0" err="1"/>
              <a:t>відсотка</a:t>
            </a:r>
            <a:r>
              <a:rPr lang="ru-RU" sz="2000" b="1" i="1" dirty="0"/>
              <a:t> </a:t>
            </a:r>
            <a:r>
              <a:rPr lang="ru-RU" sz="2000" b="1" i="1" dirty="0" err="1"/>
              <a:t>від</a:t>
            </a:r>
            <a:r>
              <a:rPr lang="ru-RU" sz="2000" b="1" i="1" dirty="0"/>
              <a:t> </a:t>
            </a:r>
            <a:r>
              <a:rPr lang="ru-RU" sz="2000" b="1" i="1" dirty="0" err="1"/>
              <a:t>маси</a:t>
            </a:r>
            <a:r>
              <a:rPr lang="ru-RU" sz="2000" b="1" i="1" dirty="0"/>
              <a:t> </a:t>
            </a:r>
            <a:r>
              <a:rPr lang="ru-RU" sz="2000" b="1" i="1" dirty="0" err="1" smtClean="0"/>
              <a:t>Землі</a:t>
            </a:r>
            <a:r>
              <a:rPr lang="ru-RU" sz="2000" b="1" i="1" dirty="0" smtClean="0"/>
              <a:t>. </a:t>
            </a:r>
            <a:r>
              <a:rPr lang="ru-RU" sz="2000" b="1" i="1" dirty="0" err="1" smtClean="0"/>
              <a:t>Орбіти</a:t>
            </a:r>
            <a:r>
              <a:rPr lang="ru-RU" sz="2000" b="1" i="1" dirty="0"/>
              <a:t> </a:t>
            </a:r>
            <a:r>
              <a:rPr lang="ru-RU" sz="2000" b="1" i="1" dirty="0" err="1"/>
              <a:t>більшості</a:t>
            </a:r>
            <a:r>
              <a:rPr lang="ru-RU" sz="2000" b="1" i="1" dirty="0"/>
              <a:t> </a:t>
            </a:r>
            <a:r>
              <a:rPr lang="ru-RU" sz="2000" b="1" i="1" dirty="0" err="1"/>
              <a:t>відомих</a:t>
            </a:r>
            <a:r>
              <a:rPr lang="ru-RU" sz="2000" b="1" i="1" dirty="0"/>
              <a:t> </a:t>
            </a:r>
            <a:r>
              <a:rPr lang="ru-RU" sz="2000" b="1" i="1" dirty="0" err="1"/>
              <a:t>астероїдів</a:t>
            </a:r>
            <a:r>
              <a:rPr lang="ru-RU" sz="2000" b="1" i="1" dirty="0"/>
              <a:t> </a:t>
            </a:r>
            <a:r>
              <a:rPr lang="ru-RU" sz="2000" b="1" i="1" dirty="0" err="1"/>
              <a:t>розташовані</a:t>
            </a:r>
            <a:r>
              <a:rPr lang="ru-RU" sz="2000" b="1" i="1" dirty="0"/>
              <a:t> </a:t>
            </a:r>
            <a:r>
              <a:rPr lang="ru-RU" sz="2000" b="1" i="1" dirty="0" err="1"/>
              <a:t>між</a:t>
            </a:r>
            <a:r>
              <a:rPr lang="ru-RU" sz="2000" b="1" i="1" dirty="0"/>
              <a:t> </a:t>
            </a:r>
            <a:r>
              <a:rPr lang="ru-RU" sz="2000" b="1" i="1" dirty="0" err="1"/>
              <a:t>орбітами</a:t>
            </a:r>
            <a:r>
              <a:rPr lang="ru-RU" sz="2000" b="1" i="1" dirty="0"/>
              <a:t> Марса й </a:t>
            </a:r>
            <a:r>
              <a:rPr lang="ru-RU" sz="2000" b="1" i="1" dirty="0" err="1"/>
              <a:t>Юпітера</a:t>
            </a:r>
            <a:r>
              <a:rPr lang="ru-RU" sz="2000" b="1" i="1" dirty="0"/>
              <a:t> (так званий </a:t>
            </a:r>
            <a:r>
              <a:rPr lang="ru-RU" sz="2000" b="1" i="1" dirty="0" err="1"/>
              <a:t>головний</a:t>
            </a:r>
            <a:r>
              <a:rPr lang="ru-RU" sz="2000" b="1" i="1" dirty="0"/>
              <a:t> пояс </a:t>
            </a:r>
            <a:r>
              <a:rPr lang="ru-RU" sz="2000" b="1" i="1" dirty="0" err="1"/>
              <a:t>астероїдів</a:t>
            </a:r>
            <a:r>
              <a:rPr lang="ru-RU" sz="2000" b="1" i="1" dirty="0"/>
              <a:t>).</a:t>
            </a:r>
          </a:p>
          <a:p>
            <a:pPr marL="0" indent="0">
              <a:buNone/>
            </a:pPr>
            <a:endParaRPr lang="ru-RU" sz="2000" dirty="0"/>
          </a:p>
        </p:txBody>
      </p:sp>
      <p:sp>
        <p:nvSpPr>
          <p:cNvPr id="2" name="Заголовок 1"/>
          <p:cNvSpPr>
            <a:spLocks noGrp="1"/>
          </p:cNvSpPr>
          <p:nvPr>
            <p:ph type="title"/>
          </p:nvPr>
        </p:nvSpPr>
        <p:spPr>
          <a:xfrm>
            <a:off x="755576" y="188640"/>
            <a:ext cx="7385248" cy="706090"/>
          </a:xfrm>
        </p:spPr>
        <p:txBody>
          <a:bodyPr>
            <a:normAutofit fontScale="90000"/>
          </a:bodyPr>
          <a:lstStyle/>
          <a:p>
            <a:r>
              <a:rPr lang="ru-RU" b="1" i="1" dirty="0" err="1" smtClean="0">
                <a:solidFill>
                  <a:schemeClr val="tx2">
                    <a:lumMod val="75000"/>
                  </a:schemeClr>
                </a:solidFill>
              </a:rPr>
              <a:t>Загальна</a:t>
            </a:r>
            <a:r>
              <a:rPr lang="ru-RU" b="1" i="1" dirty="0" smtClean="0">
                <a:solidFill>
                  <a:schemeClr val="tx2">
                    <a:lumMod val="75000"/>
                  </a:schemeClr>
                </a:solidFill>
              </a:rPr>
              <a:t> характеристика</a:t>
            </a:r>
            <a:endParaRPr lang="ru-RU" b="1" i="1" dirty="0">
              <a:solidFill>
                <a:schemeClr val="tx2">
                  <a:lumMod val="75000"/>
                </a:schemeClr>
              </a:solidFill>
            </a:endParaRPr>
          </a:p>
        </p:txBody>
      </p:sp>
      <p:pic>
        <p:nvPicPr>
          <p:cNvPr id="1027" name="Picture 3" descr="C:\Users\Us\Desktop\астероїди\asteroid_belt.jpg"/>
          <p:cNvPicPr>
            <a:picLocks noChangeAspect="1" noChangeArrowheads="1"/>
          </p:cNvPicPr>
          <p:nvPr/>
        </p:nvPicPr>
        <p:blipFill rotWithShape="1">
          <a:blip r:embed="rId2">
            <a:extLst>
              <a:ext uri="{28A0092B-C50C-407E-A947-70E740481C1C}">
                <a14:useLocalDpi xmlns:a14="http://schemas.microsoft.com/office/drawing/2010/main" val="0"/>
              </a:ext>
            </a:extLst>
          </a:blip>
          <a:srcRect t="7251" b="8743"/>
          <a:stretch/>
        </p:blipFill>
        <p:spPr bwMode="auto">
          <a:xfrm>
            <a:off x="2051720" y="3140968"/>
            <a:ext cx="5238750" cy="3384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0502069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51520" y="332656"/>
            <a:ext cx="8676456" cy="3188109"/>
          </a:xfrm>
        </p:spPr>
        <p:txBody>
          <a:bodyPr>
            <a:noAutofit/>
          </a:bodyPr>
          <a:lstStyle/>
          <a:p>
            <a:r>
              <a:rPr lang="ru-RU" sz="2000" b="1" i="1" dirty="0" err="1" smtClean="0"/>
              <a:t>Найвідоміші</a:t>
            </a:r>
            <a:r>
              <a:rPr lang="ru-RU" sz="2000" b="1" i="1" dirty="0" smtClean="0"/>
              <a:t> </a:t>
            </a:r>
            <a:r>
              <a:rPr lang="ru-RU" sz="2000" b="1" i="1" dirty="0" err="1" smtClean="0"/>
              <a:t>астероїди</a:t>
            </a:r>
            <a:r>
              <a:rPr lang="ru-RU" sz="2000" b="1" i="1" dirty="0" smtClean="0"/>
              <a:t>: </a:t>
            </a:r>
            <a:r>
              <a:rPr lang="ru-RU" sz="2000" b="1" i="1" dirty="0" smtClean="0">
                <a:solidFill>
                  <a:schemeClr val="tx2">
                    <a:lumMod val="75000"/>
                  </a:schemeClr>
                </a:solidFill>
              </a:rPr>
              <a:t>Паллада, Юнона, Веста, </a:t>
            </a:r>
            <a:r>
              <a:rPr lang="ru-RU" sz="2000" b="1" i="1" dirty="0" err="1" smtClean="0">
                <a:solidFill>
                  <a:schemeClr val="tx2">
                    <a:lumMod val="75000"/>
                  </a:schemeClr>
                </a:solidFill>
              </a:rPr>
              <a:t>Ерос</a:t>
            </a:r>
            <a:r>
              <a:rPr lang="ru-RU" sz="2000" b="1" i="1" dirty="0" smtClean="0">
                <a:solidFill>
                  <a:schemeClr val="tx2">
                    <a:lumMod val="75000"/>
                  </a:schemeClr>
                </a:solidFill>
              </a:rPr>
              <a:t>, Амур, </a:t>
            </a:r>
            <a:r>
              <a:rPr lang="ru-RU" sz="2000" b="1" i="1" dirty="0" err="1" smtClean="0">
                <a:solidFill>
                  <a:schemeClr val="tx2">
                    <a:lumMod val="75000"/>
                  </a:schemeClr>
                </a:solidFill>
              </a:rPr>
              <a:t>Гідальго</a:t>
            </a:r>
            <a:r>
              <a:rPr lang="ru-RU" sz="2000" b="1" i="1" dirty="0" smtClean="0">
                <a:solidFill>
                  <a:schemeClr val="tx2">
                    <a:lumMod val="75000"/>
                  </a:schemeClr>
                </a:solidFill>
              </a:rPr>
              <a:t>, </a:t>
            </a:r>
            <a:r>
              <a:rPr lang="ru-RU" sz="2000" b="1" i="1" dirty="0" err="1" smtClean="0">
                <a:solidFill>
                  <a:schemeClr val="tx2">
                    <a:lumMod val="75000"/>
                  </a:schemeClr>
                </a:solidFill>
              </a:rPr>
              <a:t>Ікар</a:t>
            </a:r>
            <a:r>
              <a:rPr lang="ru-RU" sz="2000" b="1" i="1" dirty="0" smtClean="0"/>
              <a:t>.</a:t>
            </a:r>
          </a:p>
          <a:p>
            <a:r>
              <a:rPr lang="ru-RU" sz="2000" b="1" i="1" dirty="0" err="1" smtClean="0"/>
              <a:t>Розмір</a:t>
            </a:r>
            <a:r>
              <a:rPr lang="ru-RU" sz="2000" b="1" i="1" dirty="0" smtClean="0"/>
              <a:t> </a:t>
            </a:r>
            <a:r>
              <a:rPr lang="ru-RU" sz="2000" b="1" i="1" dirty="0"/>
              <a:t>є одним </a:t>
            </a:r>
            <a:r>
              <a:rPr lang="ru-RU" sz="2000" b="1" i="1" dirty="0" err="1"/>
              <a:t>із</a:t>
            </a:r>
            <a:r>
              <a:rPr lang="ru-RU" sz="2000" b="1" i="1" dirty="0"/>
              <a:t> </a:t>
            </a:r>
            <a:r>
              <a:rPr lang="ru-RU" sz="2000" b="1" i="1" dirty="0" err="1"/>
              <a:t>основних</a:t>
            </a:r>
            <a:r>
              <a:rPr lang="ru-RU" sz="2000" b="1" i="1" dirty="0"/>
              <a:t> </a:t>
            </a:r>
            <a:r>
              <a:rPr lang="ru-RU" sz="2000" b="1" i="1" dirty="0" err="1"/>
              <a:t>параметрів</a:t>
            </a:r>
            <a:r>
              <a:rPr lang="ru-RU" sz="2000" b="1" i="1" dirty="0"/>
              <a:t>, за </a:t>
            </a:r>
            <a:r>
              <a:rPr lang="ru-RU" sz="2000" b="1" i="1" dirty="0" err="1"/>
              <a:t>якими</a:t>
            </a:r>
            <a:r>
              <a:rPr lang="ru-RU" sz="2000" b="1" i="1" dirty="0"/>
              <a:t> </a:t>
            </a:r>
            <a:r>
              <a:rPr lang="ru-RU" sz="2000" b="1" i="1" dirty="0" err="1"/>
              <a:t>класифікують</a:t>
            </a:r>
            <a:r>
              <a:rPr lang="ru-RU" sz="2000" b="1" i="1" dirty="0"/>
              <a:t> </a:t>
            </a:r>
            <a:r>
              <a:rPr lang="ru-RU" sz="2000" b="1" i="1" dirty="0" err="1"/>
              <a:t>астероїди</a:t>
            </a:r>
            <a:r>
              <a:rPr lang="ru-RU" sz="2000" b="1" i="1" dirty="0"/>
              <a:t>. </a:t>
            </a:r>
            <a:r>
              <a:rPr lang="ru-RU" sz="2000" b="1" i="1" dirty="0" err="1"/>
              <a:t>Можна</a:t>
            </a:r>
            <a:r>
              <a:rPr lang="ru-RU" sz="2000" b="1" i="1" dirty="0"/>
              <a:t> </a:t>
            </a:r>
            <a:r>
              <a:rPr lang="ru-RU" sz="2000" b="1" i="1" dirty="0" err="1"/>
              <a:t>вважати</a:t>
            </a:r>
            <a:r>
              <a:rPr lang="ru-RU" sz="2000" b="1" i="1" dirty="0"/>
              <a:t>, </a:t>
            </a:r>
            <a:r>
              <a:rPr lang="ru-RU" sz="2000" b="1" i="1" dirty="0" err="1"/>
              <a:t>що</a:t>
            </a:r>
            <a:r>
              <a:rPr lang="ru-RU" sz="2000" b="1" i="1" dirty="0"/>
              <a:t> </a:t>
            </a:r>
            <a:r>
              <a:rPr lang="ru-RU" sz="2000" b="1" i="1" dirty="0" err="1"/>
              <a:t>всі</a:t>
            </a:r>
            <a:r>
              <a:rPr lang="ru-RU" sz="2000" b="1" i="1" dirty="0"/>
              <a:t> </a:t>
            </a:r>
            <a:r>
              <a:rPr lang="ru-RU" sz="2000" b="1" i="1" dirty="0" err="1"/>
              <a:t>астероїди</a:t>
            </a:r>
            <a:r>
              <a:rPr lang="ru-RU" sz="2000" b="1" i="1" dirty="0"/>
              <a:t>, </a:t>
            </a:r>
            <a:r>
              <a:rPr lang="ru-RU" sz="2000" b="1" i="1" dirty="0" err="1"/>
              <a:t>розміром</a:t>
            </a:r>
            <a:r>
              <a:rPr lang="ru-RU" sz="2000" b="1" i="1" dirty="0"/>
              <a:t> </a:t>
            </a:r>
            <a:r>
              <a:rPr lang="ru-RU" sz="2000" b="1" i="1" dirty="0" err="1"/>
              <a:t>понад</a:t>
            </a:r>
            <a:r>
              <a:rPr lang="ru-RU" sz="2000" b="1" i="1" dirty="0"/>
              <a:t> 100 км, </a:t>
            </a:r>
            <a:r>
              <a:rPr lang="ru-RU" sz="2000" b="1" i="1" dirty="0" err="1"/>
              <a:t>вже</a:t>
            </a:r>
            <a:r>
              <a:rPr lang="ru-RU" sz="2000" b="1" i="1" dirty="0"/>
              <a:t> </a:t>
            </a:r>
            <a:r>
              <a:rPr lang="ru-RU" sz="2000" b="1" i="1" dirty="0" err="1"/>
              <a:t>відкрито</a:t>
            </a:r>
            <a:r>
              <a:rPr lang="ru-RU" sz="2000" b="1" i="1" dirty="0"/>
              <a:t>. </a:t>
            </a:r>
            <a:r>
              <a:rPr lang="ru-RU" sz="2000" b="1" i="1" dirty="0" err="1"/>
              <a:t>Наразі</a:t>
            </a:r>
            <a:r>
              <a:rPr lang="ru-RU" sz="2000" b="1" i="1" dirty="0"/>
              <a:t> </a:t>
            </a:r>
            <a:r>
              <a:rPr lang="ru-RU" sz="2000" b="1" i="1" dirty="0" err="1"/>
              <a:t>відомо</a:t>
            </a:r>
            <a:r>
              <a:rPr lang="ru-RU" sz="2000" b="1" i="1" dirty="0"/>
              <a:t> 26 </a:t>
            </a:r>
            <a:r>
              <a:rPr lang="ru-RU" sz="2000" b="1" i="1" dirty="0" err="1"/>
              <a:t>астероїдів</a:t>
            </a:r>
            <a:r>
              <a:rPr lang="ru-RU" sz="2000" b="1" i="1" dirty="0"/>
              <a:t> </a:t>
            </a:r>
            <a:r>
              <a:rPr lang="ru-RU" sz="2000" b="1" i="1" dirty="0" err="1"/>
              <a:t>діаметром</a:t>
            </a:r>
            <a:r>
              <a:rPr lang="ru-RU" sz="2000" b="1" i="1" dirty="0"/>
              <a:t> </a:t>
            </a:r>
            <a:r>
              <a:rPr lang="ru-RU" sz="2000" b="1" i="1" dirty="0" err="1"/>
              <a:t>понад</a:t>
            </a:r>
            <a:r>
              <a:rPr lang="ru-RU" sz="2000" b="1" i="1" dirty="0"/>
              <a:t> 200 </a:t>
            </a:r>
            <a:r>
              <a:rPr lang="ru-RU" sz="2000" b="1" i="1" dirty="0" smtClean="0"/>
              <a:t>км.</a:t>
            </a:r>
            <a:endParaRPr lang="ru-RU" sz="2000" b="1" i="1" dirty="0"/>
          </a:p>
          <a:p>
            <a:r>
              <a:rPr lang="ru-RU" sz="2000" b="1" i="1" dirty="0" err="1"/>
              <a:t>Більші</a:t>
            </a:r>
            <a:r>
              <a:rPr lang="ru-RU" sz="2000" b="1" i="1" dirty="0"/>
              <a:t> </a:t>
            </a:r>
            <a:r>
              <a:rPr lang="ru-RU" sz="2000" b="1" i="1" dirty="0" err="1"/>
              <a:t>небесні</a:t>
            </a:r>
            <a:r>
              <a:rPr lang="ru-RU" sz="2000" b="1" i="1" dirty="0"/>
              <a:t> </a:t>
            </a:r>
            <a:r>
              <a:rPr lang="ru-RU" sz="2000" b="1" i="1" dirty="0" err="1"/>
              <a:t>тіла</a:t>
            </a:r>
            <a:r>
              <a:rPr lang="ru-RU" sz="2000" b="1" i="1" dirty="0"/>
              <a:t> (</a:t>
            </a:r>
            <a:r>
              <a:rPr lang="ru-RU" sz="2000" b="1" i="1" dirty="0" err="1"/>
              <a:t>понад</a:t>
            </a:r>
            <a:r>
              <a:rPr lang="ru-RU" sz="2000" b="1" i="1" dirty="0"/>
              <a:t> 800 км у </a:t>
            </a:r>
            <a:r>
              <a:rPr lang="ru-RU" sz="2000" b="1" i="1" dirty="0" err="1"/>
              <a:t>діаметрі</a:t>
            </a:r>
            <a:r>
              <a:rPr lang="ru-RU" sz="2000" b="1" i="1" dirty="0"/>
              <a:t>), </a:t>
            </a:r>
            <a:r>
              <a:rPr lang="ru-RU" sz="2000" b="1" i="1" dirty="0" err="1"/>
              <a:t>що</a:t>
            </a:r>
            <a:r>
              <a:rPr lang="ru-RU" sz="2000" b="1" i="1" dirty="0"/>
              <a:t> </a:t>
            </a:r>
            <a:r>
              <a:rPr lang="ru-RU" sz="2000" b="1" i="1" dirty="0" err="1"/>
              <a:t>обертаються</a:t>
            </a:r>
            <a:r>
              <a:rPr lang="ru-RU" sz="2000" b="1" i="1" dirty="0"/>
              <a:t> </a:t>
            </a:r>
            <a:r>
              <a:rPr lang="ru-RU" sz="2000" b="1" i="1" dirty="0" err="1"/>
              <a:t>навколо</a:t>
            </a:r>
            <a:r>
              <a:rPr lang="ru-RU" sz="2000" b="1" i="1" dirty="0"/>
              <a:t> </a:t>
            </a:r>
            <a:r>
              <a:rPr lang="ru-RU" sz="2000" b="1" i="1" dirty="0" err="1"/>
              <a:t>Сонця</a:t>
            </a:r>
            <a:r>
              <a:rPr lang="ru-RU" sz="2000" b="1" i="1" dirty="0"/>
              <a:t>, </a:t>
            </a:r>
            <a:r>
              <a:rPr lang="ru-RU" sz="2000" b="1" i="1" dirty="0" err="1"/>
              <a:t>під</a:t>
            </a:r>
            <a:r>
              <a:rPr lang="ru-RU" sz="2000" b="1" i="1" dirty="0"/>
              <a:t> </a:t>
            </a:r>
            <a:r>
              <a:rPr lang="ru-RU" sz="2000" b="1" i="1" dirty="0" err="1"/>
              <a:t>дією</a:t>
            </a:r>
            <a:r>
              <a:rPr lang="ru-RU" sz="2000" b="1" i="1" dirty="0"/>
              <a:t> </a:t>
            </a:r>
            <a:r>
              <a:rPr lang="ru-RU" sz="2000" b="1" i="1" dirty="0" err="1"/>
              <a:t>власних</a:t>
            </a:r>
            <a:r>
              <a:rPr lang="ru-RU" sz="2000" b="1" i="1" dirty="0"/>
              <a:t> </a:t>
            </a:r>
            <a:r>
              <a:rPr lang="ru-RU" sz="2000" b="1" i="1" dirty="0" err="1"/>
              <a:t>гравітаційних</a:t>
            </a:r>
            <a:r>
              <a:rPr lang="ru-RU" sz="2000" b="1" i="1" dirty="0"/>
              <a:t> сил </a:t>
            </a:r>
            <a:r>
              <a:rPr lang="ru-RU" sz="2000" b="1" i="1" dirty="0" err="1"/>
              <a:t>набувають</a:t>
            </a:r>
            <a:r>
              <a:rPr lang="ru-RU" sz="2000" b="1" i="1" dirty="0"/>
              <a:t> </a:t>
            </a:r>
            <a:r>
              <a:rPr lang="ru-RU" sz="2000" b="1" i="1" dirty="0" err="1"/>
              <a:t>сферичної</a:t>
            </a:r>
            <a:r>
              <a:rPr lang="ru-RU" sz="2000" b="1" i="1" dirty="0"/>
              <a:t> </a:t>
            </a:r>
            <a:r>
              <a:rPr lang="ru-RU" sz="2000" b="1" i="1" dirty="0" err="1"/>
              <a:t>форми</a:t>
            </a:r>
            <a:r>
              <a:rPr lang="ru-RU" sz="2000" b="1" i="1" dirty="0"/>
              <a:t>, і </a:t>
            </a:r>
            <a:r>
              <a:rPr lang="ru-RU" sz="2000" b="1" i="1" dirty="0" err="1"/>
              <a:t>такі</a:t>
            </a:r>
            <a:r>
              <a:rPr lang="ru-RU" sz="2000" b="1" i="1" dirty="0"/>
              <a:t> </a:t>
            </a:r>
            <a:r>
              <a:rPr lang="ru-RU" sz="2000" b="1" i="1" dirty="0" err="1"/>
              <a:t>тіла</a:t>
            </a:r>
            <a:r>
              <a:rPr lang="ru-RU" sz="2000" b="1" i="1" dirty="0"/>
              <a:t> </a:t>
            </a:r>
            <a:r>
              <a:rPr lang="ru-RU" sz="2000" b="1" i="1" dirty="0" err="1"/>
              <a:t>класифікують</a:t>
            </a:r>
            <a:r>
              <a:rPr lang="ru-RU" sz="2000" b="1" i="1" dirty="0"/>
              <a:t> як </a:t>
            </a:r>
            <a:r>
              <a:rPr lang="ru-RU" sz="2000" b="1" i="1" dirty="0" err="1"/>
              <a:t>планети</a:t>
            </a:r>
            <a:r>
              <a:rPr lang="ru-RU" sz="2000" b="1" i="1" dirty="0"/>
              <a:t> </a:t>
            </a:r>
            <a:r>
              <a:rPr lang="ru-RU" sz="2000" b="1" i="1" dirty="0" err="1"/>
              <a:t>або</a:t>
            </a:r>
            <a:r>
              <a:rPr lang="ru-RU" sz="2000" b="1" i="1" dirty="0"/>
              <a:t> </a:t>
            </a:r>
            <a:r>
              <a:rPr lang="ru-RU" sz="2000" b="1" i="1" dirty="0" err="1"/>
              <a:t>карликові</a:t>
            </a:r>
            <a:r>
              <a:rPr lang="ru-RU" sz="2000" b="1" i="1" dirty="0"/>
              <a:t> </a:t>
            </a:r>
            <a:r>
              <a:rPr lang="ru-RU" sz="2000" b="1" i="1" dirty="0" err="1"/>
              <a:t>планети</a:t>
            </a:r>
            <a:r>
              <a:rPr lang="ru-RU" sz="2000" b="1" i="1" dirty="0"/>
              <a:t>.</a:t>
            </a:r>
          </a:p>
          <a:p>
            <a:endParaRPr lang="ru-RU" sz="2000" dirty="0"/>
          </a:p>
        </p:txBody>
      </p:sp>
      <p:pic>
        <p:nvPicPr>
          <p:cNvPr id="2050" name="Picture 2" descr="C:\Users\Us\Desktop\астероїди\астероїди.jpg"/>
          <p:cNvPicPr>
            <a:picLocks noChangeAspect="1" noChangeArrowheads="1"/>
          </p:cNvPicPr>
          <p:nvPr/>
        </p:nvPicPr>
        <p:blipFill rotWithShape="1">
          <a:blip r:embed="rId2">
            <a:extLst>
              <a:ext uri="{28A0092B-C50C-407E-A947-70E740481C1C}">
                <a14:useLocalDpi xmlns:a14="http://schemas.microsoft.com/office/drawing/2010/main" val="0"/>
              </a:ext>
            </a:extLst>
          </a:blip>
          <a:srcRect l="1807" t="2966" r="2735" b="6348"/>
          <a:stretch/>
        </p:blipFill>
        <p:spPr bwMode="auto">
          <a:xfrm>
            <a:off x="1258452" y="3284984"/>
            <a:ext cx="6673755" cy="3411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62528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764704"/>
            <a:ext cx="8784976" cy="3600400"/>
          </a:xfrm>
        </p:spPr>
        <p:txBody>
          <a:bodyPr>
            <a:noAutofit/>
          </a:bodyPr>
          <a:lstStyle/>
          <a:p>
            <a:pPr marL="0" indent="0">
              <a:buNone/>
            </a:pPr>
            <a:r>
              <a:rPr lang="ru-RU" sz="2000" b="1" i="1" dirty="0" err="1"/>
              <a:t>Процес</a:t>
            </a:r>
            <a:r>
              <a:rPr lang="ru-RU" sz="2000" b="1" i="1" dirty="0"/>
              <a:t> </a:t>
            </a:r>
            <a:r>
              <a:rPr lang="ru-RU" sz="2000" b="1" i="1" dirty="0" err="1"/>
              <a:t>вивчення</a:t>
            </a:r>
            <a:r>
              <a:rPr lang="ru-RU" sz="2000" b="1" i="1" dirty="0"/>
              <a:t> </a:t>
            </a:r>
            <a:r>
              <a:rPr lang="ru-RU" sz="2000" b="1" i="1" dirty="0" err="1"/>
              <a:t>астероїдів</a:t>
            </a:r>
            <a:r>
              <a:rPr lang="ru-RU" sz="2000" b="1" i="1" dirty="0"/>
              <a:t> </a:t>
            </a:r>
            <a:r>
              <a:rPr lang="ru-RU" sz="2000" b="1" i="1" dirty="0" err="1"/>
              <a:t>налічує</a:t>
            </a:r>
            <a:r>
              <a:rPr lang="ru-RU" sz="2000" b="1" i="1" dirty="0"/>
              <a:t> </a:t>
            </a:r>
            <a:r>
              <a:rPr lang="ru-RU" sz="2000" b="1" i="1" dirty="0" err="1"/>
              <a:t>кілька</a:t>
            </a:r>
            <a:r>
              <a:rPr lang="ru-RU" sz="2000" b="1" i="1" dirty="0"/>
              <a:t> </a:t>
            </a:r>
            <a:r>
              <a:rPr lang="ru-RU" sz="2000" b="1" i="1" dirty="0" err="1"/>
              <a:t>періодів</a:t>
            </a:r>
            <a:r>
              <a:rPr lang="ru-RU" sz="2000" b="1" i="1" dirty="0"/>
              <a:t>. 1781 року В. Гершель </a:t>
            </a:r>
            <a:r>
              <a:rPr lang="ru-RU" sz="2000" b="1" i="1" dirty="0" err="1"/>
              <a:t>відкрив</a:t>
            </a:r>
            <a:r>
              <a:rPr lang="ru-RU" sz="2000" b="1" i="1" dirty="0"/>
              <a:t> планету Уран. </a:t>
            </a:r>
            <a:r>
              <a:rPr lang="ru-RU" sz="2000" b="1" i="1" dirty="0" err="1"/>
              <a:t>Її</a:t>
            </a:r>
            <a:r>
              <a:rPr lang="ru-RU" sz="2000" b="1" i="1" dirty="0"/>
              <a:t> </a:t>
            </a:r>
            <a:r>
              <a:rPr lang="ru-RU" sz="2000" b="1" i="1" dirty="0" err="1"/>
              <a:t>середня</a:t>
            </a:r>
            <a:r>
              <a:rPr lang="ru-RU" sz="2000" b="1" i="1" dirty="0"/>
              <a:t> </a:t>
            </a:r>
            <a:r>
              <a:rPr lang="ru-RU" sz="2000" b="1" i="1" dirty="0" err="1"/>
              <a:t>геліоцентрична</a:t>
            </a:r>
            <a:r>
              <a:rPr lang="ru-RU" sz="2000" b="1" i="1" dirty="0"/>
              <a:t> </a:t>
            </a:r>
            <a:r>
              <a:rPr lang="ru-RU" sz="2000" b="1" i="1" dirty="0" err="1"/>
              <a:t>відстань</a:t>
            </a:r>
            <a:r>
              <a:rPr lang="ru-RU" sz="2000" b="1" i="1" dirty="0"/>
              <a:t> </a:t>
            </a:r>
            <a:r>
              <a:rPr lang="ru-RU" sz="2000" b="1" i="1" dirty="0" err="1"/>
              <a:t>виявилася</a:t>
            </a:r>
            <a:r>
              <a:rPr lang="ru-RU" sz="2000" b="1" i="1" dirty="0"/>
              <a:t> </a:t>
            </a:r>
            <a:r>
              <a:rPr lang="ru-RU" sz="2000" b="1" i="1" dirty="0" err="1"/>
              <a:t>відповідною</a:t>
            </a:r>
            <a:r>
              <a:rPr lang="ru-RU" sz="2000" b="1" i="1" dirty="0"/>
              <a:t> правилу </a:t>
            </a:r>
            <a:r>
              <a:rPr lang="ru-RU" sz="2000" b="1" i="1" dirty="0" err="1" smtClean="0"/>
              <a:t>Тіціуса</a:t>
            </a:r>
            <a:r>
              <a:rPr lang="ru-RU" sz="2000" b="1" i="1" dirty="0" smtClean="0"/>
              <a:t>—Боде</a:t>
            </a:r>
            <a:r>
              <a:rPr lang="ru-RU" sz="2000" b="1" i="1" dirty="0"/>
              <a:t>, </a:t>
            </a:r>
            <a:r>
              <a:rPr lang="ru-RU" sz="2000" b="1" i="1" dirty="0" err="1"/>
              <a:t>що</a:t>
            </a:r>
            <a:r>
              <a:rPr lang="ru-RU" sz="2000" b="1" i="1" dirty="0"/>
              <a:t> наводило на думку про </a:t>
            </a:r>
            <a:r>
              <a:rPr lang="ru-RU" sz="2000" b="1" i="1" dirty="0" err="1"/>
              <a:t>існування</a:t>
            </a:r>
            <a:r>
              <a:rPr lang="ru-RU" sz="2000" b="1" i="1" dirty="0"/>
              <a:t> </a:t>
            </a:r>
            <a:r>
              <a:rPr lang="ru-RU" sz="2000" b="1" i="1" dirty="0" err="1"/>
              <a:t>ще</a:t>
            </a:r>
            <a:r>
              <a:rPr lang="ru-RU" sz="2000" b="1" i="1" dirty="0"/>
              <a:t> </a:t>
            </a:r>
            <a:r>
              <a:rPr lang="ru-RU" sz="2000" b="1" i="1" dirty="0" err="1"/>
              <a:t>однієї</a:t>
            </a:r>
            <a:r>
              <a:rPr lang="ru-RU" sz="2000" b="1" i="1" dirty="0"/>
              <a:t> </a:t>
            </a:r>
            <a:r>
              <a:rPr lang="ru-RU" sz="2000" b="1" i="1" dirty="0" err="1"/>
              <a:t>планети</a:t>
            </a:r>
            <a:r>
              <a:rPr lang="ru-RU" sz="2000" b="1" i="1" dirty="0"/>
              <a:t>, на </a:t>
            </a:r>
            <a:r>
              <a:rPr lang="ru-RU" sz="2000" b="1" i="1" dirty="0" err="1"/>
              <a:t>відстані</a:t>
            </a:r>
            <a:r>
              <a:rPr lang="ru-RU" sz="2000" b="1" i="1" dirty="0"/>
              <a:t> </a:t>
            </a:r>
            <a:r>
              <a:rPr lang="ru-RU" sz="2000" b="1" i="1" dirty="0" err="1"/>
              <a:t>близько</a:t>
            </a:r>
            <a:r>
              <a:rPr lang="ru-RU" sz="2000" b="1" i="1" dirty="0"/>
              <a:t> 2,8 </a:t>
            </a:r>
            <a:r>
              <a:rPr lang="ru-RU" sz="2000" b="1" i="1" dirty="0" err="1"/>
              <a:t>астрономічних</a:t>
            </a:r>
            <a:r>
              <a:rPr lang="ru-RU" sz="2000" b="1" i="1" dirty="0"/>
              <a:t> </a:t>
            </a:r>
            <a:r>
              <a:rPr lang="ru-RU" sz="2000" b="1" i="1" dirty="0" err="1"/>
              <a:t>одиниць</a:t>
            </a:r>
            <a:r>
              <a:rPr lang="ru-RU" sz="2000" b="1" i="1" dirty="0"/>
              <a:t> </a:t>
            </a:r>
            <a:r>
              <a:rPr lang="ru-RU" sz="2000" b="1" i="1" dirty="0" err="1"/>
              <a:t>від</a:t>
            </a:r>
            <a:r>
              <a:rPr lang="ru-RU" sz="2000" b="1" i="1" dirty="0"/>
              <a:t> </a:t>
            </a:r>
            <a:r>
              <a:rPr lang="ru-RU" sz="2000" b="1" i="1" dirty="0" err="1"/>
              <a:t>Сонця</a:t>
            </a:r>
            <a:r>
              <a:rPr lang="ru-RU" sz="2000" b="1" i="1" dirty="0"/>
              <a:t> — </a:t>
            </a:r>
            <a:r>
              <a:rPr lang="ru-RU" sz="2000" b="1" i="1" dirty="0" err="1"/>
              <a:t>між</a:t>
            </a:r>
            <a:r>
              <a:rPr lang="ru-RU" sz="2000" b="1" i="1" dirty="0"/>
              <a:t> </a:t>
            </a:r>
            <a:r>
              <a:rPr lang="ru-RU" sz="2000" b="1" i="1" dirty="0" err="1"/>
              <a:t>орбітами</a:t>
            </a:r>
            <a:r>
              <a:rPr lang="ru-RU" sz="2000" b="1" i="1" dirty="0"/>
              <a:t> Марса й </a:t>
            </a:r>
            <a:r>
              <a:rPr lang="ru-RU" sz="2000" b="1" i="1" dirty="0" err="1"/>
              <a:t>Юпітера</a:t>
            </a:r>
            <a:r>
              <a:rPr lang="ru-RU" sz="2000" b="1" i="1" dirty="0"/>
              <a:t>. </a:t>
            </a:r>
            <a:r>
              <a:rPr lang="ru-RU" sz="2000" b="1" i="1" dirty="0" err="1"/>
              <a:t>Наприкінці</a:t>
            </a:r>
            <a:r>
              <a:rPr lang="ru-RU" sz="2000" b="1" i="1" dirty="0"/>
              <a:t> </a:t>
            </a:r>
            <a:r>
              <a:rPr lang="en-US" sz="2000" b="1" i="1" dirty="0"/>
              <a:t>XVIII </a:t>
            </a:r>
            <a:r>
              <a:rPr lang="ru-RU" sz="2000" b="1" i="1" dirty="0"/>
              <a:t>ст. </a:t>
            </a:r>
            <a:r>
              <a:rPr lang="ru-RU" sz="2000" b="1" i="1" dirty="0" err="1"/>
              <a:t>німецький</a:t>
            </a:r>
            <a:r>
              <a:rPr lang="ru-RU" sz="2000" b="1" i="1" dirty="0"/>
              <a:t> астроном </a:t>
            </a:r>
            <a:r>
              <a:rPr lang="ru-RU" sz="2000" b="1" i="1" dirty="0" err="1"/>
              <a:t>угорського</a:t>
            </a:r>
            <a:r>
              <a:rPr lang="ru-RU" sz="2000" b="1" i="1" dirty="0"/>
              <a:t> </a:t>
            </a:r>
            <a:r>
              <a:rPr lang="ru-RU" sz="2000" b="1" i="1" dirty="0" err="1"/>
              <a:t>походження</a:t>
            </a:r>
            <a:r>
              <a:rPr lang="ru-RU" sz="2000" b="1" i="1" dirty="0"/>
              <a:t> Франц </a:t>
            </a:r>
            <a:r>
              <a:rPr lang="ru-RU" sz="2000" b="1" i="1" dirty="0" err="1"/>
              <a:t>Ксавер</a:t>
            </a:r>
            <a:r>
              <a:rPr lang="ru-RU" sz="2000" b="1" i="1" dirty="0"/>
              <a:t> </a:t>
            </a:r>
            <a:r>
              <a:rPr lang="ru-RU" sz="2000" b="1" i="1" dirty="0" err="1"/>
              <a:t>організував</a:t>
            </a:r>
            <a:r>
              <a:rPr lang="ru-RU" sz="2000" b="1" i="1" dirty="0"/>
              <a:t> </a:t>
            </a:r>
            <a:r>
              <a:rPr lang="ru-RU" sz="2000" b="1" i="1" dirty="0" err="1"/>
              <a:t>групу</a:t>
            </a:r>
            <a:r>
              <a:rPr lang="ru-RU" sz="2000" b="1" i="1" dirty="0"/>
              <a:t>, до складу </a:t>
            </a:r>
            <a:r>
              <a:rPr lang="ru-RU" sz="2000" b="1" i="1" dirty="0" err="1"/>
              <a:t>якої</a:t>
            </a:r>
            <a:r>
              <a:rPr lang="ru-RU" sz="2000" b="1" i="1" dirty="0"/>
              <a:t> входили 24 </a:t>
            </a:r>
            <a:r>
              <a:rPr lang="ru-RU" sz="2000" b="1" i="1" dirty="0" err="1"/>
              <a:t>астрономи</a:t>
            </a:r>
            <a:r>
              <a:rPr lang="ru-RU" sz="2000" b="1" i="1" dirty="0"/>
              <a:t>. З 1789 року </a:t>
            </a:r>
            <a:r>
              <a:rPr lang="ru-RU" sz="2000" b="1" i="1" dirty="0" err="1"/>
              <a:t>ця</a:t>
            </a:r>
            <a:r>
              <a:rPr lang="ru-RU" sz="2000" b="1" i="1" dirty="0"/>
              <a:t> </a:t>
            </a:r>
            <a:r>
              <a:rPr lang="ru-RU" sz="2000" b="1" i="1" dirty="0" err="1"/>
              <a:t>група</a:t>
            </a:r>
            <a:r>
              <a:rPr lang="ru-RU" sz="2000" b="1" i="1" dirty="0"/>
              <a:t> </a:t>
            </a:r>
            <a:r>
              <a:rPr lang="ru-RU" sz="2000" b="1" i="1" dirty="0" err="1"/>
              <a:t>шукала</a:t>
            </a:r>
            <a:r>
              <a:rPr lang="ru-RU" sz="2000" b="1" i="1" dirty="0"/>
              <a:t> </a:t>
            </a:r>
            <a:r>
              <a:rPr lang="ru-RU" sz="2000" b="1" i="1" dirty="0" err="1"/>
              <a:t>ще</a:t>
            </a:r>
            <a:r>
              <a:rPr lang="ru-RU" sz="2000" b="1" i="1" dirty="0"/>
              <a:t> одну планету. </a:t>
            </a:r>
            <a:r>
              <a:rPr lang="ru-RU" sz="2000" b="1" i="1" dirty="0" err="1"/>
              <a:t>Завдання</a:t>
            </a:r>
            <a:r>
              <a:rPr lang="ru-RU" sz="2000" b="1" i="1" dirty="0"/>
              <a:t> </a:t>
            </a:r>
            <a:r>
              <a:rPr lang="ru-RU" sz="2000" b="1" i="1" dirty="0" err="1"/>
              <a:t>полягало</a:t>
            </a:r>
            <a:r>
              <a:rPr lang="ru-RU" sz="2000" b="1" i="1" dirty="0"/>
              <a:t> у </a:t>
            </a:r>
            <a:r>
              <a:rPr lang="ru-RU" sz="2000" b="1" i="1" dirty="0" err="1"/>
              <a:t>визначенні</a:t>
            </a:r>
            <a:r>
              <a:rPr lang="ru-RU" sz="2000" b="1" i="1" dirty="0"/>
              <a:t> координат </a:t>
            </a:r>
            <a:r>
              <a:rPr lang="ru-RU" sz="2000" b="1" i="1" dirty="0" err="1"/>
              <a:t>усіх</a:t>
            </a:r>
            <a:r>
              <a:rPr lang="ru-RU" sz="2000" b="1" i="1" dirty="0"/>
              <a:t> </a:t>
            </a:r>
            <a:r>
              <a:rPr lang="ru-RU" sz="2000" b="1" i="1" dirty="0" err="1"/>
              <a:t>об'єктів</a:t>
            </a:r>
            <a:r>
              <a:rPr lang="ru-RU" sz="2000" b="1" i="1" dirty="0"/>
              <a:t> на </a:t>
            </a:r>
            <a:r>
              <a:rPr lang="ru-RU" sz="2000" b="1" i="1" dirty="0" err="1"/>
              <a:t>ділянках</a:t>
            </a:r>
            <a:r>
              <a:rPr lang="ru-RU" sz="2000" b="1" i="1" dirty="0"/>
              <a:t> </a:t>
            </a:r>
            <a:r>
              <a:rPr lang="ru-RU" sz="2000" b="1" i="1" dirty="0" err="1"/>
              <a:t>зодіакальних</a:t>
            </a:r>
            <a:r>
              <a:rPr lang="ru-RU" sz="2000" b="1" i="1" dirty="0"/>
              <a:t> </a:t>
            </a:r>
            <a:r>
              <a:rPr lang="ru-RU" sz="2000" b="1" i="1" dirty="0" err="1"/>
              <a:t>сузір'їв</a:t>
            </a:r>
            <a:r>
              <a:rPr lang="ru-RU" sz="2000" b="1" i="1" dirty="0"/>
              <a:t> на </a:t>
            </a:r>
            <a:r>
              <a:rPr lang="ru-RU" sz="2000" b="1" i="1" dirty="0" err="1"/>
              <a:t>певний</a:t>
            </a:r>
            <a:r>
              <a:rPr lang="ru-RU" sz="2000" b="1" i="1" dirty="0"/>
              <a:t> момент </a:t>
            </a:r>
            <a:r>
              <a:rPr lang="ru-RU" sz="2000" b="1" i="1" dirty="0" smtClean="0"/>
              <a:t>часу</a:t>
            </a:r>
            <a:endParaRPr lang="ru-RU" sz="2000" b="1" i="1" dirty="0"/>
          </a:p>
        </p:txBody>
      </p:sp>
      <p:sp>
        <p:nvSpPr>
          <p:cNvPr id="2" name="Заголовок 1"/>
          <p:cNvSpPr>
            <a:spLocks noGrp="1"/>
          </p:cNvSpPr>
          <p:nvPr>
            <p:ph type="title"/>
          </p:nvPr>
        </p:nvSpPr>
        <p:spPr>
          <a:xfrm>
            <a:off x="539552" y="-171400"/>
            <a:ext cx="8229600" cy="980728"/>
          </a:xfrm>
        </p:spPr>
        <p:txBody>
          <a:bodyPr>
            <a:normAutofit fontScale="90000"/>
          </a:bodyPr>
          <a:lstStyle/>
          <a:p>
            <a:r>
              <a:rPr lang="ru-RU" dirty="0" err="1" smtClean="0">
                <a:solidFill>
                  <a:schemeClr val="tx2">
                    <a:lumMod val="75000"/>
                  </a:schemeClr>
                </a:solidFill>
              </a:rPr>
              <a:t>Історія</a:t>
            </a:r>
            <a:r>
              <a:rPr lang="ru-RU" dirty="0" smtClean="0">
                <a:solidFill>
                  <a:schemeClr val="tx2">
                    <a:lumMod val="75000"/>
                  </a:schemeClr>
                </a:solidFill>
              </a:rPr>
              <a:t> </a:t>
            </a:r>
            <a:r>
              <a:rPr lang="ru-RU" dirty="0" err="1" smtClean="0">
                <a:solidFill>
                  <a:schemeClr val="tx2">
                    <a:lumMod val="75000"/>
                  </a:schemeClr>
                </a:solidFill>
              </a:rPr>
              <a:t>Вивчення</a:t>
            </a:r>
            <a:r>
              <a:rPr lang="ru-RU" dirty="0" smtClean="0">
                <a:solidFill>
                  <a:schemeClr val="tx2">
                    <a:lumMod val="75000"/>
                  </a:schemeClr>
                </a:solidFill>
              </a:rPr>
              <a:t> </a:t>
            </a:r>
            <a:r>
              <a:rPr lang="ru-RU" dirty="0" err="1" smtClean="0">
                <a:solidFill>
                  <a:schemeClr val="tx2">
                    <a:lumMod val="75000"/>
                  </a:schemeClr>
                </a:solidFill>
              </a:rPr>
              <a:t>Астероїдів</a:t>
            </a:r>
            <a:endParaRPr lang="ru-RU" dirty="0">
              <a:solidFill>
                <a:schemeClr val="tx2">
                  <a:lumMod val="75000"/>
                </a:schemeClr>
              </a:solidFill>
            </a:endParaRPr>
          </a:p>
        </p:txBody>
      </p:sp>
      <p:pic>
        <p:nvPicPr>
          <p:cNvPr id="3074" name="Picture 2" descr="C:\Users\Us\Desktop\астероїди\a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4149080"/>
            <a:ext cx="2376264"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5" name="Picture 3" descr="C:\Users\Us\Desktop\астероїди\itokaw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149081"/>
            <a:ext cx="3312367"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7515350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121"/>
            <a:ext cx="8712968" cy="2996952"/>
          </a:xfrm>
        </p:spPr>
        <p:txBody>
          <a:bodyPr>
            <a:noAutofit/>
          </a:bodyPr>
          <a:lstStyle/>
          <a:p>
            <a:r>
              <a:rPr lang="ru-RU" sz="2000" b="1" i="1" dirty="0" err="1"/>
              <a:t>Однак</a:t>
            </a:r>
            <a:r>
              <a:rPr lang="ru-RU" sz="2000" b="1" i="1" dirty="0"/>
              <a:t> перший </a:t>
            </a:r>
            <a:r>
              <a:rPr lang="ru-RU" sz="2000" b="1" i="1" dirty="0" err="1"/>
              <a:t>астероїд</a:t>
            </a:r>
            <a:r>
              <a:rPr lang="ru-RU" sz="2000" b="1" i="1" dirty="0"/>
              <a:t> Цереру (</a:t>
            </a:r>
            <a:r>
              <a:rPr lang="ru-RU" sz="2000" b="1" i="1" dirty="0" err="1"/>
              <a:t>тепер</a:t>
            </a:r>
            <a:r>
              <a:rPr lang="ru-RU" sz="2000" b="1" i="1" dirty="0"/>
              <a:t> </a:t>
            </a:r>
            <a:r>
              <a:rPr lang="ru-RU" sz="2000" b="1" i="1" dirty="0" err="1"/>
              <a:t>це</a:t>
            </a:r>
            <a:r>
              <a:rPr lang="ru-RU" sz="2000" b="1" i="1" dirty="0"/>
              <a:t> </a:t>
            </a:r>
            <a:r>
              <a:rPr lang="ru-RU" sz="2000" b="1" i="1" dirty="0" err="1"/>
              <a:t>карликова</a:t>
            </a:r>
            <a:r>
              <a:rPr lang="ru-RU" sz="2000" b="1" i="1" dirty="0"/>
              <a:t> планета) </a:t>
            </a:r>
            <a:r>
              <a:rPr lang="ru-RU" sz="2000" b="1" i="1" dirty="0" err="1"/>
              <a:t>виявив</a:t>
            </a:r>
            <a:r>
              <a:rPr lang="ru-RU" sz="2000" b="1" i="1" dirty="0"/>
              <a:t> </a:t>
            </a:r>
            <a:r>
              <a:rPr lang="ru-RU" sz="2000" b="1" i="1" dirty="0" err="1"/>
              <a:t>італієць</a:t>
            </a:r>
            <a:r>
              <a:rPr lang="ru-RU" sz="2000" b="1" i="1" dirty="0"/>
              <a:t> Джузеппе </a:t>
            </a:r>
            <a:r>
              <a:rPr lang="ru-RU" sz="2000" b="1" i="1" dirty="0" err="1"/>
              <a:t>Піацці</a:t>
            </a:r>
            <a:r>
              <a:rPr lang="ru-RU" sz="2000" b="1" i="1" dirty="0"/>
              <a:t>, </a:t>
            </a:r>
            <a:r>
              <a:rPr lang="ru-RU" sz="2000" b="1" i="1" dirty="0" err="1"/>
              <a:t>який</a:t>
            </a:r>
            <a:r>
              <a:rPr lang="ru-RU" sz="2000" b="1" i="1" dirty="0"/>
              <a:t> не </a:t>
            </a:r>
            <a:r>
              <a:rPr lang="ru-RU" sz="2000" b="1" i="1" dirty="0" err="1"/>
              <a:t>був</a:t>
            </a:r>
            <a:r>
              <a:rPr lang="ru-RU" sz="2000" b="1" i="1" dirty="0"/>
              <a:t> </a:t>
            </a:r>
            <a:r>
              <a:rPr lang="ru-RU" sz="2000" b="1" i="1" dirty="0" err="1"/>
              <a:t>учасником</a:t>
            </a:r>
            <a:r>
              <a:rPr lang="ru-RU" sz="2000" b="1" i="1" dirty="0"/>
              <a:t> </a:t>
            </a:r>
            <a:r>
              <a:rPr lang="ru-RU" sz="2000" b="1" i="1" dirty="0" err="1"/>
              <a:t>цього</a:t>
            </a:r>
            <a:r>
              <a:rPr lang="ru-RU" sz="2000" b="1" i="1" dirty="0"/>
              <a:t> проекту, а </a:t>
            </a:r>
            <a:r>
              <a:rPr lang="ru-RU" sz="2000" b="1" i="1" dirty="0" err="1"/>
              <a:t>багато</a:t>
            </a:r>
            <a:r>
              <a:rPr lang="ru-RU" sz="2000" b="1" i="1" dirty="0"/>
              <a:t> </a:t>
            </a:r>
            <a:r>
              <a:rPr lang="ru-RU" sz="2000" b="1" i="1" dirty="0" err="1"/>
              <a:t>років</a:t>
            </a:r>
            <a:r>
              <a:rPr lang="ru-RU" sz="2000" b="1" i="1" dirty="0"/>
              <a:t> </a:t>
            </a:r>
            <a:r>
              <a:rPr lang="ru-RU" sz="2000" b="1" i="1" dirty="0" err="1"/>
              <a:t>вів</a:t>
            </a:r>
            <a:r>
              <a:rPr lang="ru-RU" sz="2000" b="1" i="1" dirty="0"/>
              <a:t> </a:t>
            </a:r>
            <a:r>
              <a:rPr lang="ru-RU" sz="2000" b="1" i="1" dirty="0" err="1"/>
              <a:t>спостереження</a:t>
            </a:r>
            <a:r>
              <a:rPr lang="ru-RU" sz="2000" b="1" i="1" dirty="0"/>
              <a:t> </a:t>
            </a:r>
            <a:r>
              <a:rPr lang="ru-RU" sz="2000" b="1" i="1" dirty="0" err="1"/>
              <a:t>положень</a:t>
            </a:r>
            <a:r>
              <a:rPr lang="ru-RU" sz="2000" b="1" i="1" dirty="0"/>
              <a:t> </a:t>
            </a:r>
            <a:r>
              <a:rPr lang="ru-RU" sz="2000" b="1" i="1" dirty="0" err="1"/>
              <a:t>зір</a:t>
            </a:r>
            <a:r>
              <a:rPr lang="ru-RU" sz="2000" b="1" i="1" dirty="0"/>
              <a:t> для </a:t>
            </a:r>
            <a:r>
              <a:rPr lang="ru-RU" sz="2000" b="1" i="1" dirty="0" err="1"/>
              <a:t>складання</a:t>
            </a:r>
            <a:r>
              <a:rPr lang="ru-RU" sz="2000" b="1" i="1" dirty="0"/>
              <a:t> </a:t>
            </a:r>
            <a:r>
              <a:rPr lang="ru-RU" sz="2000" b="1" i="1" dirty="0" err="1"/>
              <a:t>зоряного</a:t>
            </a:r>
            <a:r>
              <a:rPr lang="ru-RU" sz="2000" b="1" i="1" dirty="0"/>
              <a:t> каталогу</a:t>
            </a:r>
            <a:r>
              <a:rPr lang="ru-RU" sz="2000" b="1" i="1" dirty="0" smtClean="0"/>
              <a:t>.    </a:t>
            </a:r>
            <a:r>
              <a:rPr lang="ru-RU" sz="2000" b="1" i="1" dirty="0"/>
              <a:t/>
            </a:r>
            <a:br>
              <a:rPr lang="ru-RU" sz="2000" b="1" i="1" dirty="0"/>
            </a:br>
            <a:r>
              <a:rPr lang="ru-RU" sz="2000" b="1" i="1" dirty="0" err="1"/>
              <a:t>Наступні</a:t>
            </a:r>
            <a:r>
              <a:rPr lang="ru-RU" sz="2000" b="1" i="1" dirty="0"/>
              <a:t> три </a:t>
            </a:r>
            <a:r>
              <a:rPr lang="ru-RU" sz="2000" b="1" i="1" dirty="0" err="1"/>
              <a:t>астероїди</a:t>
            </a:r>
            <a:r>
              <a:rPr lang="ru-RU" sz="2000" b="1" i="1" dirty="0"/>
              <a:t> — Паллада (1802, Г. </a:t>
            </a:r>
            <a:r>
              <a:rPr lang="ru-RU" sz="2000" b="1" i="1" dirty="0" err="1"/>
              <a:t>Ольберс</a:t>
            </a:r>
            <a:r>
              <a:rPr lang="ru-RU" sz="2000" b="1" i="1" dirty="0"/>
              <a:t>), Юнона (1804, К. </a:t>
            </a:r>
            <a:r>
              <a:rPr lang="ru-RU" sz="2000" b="1" i="1" dirty="0" err="1"/>
              <a:t>Гардінг</a:t>
            </a:r>
            <a:r>
              <a:rPr lang="ru-RU" sz="2000" b="1" i="1" dirty="0"/>
              <a:t>) і Веста (1807, Г. </a:t>
            </a:r>
            <a:r>
              <a:rPr lang="ru-RU" sz="2000" b="1" i="1" dirty="0" err="1"/>
              <a:t>Ольберс</a:t>
            </a:r>
            <a:r>
              <a:rPr lang="ru-RU" sz="2000" b="1" i="1" dirty="0"/>
              <a:t>) </a:t>
            </a:r>
            <a:r>
              <a:rPr lang="ru-RU" sz="2000" b="1" i="1" dirty="0" err="1"/>
              <a:t>було</a:t>
            </a:r>
            <a:r>
              <a:rPr lang="ru-RU" sz="2000" b="1" i="1" dirty="0"/>
              <a:t> </a:t>
            </a:r>
            <a:r>
              <a:rPr lang="ru-RU" sz="2000" b="1" i="1" dirty="0" err="1"/>
              <a:t>виявлено</a:t>
            </a:r>
            <a:r>
              <a:rPr lang="ru-RU" sz="2000" b="1" i="1" dirty="0"/>
              <a:t> </a:t>
            </a:r>
            <a:r>
              <a:rPr lang="ru-RU" sz="2000" b="1" i="1" dirty="0" err="1"/>
              <a:t>протягом</a:t>
            </a:r>
            <a:r>
              <a:rPr lang="ru-RU" sz="2000" b="1" i="1" dirty="0"/>
              <a:t> </a:t>
            </a:r>
            <a:r>
              <a:rPr lang="ru-RU" sz="2000" b="1" i="1" dirty="0" err="1"/>
              <a:t>декількох</a:t>
            </a:r>
            <a:r>
              <a:rPr lang="ru-RU" sz="2000" b="1" i="1" dirty="0"/>
              <a:t> </a:t>
            </a:r>
            <a:r>
              <a:rPr lang="ru-RU" sz="2000" b="1" i="1" dirty="0" err="1"/>
              <a:t>наступних</a:t>
            </a:r>
            <a:r>
              <a:rPr lang="ru-RU" sz="2000" b="1" i="1" dirty="0"/>
              <a:t> </a:t>
            </a:r>
            <a:r>
              <a:rPr lang="ru-RU" sz="2000" b="1" i="1" dirty="0" err="1"/>
              <a:t>років</a:t>
            </a:r>
            <a:r>
              <a:rPr lang="ru-RU" sz="2000" b="1" i="1" dirty="0"/>
              <a:t>. </a:t>
            </a:r>
            <a:r>
              <a:rPr lang="ru-RU" sz="2000" b="1" i="1" dirty="0" err="1"/>
              <a:t>Ще</a:t>
            </a:r>
            <a:r>
              <a:rPr lang="ru-RU" sz="2000" b="1" i="1" dirty="0"/>
              <a:t> через 8 </a:t>
            </a:r>
            <a:r>
              <a:rPr lang="ru-RU" sz="2000" b="1" i="1" dirty="0" err="1"/>
              <a:t>років</a:t>
            </a:r>
            <a:r>
              <a:rPr lang="ru-RU" sz="2000" b="1" i="1" dirty="0"/>
              <a:t> </a:t>
            </a:r>
            <a:r>
              <a:rPr lang="ru-RU" sz="2000" b="1" i="1" dirty="0" err="1"/>
              <a:t>марних</a:t>
            </a:r>
            <a:r>
              <a:rPr lang="ru-RU" sz="2000" b="1" i="1" dirty="0"/>
              <a:t> </a:t>
            </a:r>
            <a:r>
              <a:rPr lang="ru-RU" sz="2000" b="1" i="1" dirty="0" err="1"/>
              <a:t>пошуків</a:t>
            </a:r>
            <a:r>
              <a:rPr lang="ru-RU" sz="2000" b="1" i="1" dirty="0"/>
              <a:t> </a:t>
            </a:r>
            <a:r>
              <a:rPr lang="ru-RU" sz="2000" b="1" i="1" dirty="0" err="1"/>
              <a:t>більшість</a:t>
            </a:r>
            <a:r>
              <a:rPr lang="ru-RU" sz="2000" b="1" i="1" dirty="0"/>
              <a:t> </a:t>
            </a:r>
            <a:r>
              <a:rPr lang="ru-RU" sz="2000" b="1" i="1" dirty="0" err="1"/>
              <a:t>астрономів</a:t>
            </a:r>
            <a:r>
              <a:rPr lang="ru-RU" sz="2000" b="1" i="1" dirty="0"/>
              <a:t> </a:t>
            </a:r>
            <a:r>
              <a:rPr lang="ru-RU" sz="2000" b="1" i="1" dirty="0" err="1"/>
              <a:t>припинили</a:t>
            </a:r>
            <a:r>
              <a:rPr lang="ru-RU" sz="2000" b="1" i="1" dirty="0"/>
              <a:t> </a:t>
            </a:r>
            <a:r>
              <a:rPr lang="ru-RU" sz="2000" b="1" i="1" dirty="0" err="1"/>
              <a:t>дослідження</a:t>
            </a:r>
            <a:r>
              <a:rPr lang="ru-RU" sz="2000" b="1" i="1" dirty="0"/>
              <a:t>.</a:t>
            </a:r>
            <a:br>
              <a:rPr lang="ru-RU" sz="2000" b="1" i="1" dirty="0"/>
            </a:br>
            <a:endParaRPr lang="ru-RU" sz="2000" b="1" i="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234029"/>
            <a:ext cx="3980902" cy="271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descr="C:\Users\Us\Desktop\астероїди\1999_XN37-anim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6084" y="3293464"/>
            <a:ext cx="3983910" cy="2591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0667290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67544" y="332656"/>
            <a:ext cx="8280920" cy="3672408"/>
          </a:xfrm>
        </p:spPr>
        <p:txBody>
          <a:bodyPr/>
          <a:lstStyle/>
          <a:p>
            <a:r>
              <a:rPr lang="ru-RU" sz="2000" b="1" i="1" dirty="0" err="1"/>
              <a:t>Однак</a:t>
            </a:r>
            <a:r>
              <a:rPr lang="ru-RU" sz="2000" b="1" i="1" dirty="0"/>
              <a:t>, Карл Людвиг Генке </a:t>
            </a:r>
            <a:r>
              <a:rPr lang="ru-RU" sz="2000" b="1" i="1" dirty="0" err="1"/>
              <a:t>виявив</a:t>
            </a:r>
            <a:r>
              <a:rPr lang="ru-RU" sz="2000" b="1" i="1" dirty="0"/>
              <a:t> </a:t>
            </a:r>
            <a:r>
              <a:rPr lang="ru-RU" sz="2000" b="1" i="1" dirty="0" err="1"/>
              <a:t>наполегливість</a:t>
            </a:r>
            <a:r>
              <a:rPr lang="ru-RU" sz="2000" b="1" i="1" dirty="0"/>
              <a:t> і </a:t>
            </a:r>
            <a:r>
              <a:rPr lang="ru-RU" sz="2000" b="1" i="1" dirty="0" err="1"/>
              <a:t>відновив</a:t>
            </a:r>
            <a:r>
              <a:rPr lang="ru-RU" sz="2000" b="1" i="1" dirty="0"/>
              <a:t> </a:t>
            </a:r>
            <a:r>
              <a:rPr lang="ru-RU" sz="2000" b="1" i="1" dirty="0" err="1"/>
              <a:t>пошук</a:t>
            </a:r>
            <a:r>
              <a:rPr lang="ru-RU" sz="2000" b="1" i="1" dirty="0"/>
              <a:t> </a:t>
            </a:r>
            <a:r>
              <a:rPr lang="ru-RU" sz="2000" b="1" i="1" dirty="0" err="1"/>
              <a:t>нових</a:t>
            </a:r>
            <a:r>
              <a:rPr lang="ru-RU" sz="2000" b="1" i="1" dirty="0"/>
              <a:t> </a:t>
            </a:r>
            <a:r>
              <a:rPr lang="ru-RU" sz="2000" b="1" i="1" dirty="0" err="1"/>
              <a:t>астероїдів</a:t>
            </a:r>
            <a:r>
              <a:rPr lang="ru-RU" sz="2000" b="1" i="1" dirty="0"/>
              <a:t> 1830 року. </a:t>
            </a:r>
            <a:r>
              <a:rPr lang="ru-RU" sz="2000" b="1" i="1" dirty="0" err="1"/>
              <a:t>П'ятнадцять</a:t>
            </a:r>
            <a:r>
              <a:rPr lang="ru-RU" sz="2000" b="1" i="1" dirty="0"/>
              <a:t> </a:t>
            </a:r>
            <a:r>
              <a:rPr lang="ru-RU" sz="2000" b="1" i="1" dirty="0" err="1"/>
              <a:t>років</a:t>
            </a:r>
            <a:r>
              <a:rPr lang="ru-RU" sz="2000" b="1" i="1" dirty="0"/>
              <a:t> по тому </a:t>
            </a:r>
            <a:r>
              <a:rPr lang="ru-RU" sz="2000" b="1" i="1" dirty="0" err="1"/>
              <a:t>він</a:t>
            </a:r>
            <a:r>
              <a:rPr lang="ru-RU" sz="2000" b="1" i="1" dirty="0"/>
              <a:t> </a:t>
            </a:r>
            <a:r>
              <a:rPr lang="ru-RU" sz="2000" b="1" i="1" dirty="0" err="1"/>
              <a:t>виявив</a:t>
            </a:r>
            <a:r>
              <a:rPr lang="ru-RU" sz="2000" b="1" i="1" dirty="0">
                <a:solidFill>
                  <a:schemeClr val="tx2">
                    <a:lumMod val="75000"/>
                  </a:schemeClr>
                </a:solidFill>
              </a:rPr>
              <a:t> </a:t>
            </a:r>
            <a:r>
              <a:rPr lang="ru-RU" sz="2000" b="1" i="1" dirty="0" err="1">
                <a:solidFill>
                  <a:schemeClr val="tx2">
                    <a:lumMod val="75000"/>
                  </a:schemeClr>
                </a:solidFill>
              </a:rPr>
              <a:t>Астрею</a:t>
            </a:r>
            <a:r>
              <a:rPr lang="ru-RU" sz="2000" b="1" i="1" dirty="0"/>
              <a:t>, перший </a:t>
            </a:r>
            <a:r>
              <a:rPr lang="ru-RU" sz="2000" b="1" i="1" dirty="0" err="1"/>
              <a:t>новий</a:t>
            </a:r>
            <a:r>
              <a:rPr lang="ru-RU" sz="2000" b="1" i="1" dirty="0"/>
              <a:t> </a:t>
            </a:r>
            <a:r>
              <a:rPr lang="ru-RU" sz="2000" b="1" i="1" dirty="0" err="1"/>
              <a:t>астероїд</a:t>
            </a:r>
            <a:r>
              <a:rPr lang="ru-RU" sz="2000" b="1" i="1" dirty="0"/>
              <a:t> за 38 </a:t>
            </a:r>
            <a:r>
              <a:rPr lang="ru-RU" sz="2000" b="1" i="1" dirty="0" err="1"/>
              <a:t>років</a:t>
            </a:r>
            <a:r>
              <a:rPr lang="ru-RU" sz="2000" b="1" i="1" dirty="0"/>
              <a:t>. </a:t>
            </a:r>
            <a:r>
              <a:rPr lang="ru-RU" sz="2000" b="1" i="1" dirty="0" err="1"/>
              <a:t>Менше</a:t>
            </a:r>
            <a:r>
              <a:rPr lang="ru-RU" sz="2000" b="1" i="1" dirty="0"/>
              <a:t> </a:t>
            </a:r>
            <a:r>
              <a:rPr lang="ru-RU" sz="2000" b="1" i="1" dirty="0" err="1"/>
              <a:t>ніж</a:t>
            </a:r>
            <a:r>
              <a:rPr lang="ru-RU" sz="2000" b="1" i="1" dirty="0"/>
              <a:t> через два роки </a:t>
            </a:r>
            <a:r>
              <a:rPr lang="ru-RU" sz="2000" b="1" i="1" dirty="0" err="1"/>
              <a:t>він</a:t>
            </a:r>
            <a:r>
              <a:rPr lang="ru-RU" sz="2000" b="1" i="1" dirty="0"/>
              <a:t> </a:t>
            </a:r>
            <a:r>
              <a:rPr lang="ru-RU" sz="2000" b="1" i="1" dirty="0" err="1"/>
              <a:t>виявив</a:t>
            </a:r>
            <a:r>
              <a:rPr lang="ru-RU" sz="2000" b="1" i="1" dirty="0"/>
              <a:t> </a:t>
            </a:r>
            <a:r>
              <a:rPr lang="ru-RU" sz="2000" b="1" i="1" dirty="0">
                <a:solidFill>
                  <a:schemeClr val="tx2">
                    <a:lumMod val="75000"/>
                  </a:schemeClr>
                </a:solidFill>
              </a:rPr>
              <a:t>Гебу</a:t>
            </a:r>
            <a:r>
              <a:rPr lang="ru-RU" sz="2000" b="1" i="1" dirty="0"/>
              <a:t>. </a:t>
            </a:r>
            <a:r>
              <a:rPr lang="ru-RU" sz="2000" b="1" i="1" dirty="0" err="1"/>
              <a:t>Після</a:t>
            </a:r>
            <a:r>
              <a:rPr lang="ru-RU" sz="2000" b="1" i="1" dirty="0"/>
              <a:t> </a:t>
            </a:r>
            <a:r>
              <a:rPr lang="ru-RU" sz="2000" b="1" i="1" dirty="0" err="1"/>
              <a:t>цього</a:t>
            </a:r>
            <a:r>
              <a:rPr lang="ru-RU" sz="2000" b="1" i="1" dirty="0"/>
              <a:t> </a:t>
            </a:r>
            <a:r>
              <a:rPr lang="ru-RU" sz="2000" b="1" i="1" dirty="0" err="1"/>
              <a:t>інші</a:t>
            </a:r>
            <a:r>
              <a:rPr lang="ru-RU" sz="2000" b="1" i="1" dirty="0"/>
              <a:t> </a:t>
            </a:r>
            <a:r>
              <a:rPr lang="ru-RU" sz="2000" b="1" i="1" dirty="0" err="1"/>
              <a:t>астрономи</a:t>
            </a:r>
            <a:r>
              <a:rPr lang="ru-RU" sz="2000" b="1" i="1" dirty="0"/>
              <a:t> </a:t>
            </a:r>
            <a:r>
              <a:rPr lang="ru-RU" sz="2000" b="1" i="1" dirty="0" err="1"/>
              <a:t>приєдналися</a:t>
            </a:r>
            <a:r>
              <a:rPr lang="ru-RU" sz="2000" b="1" i="1" dirty="0"/>
              <a:t> до </a:t>
            </a:r>
            <a:r>
              <a:rPr lang="ru-RU" sz="2000" b="1" i="1" dirty="0" err="1"/>
              <a:t>пошуків</a:t>
            </a:r>
            <a:r>
              <a:rPr lang="ru-RU" sz="2000" b="1" i="1" dirty="0"/>
              <a:t>, і </a:t>
            </a:r>
            <a:r>
              <a:rPr lang="ru-RU" sz="2000" b="1" i="1" dirty="0" err="1"/>
              <a:t>починаючи</a:t>
            </a:r>
            <a:r>
              <a:rPr lang="ru-RU" sz="2000" b="1" i="1" dirty="0"/>
              <a:t> з 1847 року </a:t>
            </a:r>
            <a:r>
              <a:rPr lang="ru-RU" sz="2000" b="1" i="1" dirty="0" err="1"/>
              <a:t>астероїди</a:t>
            </a:r>
            <a:r>
              <a:rPr lang="ru-RU" sz="2000" b="1" i="1" dirty="0"/>
              <a:t> </a:t>
            </a:r>
            <a:r>
              <a:rPr lang="ru-RU" sz="2000" b="1" i="1" dirty="0" err="1"/>
              <a:t>відкривали</a:t>
            </a:r>
            <a:r>
              <a:rPr lang="ru-RU" sz="2000" b="1" i="1" dirty="0"/>
              <a:t> </a:t>
            </a:r>
            <a:r>
              <a:rPr lang="ru-RU" sz="2000" b="1" i="1" dirty="0" err="1"/>
              <a:t>вже</a:t>
            </a:r>
            <a:r>
              <a:rPr lang="ru-RU" sz="2000" b="1" i="1" dirty="0"/>
              <a:t> </a:t>
            </a:r>
            <a:r>
              <a:rPr lang="ru-RU" sz="2000" b="1" i="1" dirty="0" err="1"/>
              <a:t>щороку</a:t>
            </a:r>
            <a:r>
              <a:rPr lang="ru-RU" sz="2000" b="1" i="1" dirty="0"/>
              <a:t> (за </a:t>
            </a:r>
            <a:r>
              <a:rPr lang="ru-RU" sz="2000" b="1" i="1" dirty="0" err="1"/>
              <a:t>винятком</a:t>
            </a:r>
            <a:r>
              <a:rPr lang="ru-RU" sz="2000" b="1" i="1" dirty="0"/>
              <a:t> 1945). </a:t>
            </a:r>
            <a:r>
              <a:rPr lang="ru-RU" sz="2000" b="1" i="1" dirty="0" err="1"/>
              <a:t>Відкривачами</a:t>
            </a:r>
            <a:r>
              <a:rPr lang="ru-RU" sz="2000" b="1" i="1" dirty="0"/>
              <a:t> </a:t>
            </a:r>
            <a:r>
              <a:rPr lang="ru-RU" sz="2000" b="1" i="1" dirty="0" err="1"/>
              <a:t>астероїдів</a:t>
            </a:r>
            <a:r>
              <a:rPr lang="ru-RU" sz="2000" b="1" i="1" dirty="0"/>
              <a:t> у той час стали Д. Р. </a:t>
            </a:r>
            <a:r>
              <a:rPr lang="ru-RU" sz="2000" b="1" i="1" dirty="0" err="1"/>
              <a:t>Гінд</a:t>
            </a:r>
            <a:r>
              <a:rPr lang="ru-RU" sz="2000" b="1" i="1" dirty="0"/>
              <a:t>, </a:t>
            </a:r>
            <a:r>
              <a:rPr lang="ru-RU" sz="2000" b="1" i="1" dirty="0" err="1"/>
              <a:t>Аннібале</a:t>
            </a:r>
            <a:r>
              <a:rPr lang="ru-RU" sz="2000" b="1" i="1" dirty="0"/>
              <a:t> </a:t>
            </a:r>
            <a:r>
              <a:rPr lang="ru-RU" sz="2000" b="1" i="1" dirty="0" smtClean="0"/>
              <a:t>де </a:t>
            </a:r>
            <a:r>
              <a:rPr lang="ru-RU" sz="2000" b="1" i="1" dirty="0" err="1" smtClean="0"/>
              <a:t>Гаспаріс</a:t>
            </a:r>
            <a:r>
              <a:rPr lang="ru-RU" sz="2000" b="1" i="1" dirty="0"/>
              <a:t>, </a:t>
            </a:r>
            <a:r>
              <a:rPr lang="ru-RU" sz="2000" b="1" i="1" dirty="0" smtClean="0"/>
              <a:t> Роберт </a:t>
            </a:r>
            <a:r>
              <a:rPr lang="ru-RU" sz="2000" b="1" i="1" dirty="0"/>
              <a:t>Лютер,  М. С. </a:t>
            </a:r>
            <a:r>
              <a:rPr lang="ru-RU" sz="2000" b="1" i="1" dirty="0" err="1"/>
              <a:t>Гольдшмідт</a:t>
            </a:r>
            <a:r>
              <a:rPr lang="ru-RU" sz="2000" b="1" i="1" dirty="0"/>
              <a:t>, Жан </a:t>
            </a:r>
            <a:r>
              <a:rPr lang="ru-RU" sz="2000" b="1" i="1" dirty="0" err="1"/>
              <a:t>Шакорнак</a:t>
            </a:r>
            <a:r>
              <a:rPr lang="ru-RU" sz="2000" b="1" i="1" dirty="0"/>
              <a:t>, Джеймс </a:t>
            </a:r>
            <a:r>
              <a:rPr lang="ru-RU" sz="2000" b="1" i="1" dirty="0" err="1"/>
              <a:t>Фергюсон</a:t>
            </a:r>
            <a:r>
              <a:rPr lang="ru-RU" sz="2000" b="1" i="1" dirty="0"/>
              <a:t>, Н. Р. </a:t>
            </a:r>
            <a:r>
              <a:rPr lang="ru-RU" sz="2000" b="1" i="1" dirty="0" err="1"/>
              <a:t>Поґсон</a:t>
            </a:r>
            <a:r>
              <a:rPr lang="ru-RU" sz="2000" b="1" i="1" dirty="0"/>
              <a:t>, </a:t>
            </a:r>
            <a:r>
              <a:rPr lang="ru-RU" sz="2000" b="1" i="1" dirty="0" err="1"/>
              <a:t>Вільгельм</a:t>
            </a:r>
            <a:r>
              <a:rPr lang="ru-RU" sz="2000" b="1" i="1" dirty="0"/>
              <a:t> </a:t>
            </a:r>
            <a:r>
              <a:rPr lang="ru-RU" sz="2000" b="1" i="1" dirty="0" err="1"/>
              <a:t>Темпель</a:t>
            </a:r>
            <a:r>
              <a:rPr lang="ru-RU" sz="2000" b="1" i="1" dirty="0"/>
              <a:t>, Д. К. </a:t>
            </a:r>
            <a:r>
              <a:rPr lang="ru-RU" sz="2000" b="1" i="1" dirty="0" err="1"/>
              <a:t>Вотсон</a:t>
            </a:r>
            <a:r>
              <a:rPr lang="ru-RU" sz="2000" b="1" i="1" dirty="0"/>
              <a:t>, Х. Г. Ф. </a:t>
            </a:r>
            <a:r>
              <a:rPr lang="ru-RU" sz="2000" b="1" i="1" dirty="0" err="1"/>
              <a:t>Петерс</a:t>
            </a:r>
            <a:r>
              <a:rPr lang="ru-RU" sz="2000" b="1" i="1" dirty="0"/>
              <a:t> та </a:t>
            </a:r>
            <a:r>
              <a:rPr lang="ru-RU" sz="2000" b="1" i="1" dirty="0" err="1"/>
              <a:t>ін</a:t>
            </a:r>
            <a:r>
              <a:rPr lang="ru-RU" sz="2000" b="1" i="1" dirty="0"/>
              <a:t>.</a:t>
            </a:r>
            <a:br>
              <a:rPr lang="ru-RU" sz="2000" b="1" i="1" dirty="0"/>
            </a:br>
            <a:endParaRPr lang="ru-RU" sz="2000" dirty="0"/>
          </a:p>
        </p:txBody>
      </p:sp>
      <p:pic>
        <p:nvPicPr>
          <p:cNvPr id="4098" name="Picture 2" descr="C:\Users\Us\Desktop\астероїди\20000214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789040"/>
            <a:ext cx="24384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789040"/>
            <a:ext cx="3312368"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590811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186" y="836712"/>
            <a:ext cx="8856984" cy="3527365"/>
          </a:xfrm>
        </p:spPr>
        <p:txBody>
          <a:bodyPr>
            <a:noAutofit/>
          </a:bodyPr>
          <a:lstStyle/>
          <a:p>
            <a:pPr marL="137160" indent="0">
              <a:buNone/>
            </a:pPr>
            <a:r>
              <a:rPr lang="ru-RU" sz="2000" b="1" i="1" dirty="0"/>
              <a:t>На початку </a:t>
            </a:r>
            <a:r>
              <a:rPr lang="ru-RU" sz="2000" b="1" i="1" dirty="0" err="1"/>
              <a:t>астероїдам</a:t>
            </a:r>
            <a:r>
              <a:rPr lang="ru-RU" sz="2000" b="1" i="1" dirty="0"/>
              <a:t> давали </a:t>
            </a:r>
            <a:r>
              <a:rPr lang="ru-RU" sz="2000" b="1" i="1" dirty="0" err="1"/>
              <a:t>імена</a:t>
            </a:r>
            <a:r>
              <a:rPr lang="ru-RU" sz="2000" b="1" i="1" dirty="0"/>
              <a:t> </a:t>
            </a:r>
            <a:r>
              <a:rPr lang="ru-RU" sz="2000" b="1" i="1" dirty="0" err="1"/>
              <a:t>героїв</a:t>
            </a:r>
            <a:r>
              <a:rPr lang="ru-RU" sz="2000" b="1" i="1" dirty="0"/>
              <a:t> </a:t>
            </a:r>
            <a:r>
              <a:rPr lang="ru-RU" sz="2000" b="1" i="1" dirty="0" err="1"/>
              <a:t>римської</a:t>
            </a:r>
            <a:r>
              <a:rPr lang="ru-RU" sz="2000" b="1" i="1" dirty="0"/>
              <a:t> та </a:t>
            </a:r>
            <a:r>
              <a:rPr lang="ru-RU" sz="2000" b="1" i="1" dirty="0" err="1"/>
              <a:t>грецької</a:t>
            </a:r>
            <a:r>
              <a:rPr lang="ru-RU" sz="2000" b="1" i="1" dirty="0"/>
              <a:t> </a:t>
            </a:r>
            <a:r>
              <a:rPr lang="ru-RU" sz="2000" b="1" i="1" dirty="0" err="1"/>
              <a:t>міфології</a:t>
            </a:r>
            <a:r>
              <a:rPr lang="ru-RU" sz="2000" b="1" i="1" dirty="0"/>
              <a:t>, </a:t>
            </a:r>
            <a:r>
              <a:rPr lang="ru-RU" sz="2000" b="1" i="1" dirty="0" err="1"/>
              <a:t>пізніше</a:t>
            </a:r>
            <a:r>
              <a:rPr lang="ru-RU" sz="2000" b="1" i="1" dirty="0"/>
              <a:t> </a:t>
            </a:r>
            <a:r>
              <a:rPr lang="ru-RU" sz="2000" b="1" i="1" dirty="0" err="1"/>
              <a:t>відкривачі</a:t>
            </a:r>
            <a:r>
              <a:rPr lang="ru-RU" sz="2000" b="1" i="1" dirty="0"/>
              <a:t> </a:t>
            </a:r>
            <a:r>
              <a:rPr lang="ru-RU" sz="2000" b="1" i="1" dirty="0" err="1"/>
              <a:t>отримали</a:t>
            </a:r>
            <a:r>
              <a:rPr lang="ru-RU" sz="2000" b="1" i="1" dirty="0"/>
              <a:t> право </a:t>
            </a:r>
            <a:r>
              <a:rPr lang="ru-RU" sz="2000" b="1" i="1" dirty="0" err="1"/>
              <a:t>називати</a:t>
            </a:r>
            <a:r>
              <a:rPr lang="ru-RU" sz="2000" b="1" i="1" dirty="0"/>
              <a:t> </a:t>
            </a:r>
            <a:r>
              <a:rPr lang="ru-RU" sz="2000" b="1" i="1" dirty="0" err="1"/>
              <a:t>їх</a:t>
            </a:r>
            <a:r>
              <a:rPr lang="ru-RU" sz="2000" b="1" i="1" dirty="0"/>
              <a:t> як </a:t>
            </a:r>
            <a:r>
              <a:rPr lang="ru-RU" sz="2000" b="1" i="1" dirty="0" err="1"/>
              <a:t>завгодно</a:t>
            </a:r>
            <a:r>
              <a:rPr lang="ru-RU" sz="2000" b="1" i="1" dirty="0"/>
              <a:t>, </a:t>
            </a:r>
            <a:r>
              <a:rPr lang="ru-RU" sz="2000" b="1" i="1" dirty="0" err="1"/>
              <a:t>наприклад</a:t>
            </a:r>
            <a:r>
              <a:rPr lang="ru-RU" sz="2000" b="1" i="1" dirty="0"/>
              <a:t> — </a:t>
            </a:r>
            <a:r>
              <a:rPr lang="ru-RU" sz="2000" b="1" i="1" dirty="0" err="1"/>
              <a:t>своїм</a:t>
            </a:r>
            <a:r>
              <a:rPr lang="ru-RU" sz="2000" b="1" i="1" dirty="0"/>
              <a:t> </a:t>
            </a:r>
            <a:r>
              <a:rPr lang="ru-RU" sz="2000" b="1" i="1" dirty="0" err="1"/>
              <a:t>ім'ям</a:t>
            </a:r>
            <a:r>
              <a:rPr lang="ru-RU" sz="2000" b="1" i="1" dirty="0"/>
              <a:t>. </a:t>
            </a:r>
            <a:r>
              <a:rPr lang="ru-RU" sz="2000" b="1" i="1" dirty="0" err="1"/>
              <a:t>Спочатку</a:t>
            </a:r>
            <a:r>
              <a:rPr lang="ru-RU" sz="2000" b="1" i="1" dirty="0"/>
              <a:t> </a:t>
            </a:r>
            <a:r>
              <a:rPr lang="ru-RU" sz="2000" b="1" i="1" dirty="0" err="1"/>
              <a:t>астероїдам</a:t>
            </a:r>
            <a:r>
              <a:rPr lang="ru-RU" sz="2000" b="1" i="1" dirty="0"/>
              <a:t> давали </a:t>
            </a:r>
            <a:r>
              <a:rPr lang="ru-RU" sz="2000" b="1" i="1" dirty="0" err="1"/>
              <a:t>переважно</a:t>
            </a:r>
            <a:r>
              <a:rPr lang="ru-RU" sz="2000" b="1" i="1" dirty="0"/>
              <a:t> </a:t>
            </a:r>
            <a:r>
              <a:rPr lang="ru-RU" sz="2000" b="1" i="1" dirty="0" err="1"/>
              <a:t>жіночі</a:t>
            </a:r>
            <a:r>
              <a:rPr lang="ru-RU" sz="2000" b="1" i="1" dirty="0"/>
              <a:t> </a:t>
            </a:r>
            <a:r>
              <a:rPr lang="ru-RU" sz="2000" b="1" i="1" dirty="0" err="1"/>
              <a:t>імена</a:t>
            </a:r>
            <a:r>
              <a:rPr lang="ru-RU" sz="2000" b="1" i="1" dirty="0"/>
              <a:t>, </a:t>
            </a:r>
            <a:r>
              <a:rPr lang="ru-RU" sz="2000" b="1" i="1" dirty="0" err="1"/>
              <a:t>чоловічі</a:t>
            </a:r>
            <a:r>
              <a:rPr lang="ru-RU" sz="2000" b="1" i="1" dirty="0"/>
              <a:t> </a:t>
            </a:r>
            <a:r>
              <a:rPr lang="ru-RU" sz="2000" b="1" i="1" dirty="0" err="1"/>
              <a:t>імена</a:t>
            </a:r>
            <a:r>
              <a:rPr lang="ru-RU" sz="2000" b="1" i="1" dirty="0"/>
              <a:t> </a:t>
            </a:r>
            <a:r>
              <a:rPr lang="ru-RU" sz="2000" b="1" i="1" dirty="0" err="1"/>
              <a:t>отримували</a:t>
            </a:r>
            <a:r>
              <a:rPr lang="ru-RU" sz="2000" b="1" i="1" dirty="0"/>
              <a:t> </a:t>
            </a:r>
            <a:r>
              <a:rPr lang="ru-RU" sz="2000" b="1" i="1" dirty="0" err="1"/>
              <a:t>тільки</a:t>
            </a:r>
            <a:r>
              <a:rPr lang="ru-RU" sz="2000" b="1" i="1" dirty="0"/>
              <a:t> </a:t>
            </a:r>
            <a:r>
              <a:rPr lang="ru-RU" sz="2000" b="1" i="1" dirty="0" err="1"/>
              <a:t>ті</a:t>
            </a:r>
            <a:r>
              <a:rPr lang="ru-RU" sz="2000" b="1" i="1" dirty="0"/>
              <a:t> </a:t>
            </a:r>
            <a:r>
              <a:rPr lang="ru-RU" sz="2000" b="1" i="1" dirty="0" err="1"/>
              <a:t>астероїди</a:t>
            </a:r>
            <a:r>
              <a:rPr lang="ru-RU" sz="2000" b="1" i="1" dirty="0"/>
              <a:t>, </a:t>
            </a:r>
            <a:r>
              <a:rPr lang="ru-RU" sz="2000" b="1" i="1" dirty="0" err="1"/>
              <a:t>які</a:t>
            </a:r>
            <a:r>
              <a:rPr lang="ru-RU" sz="2000" b="1" i="1" dirty="0"/>
              <a:t> </a:t>
            </a:r>
            <a:r>
              <a:rPr lang="ru-RU" sz="2000" b="1" i="1" dirty="0" err="1"/>
              <a:t>мають</a:t>
            </a:r>
            <a:r>
              <a:rPr lang="ru-RU" sz="2000" b="1" i="1" dirty="0"/>
              <a:t> </a:t>
            </a:r>
            <a:r>
              <a:rPr lang="ru-RU" sz="2000" b="1" i="1" dirty="0" err="1"/>
              <a:t>незвичайні</a:t>
            </a:r>
            <a:r>
              <a:rPr lang="ru-RU" sz="2000" b="1" i="1" dirty="0"/>
              <a:t> </a:t>
            </a:r>
            <a:r>
              <a:rPr lang="ru-RU" sz="2000" b="1" i="1" dirty="0" err="1"/>
              <a:t>орбіти</a:t>
            </a:r>
            <a:r>
              <a:rPr lang="ru-RU" sz="2000" b="1" i="1" dirty="0"/>
              <a:t> (</a:t>
            </a:r>
            <a:r>
              <a:rPr lang="ru-RU" sz="2000" b="1" i="1" dirty="0" err="1"/>
              <a:t>наприклад</a:t>
            </a:r>
            <a:r>
              <a:rPr lang="ru-RU" sz="2000" b="1" i="1" dirty="0"/>
              <a:t>, </a:t>
            </a:r>
            <a:r>
              <a:rPr lang="ru-RU" sz="2000" b="1" i="1" dirty="0" err="1"/>
              <a:t>Ікар</a:t>
            </a:r>
            <a:r>
              <a:rPr lang="ru-RU" sz="2000" b="1" i="1" dirty="0"/>
              <a:t>, </a:t>
            </a:r>
            <a:r>
              <a:rPr lang="ru-RU" sz="2000" b="1" i="1" dirty="0" err="1"/>
              <a:t>який</a:t>
            </a:r>
            <a:r>
              <a:rPr lang="ru-RU" sz="2000" b="1" i="1" dirty="0"/>
              <a:t> </a:t>
            </a:r>
            <a:r>
              <a:rPr lang="ru-RU" sz="2000" b="1" i="1" dirty="0" err="1"/>
              <a:t>наближається</a:t>
            </a:r>
            <a:r>
              <a:rPr lang="ru-RU" sz="2000" b="1" i="1" dirty="0"/>
              <a:t> до </a:t>
            </a:r>
            <a:r>
              <a:rPr lang="ru-RU" sz="2000" b="1" i="1" dirty="0" err="1" smtClean="0"/>
              <a:t>Сонця</a:t>
            </a:r>
            <a:r>
              <a:rPr lang="ru-RU" sz="2000" b="1" i="1" dirty="0" smtClean="0"/>
              <a:t> </a:t>
            </a:r>
            <a:r>
              <a:rPr lang="ru-RU" sz="2000" b="1" i="1" dirty="0" err="1" smtClean="0"/>
              <a:t>ближче</a:t>
            </a:r>
            <a:r>
              <a:rPr lang="ru-RU" sz="2000" b="1" i="1" dirty="0"/>
              <a:t> </a:t>
            </a:r>
            <a:r>
              <a:rPr lang="ru-RU" sz="2000" b="1" i="1" dirty="0" err="1"/>
              <a:t>Меркурія</a:t>
            </a:r>
            <a:r>
              <a:rPr lang="ru-RU" sz="2000" b="1" i="1" dirty="0"/>
              <a:t>). </a:t>
            </a:r>
            <a:r>
              <a:rPr lang="ru-RU" sz="2000" b="1" i="1" dirty="0" err="1"/>
              <a:t>Пізніше</a:t>
            </a:r>
            <a:r>
              <a:rPr lang="ru-RU" sz="2000" b="1" i="1" dirty="0"/>
              <a:t> й </a:t>
            </a:r>
            <a:r>
              <a:rPr lang="ru-RU" sz="2000" b="1" i="1" dirty="0" err="1"/>
              <a:t>цього</a:t>
            </a:r>
            <a:r>
              <a:rPr lang="ru-RU" sz="2000" b="1" i="1" dirty="0"/>
              <a:t> правила перестали </a:t>
            </a:r>
            <a:r>
              <a:rPr lang="ru-RU" sz="2000" b="1" i="1" dirty="0" err="1" smtClean="0"/>
              <a:t>дотримуватися</a:t>
            </a:r>
            <a:r>
              <a:rPr lang="ru-RU" sz="2000" b="1" i="1" dirty="0" smtClean="0"/>
              <a:t>. </a:t>
            </a:r>
          </a:p>
          <a:p>
            <a:pPr marL="137160" indent="0">
              <a:buNone/>
            </a:pPr>
            <a:r>
              <a:rPr lang="ru-RU" sz="2000" b="1" i="1" dirty="0" err="1" smtClean="0"/>
              <a:t>Після</a:t>
            </a:r>
            <a:r>
              <a:rPr lang="ru-RU" sz="2000" b="1" i="1" dirty="0" smtClean="0"/>
              <a:t> </a:t>
            </a:r>
            <a:r>
              <a:rPr lang="ru-RU" sz="2000" b="1" i="1" dirty="0" err="1"/>
              <a:t>відкриття</a:t>
            </a:r>
            <a:r>
              <a:rPr lang="ru-RU" sz="2000" b="1" i="1" dirty="0"/>
              <a:t> </a:t>
            </a:r>
            <a:r>
              <a:rPr lang="ru-RU" sz="2000" b="1" i="1" dirty="0" err="1"/>
              <a:t>астероїда</a:t>
            </a:r>
            <a:r>
              <a:rPr lang="ru-RU" sz="2000" b="1" i="1" dirty="0"/>
              <a:t> </a:t>
            </a:r>
            <a:r>
              <a:rPr lang="ru-RU" sz="2000" b="1" i="1" dirty="0" err="1"/>
              <a:t>йому</a:t>
            </a:r>
            <a:r>
              <a:rPr lang="ru-RU" sz="2000" b="1" i="1" dirty="0"/>
              <a:t> </a:t>
            </a:r>
            <a:r>
              <a:rPr lang="ru-RU" sz="2000" b="1" i="1" dirty="0" err="1"/>
              <a:t>надають</a:t>
            </a:r>
            <a:r>
              <a:rPr lang="ru-RU" sz="2000" b="1" i="1" dirty="0"/>
              <a:t> </a:t>
            </a:r>
            <a:r>
              <a:rPr lang="ru-RU" sz="2000" b="1" i="1" dirty="0" err="1"/>
              <a:t>тимчасову</a:t>
            </a:r>
            <a:r>
              <a:rPr lang="ru-RU" sz="2000" b="1" i="1" dirty="0"/>
              <a:t> </a:t>
            </a:r>
            <a:r>
              <a:rPr lang="ru-RU" sz="2000" b="1" i="1" dirty="0" err="1"/>
              <a:t>назву</a:t>
            </a:r>
            <a:r>
              <a:rPr lang="ru-RU" sz="2000" b="1" i="1" dirty="0"/>
              <a:t> на </a:t>
            </a:r>
            <a:r>
              <a:rPr lang="ru-RU" sz="2000" b="1" i="1" dirty="0" err="1"/>
              <a:t>зразок</a:t>
            </a:r>
            <a:r>
              <a:rPr lang="ru-RU" sz="2000" b="1" i="1" dirty="0"/>
              <a:t> 2002 </a:t>
            </a:r>
            <a:r>
              <a:rPr lang="en-US" sz="2000" b="1" i="1" dirty="0"/>
              <a:t>AT</a:t>
            </a:r>
            <a:r>
              <a:rPr lang="en-US" sz="2000" b="1" i="1" baseline="-25000" dirty="0"/>
              <a:t>4</a:t>
            </a:r>
            <a:r>
              <a:rPr lang="en-US" sz="2000" b="1" i="1" dirty="0"/>
              <a:t>, </a:t>
            </a:r>
            <a:r>
              <a:rPr lang="ru-RU" sz="2000" b="1" i="1" dirty="0"/>
              <a:t>яка </a:t>
            </a:r>
            <a:r>
              <a:rPr lang="ru-RU" sz="2000" b="1" i="1" dirty="0" err="1"/>
              <a:t>складається</a:t>
            </a:r>
            <a:r>
              <a:rPr lang="ru-RU" sz="2000" b="1" i="1" dirty="0"/>
              <a:t> з року </a:t>
            </a:r>
            <a:r>
              <a:rPr lang="ru-RU" sz="2000" b="1" i="1" dirty="0" err="1"/>
              <a:t>відкриття</a:t>
            </a:r>
            <a:r>
              <a:rPr lang="ru-RU" sz="2000" b="1" i="1" dirty="0"/>
              <a:t>, коду </a:t>
            </a:r>
            <a:r>
              <a:rPr lang="ru-RU" sz="2000" b="1" i="1" dirty="0" err="1"/>
              <a:t>півмісяця</a:t>
            </a:r>
            <a:r>
              <a:rPr lang="ru-RU" sz="2000" b="1" i="1" dirty="0"/>
              <a:t> </a:t>
            </a:r>
            <a:r>
              <a:rPr lang="ru-RU" sz="2000" b="1" i="1" dirty="0" err="1"/>
              <a:t>відкриття</a:t>
            </a:r>
            <a:r>
              <a:rPr lang="ru-RU" sz="2000" b="1" i="1" dirty="0"/>
              <a:t> (</a:t>
            </a:r>
            <a:r>
              <a:rPr lang="ru-RU" sz="2000" b="1" i="1" dirty="0" err="1"/>
              <a:t>латинська</a:t>
            </a:r>
            <a:r>
              <a:rPr lang="ru-RU" sz="2000" b="1" i="1" dirty="0"/>
              <a:t> </a:t>
            </a:r>
            <a:r>
              <a:rPr lang="ru-RU" sz="2000" b="1" i="1" dirty="0" err="1"/>
              <a:t>літера</a:t>
            </a:r>
            <a:r>
              <a:rPr lang="ru-RU" sz="2000" b="1" i="1" dirty="0"/>
              <a:t>) й порядкового номера у </a:t>
            </a:r>
            <a:r>
              <a:rPr lang="ru-RU" sz="2000" b="1" i="1" dirty="0" err="1"/>
              <a:t>півмісяці</a:t>
            </a:r>
            <a:r>
              <a:rPr lang="ru-RU" sz="2000" b="1" i="1" dirty="0"/>
              <a:t> (</a:t>
            </a:r>
            <a:r>
              <a:rPr lang="ru-RU" sz="2000" b="1" i="1" dirty="0" err="1"/>
              <a:t>який</a:t>
            </a:r>
            <a:r>
              <a:rPr lang="ru-RU" sz="2000" b="1" i="1" dirty="0"/>
              <a:t> </a:t>
            </a:r>
            <a:r>
              <a:rPr lang="ru-RU" sz="2000" b="1" i="1" dirty="0" err="1"/>
              <a:t>теж</a:t>
            </a:r>
            <a:r>
              <a:rPr lang="ru-RU" sz="2000" b="1" i="1" dirty="0"/>
              <a:t> </a:t>
            </a:r>
            <a:r>
              <a:rPr lang="ru-RU" sz="2000" b="1" i="1" dirty="0" err="1"/>
              <a:t>кодується</a:t>
            </a:r>
            <a:r>
              <a:rPr lang="ru-RU" sz="2000" b="1" i="1" dirty="0"/>
              <a:t> </a:t>
            </a:r>
            <a:r>
              <a:rPr lang="ru-RU" sz="2000" b="1" i="1" dirty="0" err="1" smtClean="0"/>
              <a:t>латинською</a:t>
            </a:r>
            <a:endParaRPr lang="ru-RU" sz="2000" b="1" i="1" dirty="0"/>
          </a:p>
        </p:txBody>
      </p:sp>
      <p:sp>
        <p:nvSpPr>
          <p:cNvPr id="2" name="Заголовок 1"/>
          <p:cNvSpPr>
            <a:spLocks noGrp="1"/>
          </p:cNvSpPr>
          <p:nvPr>
            <p:ph type="title"/>
          </p:nvPr>
        </p:nvSpPr>
        <p:spPr>
          <a:xfrm>
            <a:off x="1619672" y="0"/>
            <a:ext cx="5220072" cy="792088"/>
          </a:xfrm>
        </p:spPr>
        <p:txBody>
          <a:bodyPr>
            <a:normAutofit fontScale="90000"/>
          </a:bodyPr>
          <a:lstStyle/>
          <a:p>
            <a:r>
              <a:rPr lang="ru-RU" b="1" i="1" dirty="0" err="1" smtClean="0">
                <a:solidFill>
                  <a:schemeClr val="tx2">
                    <a:lumMod val="75000"/>
                  </a:schemeClr>
                </a:solidFill>
              </a:rPr>
              <a:t>Назви</a:t>
            </a:r>
            <a:r>
              <a:rPr lang="ru-RU" b="1" i="1" dirty="0" smtClean="0">
                <a:solidFill>
                  <a:schemeClr val="tx2">
                    <a:lumMod val="75000"/>
                  </a:schemeClr>
                </a:solidFill>
              </a:rPr>
              <a:t> </a:t>
            </a:r>
            <a:r>
              <a:rPr lang="ru-RU" b="1" i="1" dirty="0" err="1" smtClean="0">
                <a:solidFill>
                  <a:schemeClr val="tx2">
                    <a:lumMod val="75000"/>
                  </a:schemeClr>
                </a:solidFill>
              </a:rPr>
              <a:t>Астероїдів</a:t>
            </a:r>
            <a:endParaRPr lang="ru-RU" b="1" i="1" dirty="0">
              <a:solidFill>
                <a:schemeClr val="tx2">
                  <a:lumMod val="75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577" y="4509120"/>
            <a:ext cx="2311920"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509120"/>
            <a:ext cx="3024336"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837038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8964488" cy="6624736"/>
          </a:xfrm>
        </p:spPr>
        <p:txBody>
          <a:bodyPr>
            <a:noAutofit/>
          </a:bodyPr>
          <a:lstStyle/>
          <a:p>
            <a:r>
              <a:rPr lang="ru-RU" sz="2000" b="1" i="1" dirty="0" smtClean="0">
                <a:solidFill>
                  <a:schemeClr val="tx2">
                    <a:lumMod val="75000"/>
                  </a:schemeClr>
                </a:solidFill>
                <a:effectLst/>
              </a:rPr>
              <a:t>1906</a:t>
            </a:r>
            <a:r>
              <a:rPr lang="ru-RU" sz="2000" b="1" i="1" dirty="0">
                <a:effectLst/>
              </a:rPr>
              <a:t> року Максом Вольфом </a:t>
            </a:r>
            <a:r>
              <a:rPr lang="ru-RU" sz="2000" b="1" i="1" dirty="0" err="1">
                <a:effectLst/>
              </a:rPr>
              <a:t>виявлено</a:t>
            </a:r>
            <a:r>
              <a:rPr lang="ru-RU" sz="2000" b="1" i="1" dirty="0">
                <a:effectLst/>
              </a:rPr>
              <a:t> </a:t>
            </a:r>
            <a:r>
              <a:rPr lang="ru-RU" sz="2000" b="1" i="1" dirty="0" err="1">
                <a:solidFill>
                  <a:schemeClr val="tx2">
                    <a:lumMod val="75000"/>
                  </a:schemeClr>
                </a:solidFill>
                <a:effectLst/>
              </a:rPr>
              <a:t>Ахіллес</a:t>
            </a:r>
            <a:r>
              <a:rPr lang="ru-RU" sz="2000" b="1" i="1" dirty="0">
                <a:effectLst/>
              </a:rPr>
              <a:t>, </a:t>
            </a:r>
            <a:r>
              <a:rPr lang="ru-RU" sz="2000" b="1" i="1" dirty="0" err="1">
                <a:effectLst/>
              </a:rPr>
              <a:t>що</a:t>
            </a:r>
            <a:r>
              <a:rPr lang="ru-RU" sz="2000" b="1" i="1" dirty="0">
                <a:effectLst/>
              </a:rPr>
              <a:t> </a:t>
            </a:r>
            <a:r>
              <a:rPr lang="ru-RU" sz="2000" b="1" i="1" dirty="0" err="1">
                <a:effectLst/>
              </a:rPr>
              <a:t>рухається</a:t>
            </a:r>
            <a:r>
              <a:rPr lang="ru-RU" sz="2000" b="1" i="1" dirty="0">
                <a:effectLst/>
              </a:rPr>
              <a:t> </a:t>
            </a:r>
            <a:r>
              <a:rPr lang="ru-RU" sz="2000" b="1" i="1" dirty="0" err="1">
                <a:effectLst/>
              </a:rPr>
              <a:t>орбітою</a:t>
            </a:r>
            <a:r>
              <a:rPr lang="ru-RU" sz="2000" b="1" i="1" dirty="0">
                <a:effectLst/>
              </a:rPr>
              <a:t> </a:t>
            </a:r>
            <a:r>
              <a:rPr lang="ru-RU" sz="2000" b="1" i="1" dirty="0" err="1">
                <a:effectLst/>
              </a:rPr>
              <a:t>Юпітера</a:t>
            </a:r>
            <a:r>
              <a:rPr lang="ru-RU" sz="2000" b="1" i="1" dirty="0">
                <a:effectLst/>
              </a:rPr>
              <a:t>, </a:t>
            </a:r>
            <a:r>
              <a:rPr lang="ru-RU" sz="2000" b="1" i="1" dirty="0" err="1">
                <a:effectLst/>
              </a:rPr>
              <a:t>поблизу</a:t>
            </a:r>
            <a:r>
              <a:rPr lang="ru-RU" sz="2000" b="1" i="1" dirty="0">
                <a:effectLst/>
              </a:rPr>
              <a:t> </a:t>
            </a:r>
            <a:r>
              <a:rPr lang="ru-RU" sz="2000" b="1" i="1" dirty="0" smtClean="0">
                <a:effectLst/>
              </a:rPr>
              <a:t> точки </a:t>
            </a:r>
            <a:r>
              <a:rPr lang="ru-RU" sz="2000" b="1" i="1" dirty="0">
                <a:effectLst/>
              </a:rPr>
              <a:t>Лагранжа. </a:t>
            </a:r>
            <a:r>
              <a:rPr lang="ru-RU" sz="2000" b="1" i="1" dirty="0" err="1">
                <a:effectLst/>
              </a:rPr>
              <a:t>Астероїди</a:t>
            </a:r>
            <a:r>
              <a:rPr lang="ru-RU" sz="2000" b="1" i="1" dirty="0">
                <a:effectLst/>
              </a:rPr>
              <a:t>, </a:t>
            </a:r>
            <a:r>
              <a:rPr lang="ru-RU" sz="2000" b="1" i="1" dirty="0" err="1">
                <a:effectLst/>
              </a:rPr>
              <a:t>що</a:t>
            </a:r>
            <a:r>
              <a:rPr lang="ru-RU" sz="2000" b="1" i="1" dirty="0">
                <a:effectLst/>
              </a:rPr>
              <a:t> </a:t>
            </a:r>
            <a:r>
              <a:rPr lang="ru-RU" sz="2000" b="1" i="1" dirty="0" err="1">
                <a:effectLst/>
              </a:rPr>
              <a:t>рухаються</a:t>
            </a:r>
            <a:r>
              <a:rPr lang="ru-RU" sz="2000" b="1" i="1" dirty="0">
                <a:effectLst/>
              </a:rPr>
              <a:t> такими </a:t>
            </a:r>
            <a:r>
              <a:rPr lang="ru-RU" sz="2000" b="1" i="1" dirty="0" err="1">
                <a:effectLst/>
              </a:rPr>
              <a:t>орбітами</a:t>
            </a:r>
            <a:r>
              <a:rPr lang="ru-RU" sz="2000" b="1" i="1" dirty="0">
                <a:effectLst/>
              </a:rPr>
              <a:t> </a:t>
            </a:r>
            <a:r>
              <a:rPr lang="ru-RU" sz="2000" b="1" i="1" dirty="0" err="1">
                <a:effectLst/>
              </a:rPr>
              <a:t>називають</a:t>
            </a:r>
            <a:r>
              <a:rPr lang="ru-RU" sz="2000" b="1" i="1" dirty="0">
                <a:effectLst/>
              </a:rPr>
              <a:t> на честь </a:t>
            </a:r>
            <a:r>
              <a:rPr lang="ru-RU" sz="2000" b="1" i="1" dirty="0" err="1">
                <a:effectLst/>
              </a:rPr>
              <a:t>героїв</a:t>
            </a:r>
            <a:r>
              <a:rPr lang="ru-RU" sz="2000" b="1" i="1" dirty="0">
                <a:effectLst/>
              </a:rPr>
              <a:t> </a:t>
            </a:r>
            <a:r>
              <a:rPr lang="ru-RU" sz="2000" b="1" i="1" dirty="0" err="1">
                <a:effectLst/>
              </a:rPr>
              <a:t>Троянської</a:t>
            </a:r>
            <a:r>
              <a:rPr lang="ru-RU" sz="2000" b="1" i="1" dirty="0">
                <a:effectLst/>
              </a:rPr>
              <a:t> </a:t>
            </a:r>
            <a:r>
              <a:rPr lang="ru-RU" sz="2000" b="1" i="1" dirty="0" err="1">
                <a:effectLst/>
              </a:rPr>
              <a:t>війни</a:t>
            </a:r>
            <a:r>
              <a:rPr lang="ru-RU" sz="2000" b="1" i="1" dirty="0">
                <a:effectLst/>
              </a:rPr>
              <a:t>, а сам </a:t>
            </a:r>
            <a:r>
              <a:rPr lang="ru-RU" sz="2000" b="1" i="1" dirty="0" err="1">
                <a:effectLst/>
              </a:rPr>
              <a:t>клас</a:t>
            </a:r>
            <a:r>
              <a:rPr lang="ru-RU" sz="2000" b="1" i="1" dirty="0">
                <a:effectLst/>
              </a:rPr>
              <a:t> </a:t>
            </a:r>
            <a:r>
              <a:rPr lang="ru-RU" sz="2000" b="1" i="1" dirty="0" err="1">
                <a:effectLst/>
              </a:rPr>
              <a:t>астероїдів</a:t>
            </a:r>
            <a:r>
              <a:rPr lang="ru-RU" sz="2000" b="1" i="1" dirty="0">
                <a:effectLst/>
              </a:rPr>
              <a:t> — </a:t>
            </a:r>
            <a:r>
              <a:rPr lang="ru-RU" sz="2000" b="1" i="1" dirty="0" err="1">
                <a:effectLst/>
              </a:rPr>
              <a:t>троянцями</a:t>
            </a:r>
            <a:r>
              <a:rPr lang="ru-RU" sz="2000" b="1" i="1" dirty="0">
                <a:effectLst/>
              </a:rPr>
              <a:t>.</a:t>
            </a:r>
          </a:p>
          <a:p>
            <a:r>
              <a:rPr lang="ru-RU" sz="2000" b="1" i="1" dirty="0">
                <a:solidFill>
                  <a:schemeClr val="tx2">
                    <a:lumMod val="75000"/>
                  </a:schemeClr>
                </a:solidFill>
                <a:effectLst/>
              </a:rPr>
              <a:t>1932</a:t>
            </a:r>
            <a:r>
              <a:rPr lang="ru-RU" sz="2000" b="1" i="1" dirty="0">
                <a:effectLst/>
              </a:rPr>
              <a:t> Карлом </a:t>
            </a:r>
            <a:r>
              <a:rPr lang="ru-RU" sz="2000" b="1" i="1" dirty="0" err="1">
                <a:effectLst/>
              </a:rPr>
              <a:t>Рейнмутом</a:t>
            </a:r>
            <a:r>
              <a:rPr lang="ru-RU" sz="2000" b="1" i="1" dirty="0">
                <a:effectLst/>
              </a:rPr>
              <a:t> </a:t>
            </a:r>
            <a:r>
              <a:rPr lang="en-US" sz="2000" b="1" i="1" dirty="0" smtClean="0">
                <a:effectLst/>
              </a:rPr>
              <a:t>, </a:t>
            </a:r>
            <a:r>
              <a:rPr lang="ru-RU" sz="2000" b="1" i="1" dirty="0" err="1">
                <a:effectLst/>
              </a:rPr>
              <a:t>був</a:t>
            </a:r>
            <a:r>
              <a:rPr lang="ru-RU" sz="2000" b="1" i="1" dirty="0">
                <a:effectLst/>
              </a:rPr>
              <a:t> </a:t>
            </a:r>
            <a:r>
              <a:rPr lang="ru-RU" sz="2000" b="1" i="1" dirty="0" err="1">
                <a:effectLst/>
              </a:rPr>
              <a:t>відкритий</a:t>
            </a:r>
            <a:r>
              <a:rPr lang="ru-RU" sz="2000" b="1" i="1" dirty="0">
                <a:effectLst/>
              </a:rPr>
              <a:t>, </a:t>
            </a:r>
            <a:r>
              <a:rPr lang="ru-RU" sz="2000" b="1" i="1" dirty="0" err="1">
                <a:effectLst/>
              </a:rPr>
              <a:t>потім</a:t>
            </a:r>
            <a:r>
              <a:rPr lang="ru-RU" sz="2000" b="1" i="1" dirty="0">
                <a:effectLst/>
              </a:rPr>
              <a:t> </a:t>
            </a:r>
            <a:r>
              <a:rPr lang="ru-RU" sz="2000" b="1" i="1" dirty="0" err="1">
                <a:effectLst/>
              </a:rPr>
              <a:t>загублений</a:t>
            </a:r>
            <a:r>
              <a:rPr lang="ru-RU" sz="2000" b="1" i="1" dirty="0">
                <a:effectLst/>
              </a:rPr>
              <a:t> і </a:t>
            </a:r>
            <a:r>
              <a:rPr lang="ru-RU" sz="2000" b="1" i="1" dirty="0" err="1">
                <a:effectLst/>
              </a:rPr>
              <a:t>виявлений</a:t>
            </a:r>
            <a:r>
              <a:rPr lang="ru-RU" sz="2000" b="1" i="1" dirty="0">
                <a:effectLst/>
              </a:rPr>
              <a:t> </a:t>
            </a:r>
            <a:r>
              <a:rPr lang="ru-RU" sz="2000" b="1" i="1" dirty="0" err="1">
                <a:effectLst/>
              </a:rPr>
              <a:t>знову</a:t>
            </a:r>
            <a:r>
              <a:rPr lang="ru-RU" sz="2000" b="1" i="1" dirty="0">
                <a:effectLst/>
              </a:rPr>
              <a:t> </a:t>
            </a:r>
            <a:r>
              <a:rPr lang="ru-RU" sz="2000" b="1" i="1" dirty="0" smtClean="0">
                <a:effectLst/>
              </a:rPr>
              <a:t> 1973</a:t>
            </a:r>
            <a:r>
              <a:rPr lang="ru-RU" sz="2000" b="1" i="1" dirty="0">
                <a:effectLst/>
              </a:rPr>
              <a:t> року (через 41 </a:t>
            </a:r>
            <a:r>
              <a:rPr lang="ru-RU" sz="2000" b="1" i="1" dirty="0" err="1">
                <a:effectLst/>
              </a:rPr>
              <a:t>рік</a:t>
            </a:r>
            <a:r>
              <a:rPr lang="ru-RU" sz="2000" b="1" i="1" dirty="0">
                <a:effectLst/>
              </a:rPr>
              <a:t>) </a:t>
            </a:r>
            <a:r>
              <a:rPr lang="ru-RU" sz="2000" b="1" i="1" dirty="0">
                <a:solidFill>
                  <a:schemeClr val="tx2">
                    <a:lumMod val="75000"/>
                  </a:schemeClr>
                </a:solidFill>
                <a:effectLst/>
              </a:rPr>
              <a:t>Аполлон</a:t>
            </a:r>
            <a:r>
              <a:rPr lang="ru-RU" sz="2000" b="1" i="1" dirty="0">
                <a:effectLst/>
              </a:rPr>
              <a:t> — </a:t>
            </a:r>
            <a:r>
              <a:rPr lang="ru-RU" sz="2000" b="1" i="1" dirty="0" err="1">
                <a:effectLst/>
              </a:rPr>
              <a:t>астероїд</a:t>
            </a:r>
            <a:r>
              <a:rPr lang="ru-RU" sz="2000" b="1" i="1" dirty="0">
                <a:effectLst/>
              </a:rPr>
              <a:t>, </a:t>
            </a:r>
            <a:r>
              <a:rPr lang="ru-RU" sz="2000" b="1" i="1" dirty="0" err="1">
                <a:effectLst/>
              </a:rPr>
              <a:t>орбіта</a:t>
            </a:r>
            <a:r>
              <a:rPr lang="ru-RU" sz="2000" b="1" i="1" dirty="0">
                <a:effectLst/>
              </a:rPr>
              <a:t> </a:t>
            </a:r>
            <a:r>
              <a:rPr lang="ru-RU" sz="2000" b="1" i="1" dirty="0" err="1">
                <a:effectLst/>
              </a:rPr>
              <a:t>якого</a:t>
            </a:r>
            <a:r>
              <a:rPr lang="ru-RU" sz="2000" b="1" i="1" dirty="0">
                <a:effectLst/>
              </a:rPr>
              <a:t> </a:t>
            </a:r>
            <a:r>
              <a:rPr lang="ru-RU" sz="2000" b="1" i="1" dirty="0" err="1">
                <a:effectLst/>
              </a:rPr>
              <a:t>перетинає</a:t>
            </a:r>
            <a:r>
              <a:rPr lang="ru-RU" sz="2000" b="1" i="1" dirty="0">
                <a:effectLst/>
              </a:rPr>
              <a:t> </a:t>
            </a:r>
            <a:r>
              <a:rPr lang="ru-RU" sz="2000" b="1" i="1" dirty="0" err="1">
                <a:effectLst/>
              </a:rPr>
              <a:t>орбіти</a:t>
            </a:r>
            <a:r>
              <a:rPr lang="ru-RU" sz="2000" b="1" i="1" dirty="0">
                <a:effectLst/>
              </a:rPr>
              <a:t> </a:t>
            </a:r>
            <a:r>
              <a:rPr lang="ru-RU" sz="2000" b="1" i="1" dirty="0" err="1">
                <a:effectLst/>
              </a:rPr>
              <a:t>Землі</a:t>
            </a:r>
            <a:r>
              <a:rPr lang="ru-RU" sz="2000" b="1" i="1" dirty="0">
                <a:effectLst/>
              </a:rPr>
              <a:t>, </a:t>
            </a:r>
            <a:r>
              <a:rPr lang="ru-RU" sz="2000" b="1" i="1" dirty="0" smtClean="0">
                <a:effectLst/>
              </a:rPr>
              <a:t> </a:t>
            </a:r>
            <a:r>
              <a:rPr lang="ru-RU" sz="2000" b="1" i="1" dirty="0" err="1" smtClean="0">
                <a:effectLst/>
              </a:rPr>
              <a:t>Венери</a:t>
            </a:r>
            <a:r>
              <a:rPr lang="ru-RU" sz="2000" b="1" i="1" dirty="0">
                <a:effectLst/>
              </a:rPr>
              <a:t> та Марса. </a:t>
            </a:r>
            <a:r>
              <a:rPr lang="ru-RU" sz="2000" b="1" i="1" dirty="0" err="1">
                <a:effectLst/>
              </a:rPr>
              <a:t>Це</a:t>
            </a:r>
            <a:r>
              <a:rPr lang="ru-RU" sz="2000" b="1" i="1" dirty="0">
                <a:effectLst/>
              </a:rPr>
              <a:t> перший </a:t>
            </a:r>
            <a:r>
              <a:rPr lang="ru-RU" sz="2000" b="1" i="1" dirty="0" err="1">
                <a:effectLst/>
              </a:rPr>
              <a:t>представник</a:t>
            </a:r>
            <a:r>
              <a:rPr lang="ru-RU" sz="2000" b="1" i="1" dirty="0">
                <a:effectLst/>
              </a:rPr>
              <a:t> </a:t>
            </a:r>
            <a:r>
              <a:rPr lang="ru-RU" sz="2000" b="1" i="1" dirty="0" err="1">
                <a:effectLst/>
              </a:rPr>
              <a:t>виділеної</a:t>
            </a:r>
            <a:r>
              <a:rPr lang="ru-RU" sz="2000" b="1" i="1" dirty="0">
                <a:effectLst/>
              </a:rPr>
              <a:t> </a:t>
            </a:r>
            <a:r>
              <a:rPr lang="ru-RU" sz="2000" b="1" i="1" dirty="0" err="1">
                <a:effectLst/>
              </a:rPr>
              <a:t>пізніше</a:t>
            </a:r>
            <a:r>
              <a:rPr lang="ru-RU" sz="2000" b="1" i="1" dirty="0">
                <a:effectLst/>
              </a:rPr>
              <a:t> </a:t>
            </a:r>
            <a:r>
              <a:rPr lang="ru-RU" sz="2000" b="1" i="1" dirty="0" err="1">
                <a:effectLst/>
              </a:rPr>
              <a:t>групи</a:t>
            </a:r>
            <a:r>
              <a:rPr lang="ru-RU" sz="2000" b="1" i="1" dirty="0">
                <a:effectLst/>
              </a:rPr>
              <a:t> Аполлона, члени </a:t>
            </a:r>
            <a:r>
              <a:rPr lang="ru-RU" sz="2000" b="1" i="1" dirty="0" err="1">
                <a:effectLst/>
              </a:rPr>
              <a:t>якої</a:t>
            </a:r>
            <a:r>
              <a:rPr lang="ru-RU" sz="2000" b="1" i="1" dirty="0">
                <a:effectLst/>
              </a:rPr>
              <a:t> у </a:t>
            </a:r>
            <a:r>
              <a:rPr lang="ru-RU" sz="2000" b="1" i="1" dirty="0" err="1">
                <a:effectLst/>
              </a:rPr>
              <a:t>перигелії</a:t>
            </a:r>
            <a:r>
              <a:rPr lang="ru-RU" sz="2000" b="1" i="1" dirty="0">
                <a:effectLst/>
              </a:rPr>
              <a:t> </a:t>
            </a:r>
            <a:r>
              <a:rPr lang="ru-RU" sz="2000" b="1" i="1" dirty="0" err="1">
                <a:effectLst/>
              </a:rPr>
              <a:t>наближається</a:t>
            </a:r>
            <a:r>
              <a:rPr lang="ru-RU" sz="2000" b="1" i="1" dirty="0">
                <a:effectLst/>
              </a:rPr>
              <a:t> до </a:t>
            </a:r>
            <a:r>
              <a:rPr lang="ru-RU" sz="2000" b="1" i="1" dirty="0" err="1">
                <a:effectLst/>
              </a:rPr>
              <a:t>Сонця</a:t>
            </a:r>
            <a:r>
              <a:rPr lang="ru-RU" sz="2000" b="1" i="1" dirty="0">
                <a:effectLst/>
              </a:rPr>
              <a:t> </a:t>
            </a:r>
            <a:r>
              <a:rPr lang="ru-RU" sz="2000" b="1" i="1" dirty="0" err="1">
                <a:effectLst/>
              </a:rPr>
              <a:t>ближче</a:t>
            </a:r>
            <a:r>
              <a:rPr lang="ru-RU" sz="2000" b="1" i="1" dirty="0">
                <a:effectLst/>
              </a:rPr>
              <a:t>, </a:t>
            </a:r>
            <a:r>
              <a:rPr lang="ru-RU" sz="2000" b="1" i="1" dirty="0" err="1">
                <a:effectLst/>
              </a:rPr>
              <a:t>ніж</a:t>
            </a:r>
            <a:r>
              <a:rPr lang="ru-RU" sz="2000" b="1" i="1" dirty="0">
                <a:effectLst/>
              </a:rPr>
              <a:t> Земля.</a:t>
            </a:r>
          </a:p>
          <a:p>
            <a:r>
              <a:rPr lang="ru-RU" sz="2000" b="1" i="1" dirty="0" smtClean="0">
                <a:solidFill>
                  <a:schemeClr val="tx2">
                    <a:lumMod val="75000"/>
                  </a:schemeClr>
                </a:solidFill>
                <a:effectLst/>
              </a:rPr>
              <a:t>1977</a:t>
            </a:r>
            <a:r>
              <a:rPr lang="ru-RU" sz="2000" b="1" i="1" dirty="0">
                <a:effectLst/>
              </a:rPr>
              <a:t> року </a:t>
            </a:r>
            <a:r>
              <a:rPr lang="ru-RU" sz="2000" b="1" i="1" dirty="0" err="1">
                <a:effectLst/>
              </a:rPr>
              <a:t>виявлено</a:t>
            </a:r>
            <a:r>
              <a:rPr lang="ru-RU" sz="2000" b="1" i="1" dirty="0">
                <a:effectLst/>
              </a:rPr>
              <a:t> </a:t>
            </a:r>
            <a:r>
              <a:rPr lang="ru-RU" sz="2000" b="1" i="1" dirty="0" err="1">
                <a:solidFill>
                  <a:schemeClr val="tx2">
                    <a:lumMod val="75000"/>
                  </a:schemeClr>
                </a:solidFill>
                <a:effectLst/>
              </a:rPr>
              <a:t>Хірон</a:t>
            </a:r>
            <a:r>
              <a:rPr lang="ru-RU" sz="2000" b="1" i="1" dirty="0">
                <a:effectLst/>
              </a:rPr>
              <a:t> з </a:t>
            </a:r>
            <a:r>
              <a:rPr lang="ru-RU" sz="2000" b="1" i="1" dirty="0" err="1">
                <a:effectLst/>
              </a:rPr>
              <a:t>групи</a:t>
            </a:r>
            <a:r>
              <a:rPr lang="ru-RU" sz="2000" b="1" i="1" dirty="0">
                <a:effectLst/>
              </a:rPr>
              <a:t> </a:t>
            </a:r>
            <a:r>
              <a:rPr lang="ru-RU" sz="2000" b="1" i="1" dirty="0" err="1">
                <a:effectLst/>
              </a:rPr>
              <a:t>астероїдів</a:t>
            </a:r>
            <a:r>
              <a:rPr lang="ru-RU" sz="2000" b="1" i="1" dirty="0">
                <a:effectLst/>
              </a:rPr>
              <a:t>, </a:t>
            </a:r>
            <a:r>
              <a:rPr lang="ru-RU" sz="2000" b="1" i="1" dirty="0" err="1">
                <a:effectLst/>
              </a:rPr>
              <a:t>що</a:t>
            </a:r>
            <a:r>
              <a:rPr lang="ru-RU" sz="2000" b="1" i="1" dirty="0">
                <a:effectLst/>
              </a:rPr>
              <a:t> </a:t>
            </a:r>
            <a:r>
              <a:rPr lang="ru-RU" sz="2000" b="1" i="1" dirty="0" err="1">
                <a:effectLst/>
              </a:rPr>
              <a:t>перетинають</a:t>
            </a:r>
            <a:r>
              <a:rPr lang="ru-RU" sz="2000" b="1" i="1" dirty="0">
                <a:effectLst/>
              </a:rPr>
              <a:t> </a:t>
            </a:r>
            <a:r>
              <a:rPr lang="ru-RU" sz="2000" b="1" i="1" dirty="0" err="1">
                <a:effectLst/>
              </a:rPr>
              <a:t>орбіти</a:t>
            </a:r>
            <a:r>
              <a:rPr lang="ru-RU" sz="2000" b="1" i="1" dirty="0">
                <a:effectLst/>
              </a:rPr>
              <a:t> </a:t>
            </a:r>
            <a:r>
              <a:rPr lang="ru-RU" sz="2000" b="1" i="1" dirty="0" err="1">
                <a:effectLst/>
              </a:rPr>
              <a:t>газових</a:t>
            </a:r>
            <a:r>
              <a:rPr lang="ru-RU" sz="2000" b="1" i="1" dirty="0">
                <a:effectLst/>
              </a:rPr>
              <a:t> </a:t>
            </a:r>
            <a:r>
              <a:rPr lang="ru-RU" sz="2000" b="1" i="1" dirty="0" smtClean="0">
                <a:effectLst/>
              </a:rPr>
              <a:t>планет. </a:t>
            </a:r>
            <a:r>
              <a:rPr lang="ru-RU" sz="2000" b="1" i="1" dirty="0" err="1">
                <a:effectLst/>
              </a:rPr>
              <a:t>Отримали</a:t>
            </a:r>
            <a:r>
              <a:rPr lang="ru-RU" sz="2000" b="1" i="1" dirty="0">
                <a:effectLst/>
              </a:rPr>
              <a:t> </a:t>
            </a:r>
            <a:r>
              <a:rPr lang="ru-RU" sz="2000" b="1" i="1" dirty="0" err="1">
                <a:effectLst/>
              </a:rPr>
              <a:t>офіційну</a:t>
            </a:r>
            <a:r>
              <a:rPr lang="ru-RU" sz="2000" b="1" i="1" dirty="0">
                <a:effectLst/>
              </a:rPr>
              <a:t> </a:t>
            </a:r>
            <a:r>
              <a:rPr lang="ru-RU" sz="2000" b="1" i="1" dirty="0" err="1">
                <a:effectLst/>
              </a:rPr>
              <a:t>назву</a:t>
            </a:r>
            <a:r>
              <a:rPr lang="ru-RU" sz="2000" b="1" i="1" dirty="0">
                <a:effectLst/>
              </a:rPr>
              <a:t> </a:t>
            </a:r>
            <a:r>
              <a:rPr lang="ru-RU" sz="2000" b="1" i="1" dirty="0" err="1">
                <a:effectLst/>
              </a:rPr>
              <a:t>кентаври</a:t>
            </a:r>
            <a:r>
              <a:rPr lang="ru-RU" sz="2000" b="1" i="1" dirty="0">
                <a:effectLst/>
              </a:rPr>
              <a:t> — за </a:t>
            </a:r>
            <a:r>
              <a:rPr lang="ru-RU" sz="2000" b="1" i="1" dirty="0" err="1">
                <a:effectLst/>
              </a:rPr>
              <a:t>істотами</a:t>
            </a:r>
            <a:r>
              <a:rPr lang="ru-RU" sz="2000" b="1" i="1" dirty="0">
                <a:effectLst/>
              </a:rPr>
              <a:t> </a:t>
            </a:r>
            <a:r>
              <a:rPr lang="ru-RU" sz="2000" b="1" i="1" dirty="0" err="1">
                <a:effectLst/>
              </a:rPr>
              <a:t>давньогрецької</a:t>
            </a:r>
            <a:r>
              <a:rPr lang="ru-RU" sz="2000" b="1" i="1" dirty="0">
                <a:effectLst/>
              </a:rPr>
              <a:t> </a:t>
            </a:r>
            <a:r>
              <a:rPr lang="ru-RU" sz="2000" b="1" i="1" dirty="0" err="1">
                <a:effectLst/>
              </a:rPr>
              <a:t>міфології</a:t>
            </a:r>
            <a:r>
              <a:rPr lang="ru-RU" sz="2000" b="1" i="1" dirty="0">
                <a:effectLst/>
              </a:rPr>
              <a:t> (</a:t>
            </a:r>
            <a:r>
              <a:rPr lang="ru-RU" sz="2000" b="1" i="1" dirty="0" err="1">
                <a:effectLst/>
              </a:rPr>
              <a:t>що</a:t>
            </a:r>
            <a:r>
              <a:rPr lang="ru-RU" sz="2000" b="1" i="1" dirty="0">
                <a:effectLst/>
              </a:rPr>
              <a:t> </a:t>
            </a:r>
            <a:r>
              <a:rPr lang="ru-RU" sz="2000" b="1" i="1" dirty="0" err="1">
                <a:effectLst/>
              </a:rPr>
              <a:t>були</a:t>
            </a:r>
            <a:r>
              <a:rPr lang="ru-RU" sz="2000" b="1" i="1" dirty="0">
                <a:effectLst/>
              </a:rPr>
              <a:t> </a:t>
            </a:r>
            <a:r>
              <a:rPr lang="ru-RU" sz="2000" b="1" i="1" dirty="0" err="1">
                <a:effectLst/>
              </a:rPr>
              <a:t>поєднанням</a:t>
            </a:r>
            <a:r>
              <a:rPr lang="ru-RU" sz="2000" b="1" i="1" dirty="0">
                <a:effectLst/>
              </a:rPr>
              <a:t> </a:t>
            </a:r>
            <a:r>
              <a:rPr lang="ru-RU" sz="2000" b="1" i="1" dirty="0" err="1">
                <a:effectLst/>
              </a:rPr>
              <a:t>людини</a:t>
            </a:r>
            <a:r>
              <a:rPr lang="ru-RU" sz="2000" b="1" i="1" dirty="0">
                <a:effectLst/>
              </a:rPr>
              <a:t> та коня), </a:t>
            </a:r>
            <a:r>
              <a:rPr lang="ru-RU" sz="2000" b="1" i="1" dirty="0" err="1">
                <a:effectLst/>
              </a:rPr>
              <a:t>оскільки</a:t>
            </a:r>
            <a:r>
              <a:rPr lang="ru-RU" sz="2000" b="1" i="1" dirty="0">
                <a:effectLst/>
              </a:rPr>
              <a:t> </a:t>
            </a:r>
            <a:r>
              <a:rPr lang="ru-RU" sz="2000" b="1" i="1" dirty="0" err="1">
                <a:effectLst/>
              </a:rPr>
              <a:t>мають</a:t>
            </a:r>
            <a:r>
              <a:rPr lang="ru-RU" sz="2000" b="1" i="1" dirty="0">
                <a:effectLst/>
              </a:rPr>
              <a:t> характеристики як </a:t>
            </a:r>
            <a:r>
              <a:rPr lang="ru-RU" sz="2000" b="1" i="1" dirty="0" err="1">
                <a:effectLst/>
              </a:rPr>
              <a:t>астероїдів</a:t>
            </a:r>
            <a:r>
              <a:rPr lang="ru-RU" sz="2000" b="1" i="1" dirty="0">
                <a:effectLst/>
              </a:rPr>
              <a:t> так і </a:t>
            </a:r>
            <a:r>
              <a:rPr lang="ru-RU" sz="2000" b="1" i="1" dirty="0" smtClean="0">
                <a:effectLst/>
              </a:rPr>
              <a:t>комет.</a:t>
            </a:r>
            <a:endParaRPr lang="ru-RU" sz="2000" b="1" i="1" dirty="0">
              <a:effectLst/>
            </a:endParaRPr>
          </a:p>
          <a:p>
            <a:r>
              <a:rPr lang="ru-RU" sz="2000" b="1" i="1" dirty="0">
                <a:solidFill>
                  <a:schemeClr val="tx2">
                    <a:lumMod val="75000"/>
                  </a:schemeClr>
                </a:solidFill>
                <a:effectLst/>
              </a:rPr>
              <a:t>1992</a:t>
            </a:r>
            <a:r>
              <a:rPr lang="ru-RU" sz="2000" b="1" i="1" dirty="0">
                <a:effectLst/>
              </a:rPr>
              <a:t> року </a:t>
            </a:r>
            <a:r>
              <a:rPr lang="ru-RU" sz="2000" b="1" i="1" dirty="0" err="1">
                <a:effectLst/>
              </a:rPr>
              <a:t>було</a:t>
            </a:r>
            <a:r>
              <a:rPr lang="ru-RU" sz="2000" b="1" i="1" dirty="0">
                <a:effectLst/>
              </a:rPr>
              <a:t> </a:t>
            </a:r>
            <a:r>
              <a:rPr lang="ru-RU" sz="2000" b="1" i="1" dirty="0" err="1">
                <a:effectLst/>
              </a:rPr>
              <a:t>відкрито</a:t>
            </a:r>
            <a:r>
              <a:rPr lang="ru-RU" sz="2000" b="1" i="1" dirty="0">
                <a:effectLst/>
              </a:rPr>
              <a:t> перший </a:t>
            </a:r>
            <a:r>
              <a:rPr lang="ru-RU" sz="2000" b="1" i="1" dirty="0" err="1">
                <a:effectLst/>
              </a:rPr>
              <a:t>об'єкт</a:t>
            </a:r>
            <a:r>
              <a:rPr lang="ru-RU" sz="2000" b="1" i="1" dirty="0">
                <a:effectLst/>
              </a:rPr>
              <a:t> за </a:t>
            </a:r>
            <a:r>
              <a:rPr lang="ru-RU" sz="2000" b="1" i="1" dirty="0" err="1">
                <a:effectLst/>
              </a:rPr>
              <a:t>орбітою</a:t>
            </a:r>
            <a:r>
              <a:rPr lang="ru-RU" sz="2000" b="1" i="1" dirty="0">
                <a:effectLst/>
              </a:rPr>
              <a:t> Плутона. </a:t>
            </a:r>
            <a:r>
              <a:rPr lang="ru-RU" sz="2000" b="1" i="1" dirty="0" err="1">
                <a:effectLst/>
              </a:rPr>
              <a:t>Він</a:t>
            </a:r>
            <a:r>
              <a:rPr lang="ru-RU" sz="2000" b="1" i="1" dirty="0">
                <a:effectLst/>
              </a:rPr>
              <a:t> </a:t>
            </a:r>
            <a:r>
              <a:rPr lang="ru-RU" sz="2000" b="1" i="1" dirty="0" err="1">
                <a:effectLst/>
              </a:rPr>
              <a:t>отримав</a:t>
            </a:r>
            <a:r>
              <a:rPr lang="ru-RU" sz="2000" b="1" i="1" dirty="0">
                <a:effectLst/>
              </a:rPr>
              <a:t> </a:t>
            </a:r>
            <a:r>
              <a:rPr lang="ru-RU" sz="2000" b="1" i="1" dirty="0" err="1">
                <a:effectLst/>
              </a:rPr>
              <a:t>тимчасову</a:t>
            </a:r>
            <a:r>
              <a:rPr lang="ru-RU" sz="2000" b="1" i="1" dirty="0">
                <a:effectLst/>
              </a:rPr>
              <a:t> </a:t>
            </a:r>
            <a:r>
              <a:rPr lang="ru-RU" sz="2000" b="1" i="1" dirty="0" err="1">
                <a:effectLst/>
              </a:rPr>
              <a:t>назву</a:t>
            </a:r>
            <a:r>
              <a:rPr lang="ru-RU" sz="2000" b="1" i="1" dirty="0">
                <a:effectLst/>
              </a:rPr>
              <a:t> 1992 </a:t>
            </a:r>
            <a:r>
              <a:rPr lang="en-US" sz="2000" b="1" i="1" dirty="0">
                <a:effectLst/>
              </a:rPr>
              <a:t>QB</a:t>
            </a:r>
            <a:r>
              <a:rPr lang="en-US" sz="2000" b="1" i="1" baseline="-25000" dirty="0">
                <a:effectLst/>
              </a:rPr>
              <a:t>1</a:t>
            </a:r>
            <a:r>
              <a:rPr lang="en-US" sz="2000" b="1" i="1" dirty="0">
                <a:effectLst/>
              </a:rPr>
              <a:t>. </a:t>
            </a:r>
            <a:r>
              <a:rPr lang="ru-RU" sz="2000" b="1" i="1" dirty="0" err="1">
                <a:effectLst/>
              </a:rPr>
              <a:t>Після</a:t>
            </a:r>
            <a:r>
              <a:rPr lang="ru-RU" sz="2000" b="1" i="1" dirty="0">
                <a:effectLst/>
              </a:rPr>
              <a:t> </a:t>
            </a:r>
            <a:r>
              <a:rPr lang="ru-RU" sz="2000" b="1" i="1" dirty="0" err="1">
                <a:effectLst/>
              </a:rPr>
              <a:t>цього</a:t>
            </a:r>
            <a:r>
              <a:rPr lang="ru-RU" sz="2000" b="1" i="1" dirty="0">
                <a:effectLst/>
              </a:rPr>
              <a:t> в </a:t>
            </a:r>
            <a:r>
              <a:rPr lang="ru-RU" sz="2000" b="1" i="1" dirty="0" err="1">
                <a:effectLst/>
              </a:rPr>
              <a:t>поясі</a:t>
            </a:r>
            <a:r>
              <a:rPr lang="ru-RU" sz="2000" b="1" i="1" dirty="0">
                <a:effectLst/>
              </a:rPr>
              <a:t> </a:t>
            </a:r>
            <a:r>
              <a:rPr lang="ru-RU" sz="2000" b="1" i="1" dirty="0" err="1">
                <a:effectLst/>
              </a:rPr>
              <a:t>Койпера</a:t>
            </a:r>
            <a:r>
              <a:rPr lang="ru-RU" sz="2000" b="1" i="1" dirty="0">
                <a:effectLst/>
              </a:rPr>
              <a:t> стали </a:t>
            </a:r>
            <a:r>
              <a:rPr lang="ru-RU" sz="2000" b="1" i="1" dirty="0" err="1">
                <a:effectLst/>
              </a:rPr>
              <a:t>знаходити</a:t>
            </a:r>
            <a:r>
              <a:rPr lang="ru-RU" sz="2000" b="1" i="1" dirty="0">
                <a:effectLst/>
              </a:rPr>
              <a:t> </a:t>
            </a:r>
            <a:r>
              <a:rPr lang="ru-RU" sz="2000" b="1" i="1" dirty="0" err="1">
                <a:effectLst/>
              </a:rPr>
              <a:t>нові</a:t>
            </a:r>
            <a:r>
              <a:rPr lang="ru-RU" sz="2000" b="1" i="1" dirty="0">
                <a:effectLst/>
              </a:rPr>
              <a:t> </a:t>
            </a:r>
            <a:r>
              <a:rPr lang="ru-RU" sz="2000" b="1" i="1" dirty="0" err="1">
                <a:effectLst/>
              </a:rPr>
              <a:t>об'єкти</a:t>
            </a:r>
            <a:r>
              <a:rPr lang="ru-RU" sz="2000" b="1" i="1" dirty="0">
                <a:effectLst/>
              </a:rPr>
              <a:t>.</a:t>
            </a:r>
          </a:p>
          <a:p>
            <a:endParaRPr lang="ru-RU" sz="2000" dirty="0">
              <a:effectLst/>
            </a:endParaRPr>
          </a:p>
        </p:txBody>
      </p:sp>
    </p:spTree>
    <p:extLst>
      <p:ext uri="{BB962C8B-B14F-4D97-AF65-F5344CB8AC3E}">
        <p14:creationId xmlns:p14="http://schemas.microsoft.com/office/powerpoint/2010/main" val="314856152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850207"/>
            <a:ext cx="9144000" cy="3240360"/>
          </a:xfrm>
        </p:spPr>
        <p:txBody>
          <a:bodyPr>
            <a:noAutofit/>
          </a:bodyPr>
          <a:lstStyle/>
          <a:p>
            <a:r>
              <a:rPr lang="ru-RU" sz="2000" b="1" i="1" dirty="0"/>
              <a:t>Станом на </a:t>
            </a:r>
            <a:r>
              <a:rPr lang="ru-RU" sz="2000" b="1" i="1" dirty="0">
                <a:solidFill>
                  <a:schemeClr val="tx2">
                    <a:lumMod val="75000"/>
                  </a:schemeClr>
                </a:solidFill>
              </a:rPr>
              <a:t>27 </a:t>
            </a:r>
            <a:r>
              <a:rPr lang="ru-RU" sz="2000" b="1" i="1" dirty="0" err="1">
                <a:solidFill>
                  <a:schemeClr val="tx2">
                    <a:lumMod val="75000"/>
                  </a:schemeClr>
                </a:solidFill>
              </a:rPr>
              <a:t>березня</a:t>
            </a:r>
            <a:r>
              <a:rPr lang="ru-RU" sz="2000" b="1" i="1" dirty="0">
                <a:solidFill>
                  <a:schemeClr val="tx2">
                    <a:lumMod val="75000"/>
                  </a:schemeClr>
                </a:solidFill>
              </a:rPr>
              <a:t> 2013</a:t>
            </a:r>
            <a:r>
              <a:rPr lang="ru-RU" sz="2000" b="1" i="1" dirty="0"/>
              <a:t> в </a:t>
            </a:r>
            <a:r>
              <a:rPr lang="ru-RU" sz="2000" b="1" i="1" dirty="0" err="1"/>
              <a:t>базі</a:t>
            </a:r>
            <a:r>
              <a:rPr lang="ru-RU" sz="2000" b="1" i="1" dirty="0"/>
              <a:t> </a:t>
            </a:r>
            <a:r>
              <a:rPr lang="ru-RU" sz="2000" b="1" i="1" dirty="0" err="1"/>
              <a:t>даних</a:t>
            </a:r>
            <a:r>
              <a:rPr lang="ru-RU" sz="2000" b="1" i="1" dirty="0"/>
              <a:t> Центру </a:t>
            </a:r>
            <a:r>
              <a:rPr lang="ru-RU" sz="2000" b="1" i="1" dirty="0" err="1"/>
              <a:t>малих</a:t>
            </a:r>
            <a:r>
              <a:rPr lang="ru-RU" sz="2000" b="1" i="1" dirty="0"/>
              <a:t> планет </a:t>
            </a:r>
            <a:r>
              <a:rPr lang="ru-RU" sz="2000" b="1" i="1" dirty="0" err="1"/>
              <a:t>налічувалось</a:t>
            </a:r>
            <a:r>
              <a:rPr lang="ru-RU" sz="2000" b="1" i="1" dirty="0"/>
              <a:t> 99 992 812 </a:t>
            </a:r>
            <a:r>
              <a:rPr lang="ru-RU" sz="2000" b="1" i="1" dirty="0" err="1"/>
              <a:t>об'єктів</a:t>
            </a:r>
            <a:r>
              <a:rPr lang="ru-RU" sz="2000" b="1" i="1" dirty="0"/>
              <a:t>, у 611 198 </a:t>
            </a:r>
            <a:r>
              <a:rPr lang="ru-RU" sz="2000" b="1" i="1" dirty="0" err="1"/>
              <a:t>визначено</a:t>
            </a:r>
            <a:r>
              <a:rPr lang="ru-RU" sz="2000" b="1" i="1" dirty="0"/>
              <a:t> </a:t>
            </a:r>
            <a:r>
              <a:rPr lang="ru-RU" sz="2000" b="1" i="1" dirty="0" err="1"/>
              <a:t>орбіти</a:t>
            </a:r>
            <a:r>
              <a:rPr lang="ru-RU" sz="2000" b="1" i="1" dirty="0"/>
              <a:t> і </a:t>
            </a:r>
            <a:r>
              <a:rPr lang="ru-RU" sz="2000" b="1" i="1" dirty="0" err="1"/>
              <a:t>їм</a:t>
            </a:r>
            <a:r>
              <a:rPr lang="ru-RU" sz="2000" b="1" i="1" dirty="0"/>
              <a:t> </a:t>
            </a:r>
            <a:r>
              <a:rPr lang="ru-RU" sz="2000" b="1" i="1" dirty="0" err="1"/>
              <a:t>надано</a:t>
            </a:r>
            <a:r>
              <a:rPr lang="ru-RU" sz="2000" b="1" i="1" dirty="0"/>
              <a:t> </a:t>
            </a:r>
            <a:r>
              <a:rPr lang="ru-RU" sz="2000" b="1" i="1" dirty="0" err="1"/>
              <a:t>постійний</a:t>
            </a:r>
            <a:r>
              <a:rPr lang="ru-RU" sz="2000" b="1" i="1" dirty="0"/>
              <a:t> </a:t>
            </a:r>
            <a:r>
              <a:rPr lang="ru-RU" sz="2000" b="1" i="1" dirty="0" smtClean="0"/>
              <a:t>номер. </a:t>
            </a:r>
            <a:r>
              <a:rPr lang="ru-RU" sz="2000" b="1" i="1" dirty="0"/>
              <a:t>17 766 з них </a:t>
            </a:r>
            <a:r>
              <a:rPr lang="ru-RU" sz="2000" b="1" i="1" dirty="0" err="1"/>
              <a:t>мали</a:t>
            </a:r>
            <a:r>
              <a:rPr lang="ru-RU" sz="2000" b="1" i="1" dirty="0"/>
              <a:t> </a:t>
            </a:r>
            <a:r>
              <a:rPr lang="ru-RU" sz="2000" b="1" i="1" dirty="0" err="1"/>
              <a:t>офіційно</a:t>
            </a:r>
            <a:r>
              <a:rPr lang="ru-RU" sz="2000" b="1" i="1" dirty="0"/>
              <a:t> </a:t>
            </a:r>
            <a:r>
              <a:rPr lang="ru-RU" sz="2000" b="1" i="1" dirty="0" err="1"/>
              <a:t>затверджені</a:t>
            </a:r>
            <a:r>
              <a:rPr lang="ru-RU" sz="2000" b="1" i="1" dirty="0"/>
              <a:t> </a:t>
            </a:r>
            <a:r>
              <a:rPr lang="ru-RU" sz="2000" b="1" i="1" dirty="0" err="1" smtClean="0"/>
              <a:t>назви</a:t>
            </a:r>
            <a:r>
              <a:rPr lang="ru-RU" sz="2000" b="1" i="1" dirty="0" smtClean="0"/>
              <a:t>. </a:t>
            </a:r>
            <a:r>
              <a:rPr lang="ru-RU" sz="2000" b="1" i="1" dirty="0" err="1"/>
              <a:t>Дослідники</a:t>
            </a:r>
            <a:r>
              <a:rPr lang="ru-RU" sz="2000" b="1" i="1" dirty="0"/>
              <a:t> </a:t>
            </a:r>
            <a:r>
              <a:rPr lang="ru-RU" sz="2000" b="1" i="1" dirty="0" err="1"/>
              <a:t>припускають</a:t>
            </a:r>
            <a:r>
              <a:rPr lang="ru-RU" sz="2000" b="1" i="1" dirty="0"/>
              <a:t>, </a:t>
            </a:r>
            <a:r>
              <a:rPr lang="ru-RU" sz="2000" b="1" i="1" dirty="0" err="1"/>
              <a:t>що</a:t>
            </a:r>
            <a:r>
              <a:rPr lang="ru-RU" sz="2000" b="1" i="1" dirty="0"/>
              <a:t> у головному </a:t>
            </a:r>
            <a:r>
              <a:rPr lang="ru-RU" sz="2000" b="1" i="1" dirty="0" err="1"/>
              <a:t>поясі</a:t>
            </a:r>
            <a:r>
              <a:rPr lang="ru-RU" sz="2000" b="1" i="1" dirty="0"/>
              <a:t> </a:t>
            </a:r>
            <a:r>
              <a:rPr lang="ru-RU" sz="2000" b="1" i="1" dirty="0" err="1"/>
              <a:t>астероїдів</a:t>
            </a:r>
            <a:r>
              <a:rPr lang="ru-RU" sz="2000" b="1" i="1" dirty="0"/>
              <a:t> </a:t>
            </a:r>
            <a:r>
              <a:rPr lang="ru-RU" sz="2000" b="1" i="1" dirty="0" err="1"/>
              <a:t>має</a:t>
            </a:r>
            <a:r>
              <a:rPr lang="ru-RU" sz="2000" b="1" i="1" dirty="0"/>
              <a:t> бути </a:t>
            </a:r>
            <a:r>
              <a:rPr lang="ru-RU" sz="2000" b="1" i="1" dirty="0" err="1"/>
              <a:t>від</a:t>
            </a:r>
            <a:r>
              <a:rPr lang="ru-RU" sz="2000" b="1" i="1" dirty="0"/>
              <a:t> 1,1 до 1,9 </a:t>
            </a:r>
            <a:r>
              <a:rPr lang="ru-RU" sz="2000" b="1" i="1" dirty="0" err="1"/>
              <a:t>мільйона</a:t>
            </a:r>
            <a:r>
              <a:rPr lang="ru-RU" sz="2000" b="1" i="1" dirty="0"/>
              <a:t> </a:t>
            </a:r>
            <a:r>
              <a:rPr lang="ru-RU" sz="2000" b="1" i="1" dirty="0" err="1"/>
              <a:t>об'єктів</a:t>
            </a:r>
            <a:r>
              <a:rPr lang="ru-RU" sz="2000" b="1" i="1" dirty="0"/>
              <a:t>, </a:t>
            </a:r>
            <a:r>
              <a:rPr lang="ru-RU" sz="2000" b="1" i="1" dirty="0" err="1"/>
              <a:t>що</a:t>
            </a:r>
            <a:r>
              <a:rPr lang="ru-RU" sz="2000" b="1" i="1" dirty="0"/>
              <a:t> </a:t>
            </a:r>
            <a:r>
              <a:rPr lang="ru-RU" sz="2000" b="1" i="1" dirty="0" err="1"/>
              <a:t>мають</a:t>
            </a:r>
            <a:r>
              <a:rPr lang="ru-RU" sz="2000" b="1" i="1" dirty="0"/>
              <a:t> </a:t>
            </a:r>
            <a:r>
              <a:rPr lang="ru-RU" sz="2000" b="1" i="1" dirty="0" err="1"/>
              <a:t>розмір</a:t>
            </a:r>
            <a:r>
              <a:rPr lang="ru-RU" sz="2000" b="1" i="1" dirty="0"/>
              <a:t> </a:t>
            </a:r>
            <a:r>
              <a:rPr lang="ru-RU" sz="2000" b="1" i="1" dirty="0" err="1"/>
              <a:t>понад</a:t>
            </a:r>
            <a:r>
              <a:rPr lang="ru-RU" sz="2000" b="1" i="1" dirty="0"/>
              <a:t> 1 км у </a:t>
            </a:r>
            <a:r>
              <a:rPr lang="ru-RU" sz="2000" b="1" i="1" dirty="0" smtClean="0"/>
              <a:t>поперечнику.</a:t>
            </a:r>
            <a:endParaRPr lang="ru-RU" sz="2000" b="1" i="1" dirty="0"/>
          </a:p>
          <a:p>
            <a:r>
              <a:rPr lang="ru-RU" sz="2000" b="1" i="1" dirty="0" smtClean="0"/>
              <a:t>У </a:t>
            </a:r>
            <a:r>
              <a:rPr lang="ru-RU" sz="2000" b="1" i="1" dirty="0" err="1"/>
              <a:t>більшість</a:t>
            </a:r>
            <a:r>
              <a:rPr lang="ru-RU" sz="2000" b="1" i="1" dirty="0"/>
              <a:t> </a:t>
            </a:r>
            <a:r>
              <a:rPr lang="ru-RU" sz="2000" b="1" i="1" dirty="0" err="1"/>
              <a:t>земних</a:t>
            </a:r>
            <a:r>
              <a:rPr lang="ru-RU" sz="2000" b="1" i="1" dirty="0"/>
              <a:t> </a:t>
            </a:r>
            <a:r>
              <a:rPr lang="ru-RU" sz="2000" b="1" i="1" dirty="0" err="1"/>
              <a:t>телескопів</a:t>
            </a:r>
            <a:r>
              <a:rPr lang="ru-RU" sz="2000" b="1" i="1" dirty="0"/>
              <a:t> </a:t>
            </a:r>
            <a:r>
              <a:rPr lang="ru-RU" sz="2000" b="1" i="1" dirty="0" err="1"/>
              <a:t>астероїди</a:t>
            </a:r>
            <a:r>
              <a:rPr lang="ru-RU" sz="2000" b="1" i="1" dirty="0"/>
              <a:t> видно </a:t>
            </a:r>
            <a:r>
              <a:rPr lang="ru-RU" sz="2000" b="1" i="1" dirty="0" err="1"/>
              <a:t>лише</a:t>
            </a:r>
            <a:r>
              <a:rPr lang="ru-RU" sz="2000" b="1" i="1" dirty="0"/>
              <a:t> як точки на </a:t>
            </a:r>
            <a:r>
              <a:rPr lang="ru-RU" sz="2000" b="1" i="1" dirty="0" err="1"/>
              <a:t>небі</a:t>
            </a:r>
            <a:r>
              <a:rPr lang="ru-RU" sz="2000" b="1" i="1" dirty="0"/>
              <a:t>. </a:t>
            </a:r>
            <a:r>
              <a:rPr lang="ru-RU" sz="2000" b="1" i="1" dirty="0" err="1"/>
              <a:t>Тільки</a:t>
            </a:r>
            <a:r>
              <a:rPr lang="ru-RU" sz="2000" b="1" i="1" dirty="0"/>
              <a:t> </a:t>
            </a:r>
            <a:r>
              <a:rPr lang="ru-RU" sz="2000" b="1" i="1" dirty="0" err="1"/>
              <a:t>найпотужніші</a:t>
            </a:r>
            <a:r>
              <a:rPr lang="ru-RU" sz="2000" b="1" i="1" dirty="0"/>
              <a:t> </a:t>
            </a:r>
            <a:r>
              <a:rPr lang="ru-RU" sz="2000" b="1" i="1" dirty="0" err="1"/>
              <a:t>наземні</a:t>
            </a:r>
            <a:r>
              <a:rPr lang="ru-RU" sz="2000" b="1" i="1" dirty="0"/>
              <a:t> й </a:t>
            </a:r>
            <a:r>
              <a:rPr lang="ru-RU" sz="2000" b="1" i="1" dirty="0" err="1"/>
              <a:t>орбітальні</a:t>
            </a:r>
            <a:r>
              <a:rPr lang="ru-RU" sz="2000" b="1" i="1" dirty="0"/>
              <a:t> </a:t>
            </a:r>
            <a:r>
              <a:rPr lang="ru-RU" sz="2000" b="1" i="1" dirty="0" err="1"/>
              <a:t>телескопи</a:t>
            </a:r>
            <a:r>
              <a:rPr lang="ru-RU" sz="2000" b="1" i="1" dirty="0"/>
              <a:t> на </a:t>
            </a:r>
            <a:r>
              <a:rPr lang="ru-RU" sz="2000" b="1" i="1" dirty="0" err="1"/>
              <a:t>зразок</a:t>
            </a:r>
            <a:r>
              <a:rPr lang="ru-RU" sz="2000" b="1" i="1" dirty="0"/>
              <a:t> телескопа Хаббла </a:t>
            </a:r>
            <a:r>
              <a:rPr lang="ru-RU" sz="2000" b="1" i="1" dirty="0" err="1"/>
              <a:t>можуть</a:t>
            </a:r>
            <a:r>
              <a:rPr lang="ru-RU" sz="2000" b="1" i="1" dirty="0"/>
              <a:t> </a:t>
            </a:r>
            <a:r>
              <a:rPr lang="ru-RU" sz="2000" b="1" i="1" dirty="0" err="1"/>
              <a:t>визначити</a:t>
            </a:r>
            <a:r>
              <a:rPr lang="ru-RU" sz="2000" b="1" i="1" dirty="0"/>
              <a:t> форму </a:t>
            </a:r>
            <a:r>
              <a:rPr lang="ru-RU" sz="2000" b="1" i="1" dirty="0" err="1"/>
              <a:t>астероїда</a:t>
            </a:r>
            <a:r>
              <a:rPr lang="ru-RU" sz="2000" b="1" i="1" dirty="0"/>
              <a:t>. </a:t>
            </a:r>
            <a:r>
              <a:rPr lang="ru-RU" sz="2000" b="1" i="1" dirty="0" err="1"/>
              <a:t>Проте</a:t>
            </a:r>
            <a:r>
              <a:rPr lang="ru-RU" sz="2000" b="1" i="1" dirty="0"/>
              <a:t> </a:t>
            </a:r>
            <a:r>
              <a:rPr lang="ru-RU" sz="2000" b="1" i="1" dirty="0" err="1"/>
              <a:t>зображення</a:t>
            </a:r>
            <a:r>
              <a:rPr lang="ru-RU" sz="2000" b="1" i="1" dirty="0"/>
              <a:t> </a:t>
            </a:r>
            <a:r>
              <a:rPr lang="ru-RU" sz="2000" b="1" i="1" dirty="0" err="1"/>
              <a:t>астероїдів</a:t>
            </a:r>
            <a:r>
              <a:rPr lang="ru-RU" sz="2000" b="1" i="1" dirty="0"/>
              <a:t> </a:t>
            </a:r>
            <a:r>
              <a:rPr lang="ru-RU" sz="2000" b="1" i="1" dirty="0" err="1"/>
              <a:t>залишаються</a:t>
            </a:r>
            <a:r>
              <a:rPr lang="ru-RU" sz="2000" b="1" i="1" dirty="0"/>
              <a:t> </a:t>
            </a:r>
            <a:r>
              <a:rPr lang="ru-RU" sz="2000" b="1" i="1" dirty="0" err="1"/>
              <a:t>лише</a:t>
            </a:r>
            <a:r>
              <a:rPr lang="ru-RU" sz="2000" b="1" i="1" dirty="0"/>
              <a:t> </a:t>
            </a:r>
            <a:r>
              <a:rPr lang="ru-RU" sz="2000" b="1" i="1" dirty="0" err="1"/>
              <a:t>розмитими</a:t>
            </a:r>
            <a:r>
              <a:rPr lang="ru-RU" sz="2000" b="1" i="1" dirty="0"/>
              <a:t> </a:t>
            </a:r>
            <a:r>
              <a:rPr lang="ru-RU" sz="2000" b="1" i="1" dirty="0" err="1"/>
              <a:t>плямами</a:t>
            </a:r>
            <a:r>
              <a:rPr lang="ru-RU" sz="2000" b="1" i="1" dirty="0"/>
              <a:t>. </a:t>
            </a:r>
            <a:endParaRPr lang="ru-RU" sz="2000" b="1" i="1" dirty="0">
              <a:solidFill>
                <a:srgbClr val="002060"/>
              </a:solidFill>
            </a:endParaRPr>
          </a:p>
        </p:txBody>
      </p:sp>
      <p:sp>
        <p:nvSpPr>
          <p:cNvPr id="2" name="Заголовок 1"/>
          <p:cNvSpPr>
            <a:spLocks noGrp="1"/>
          </p:cNvSpPr>
          <p:nvPr>
            <p:ph type="title"/>
          </p:nvPr>
        </p:nvSpPr>
        <p:spPr>
          <a:xfrm>
            <a:off x="683568" y="116632"/>
            <a:ext cx="7776864" cy="698376"/>
          </a:xfrm>
        </p:spPr>
        <p:txBody>
          <a:bodyPr>
            <a:normAutofit fontScale="90000"/>
          </a:bodyPr>
          <a:lstStyle/>
          <a:p>
            <a:r>
              <a:rPr lang="ru-RU" b="1" i="1" dirty="0" err="1" smtClean="0">
                <a:solidFill>
                  <a:schemeClr val="tx2">
                    <a:lumMod val="75000"/>
                  </a:schemeClr>
                </a:solidFill>
              </a:rPr>
              <a:t>Останні</a:t>
            </a:r>
            <a:r>
              <a:rPr lang="ru-RU" b="1" i="1" dirty="0" smtClean="0">
                <a:solidFill>
                  <a:schemeClr val="tx2">
                    <a:lumMod val="75000"/>
                  </a:schemeClr>
                </a:solidFill>
              </a:rPr>
              <a:t> </a:t>
            </a:r>
            <a:r>
              <a:rPr lang="ru-RU" b="1" i="1" dirty="0" err="1" smtClean="0">
                <a:solidFill>
                  <a:schemeClr val="tx2">
                    <a:lumMod val="75000"/>
                  </a:schemeClr>
                </a:solidFill>
              </a:rPr>
              <a:t>Дослідження</a:t>
            </a:r>
            <a:endParaRPr lang="ru-RU" b="1" i="1" dirty="0">
              <a:solidFill>
                <a:schemeClr val="tx2">
                  <a:lumMod val="75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4020694"/>
            <a:ext cx="3816424" cy="2667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6" name="Picture 2" descr="C:\Users\Us\Desktop\астероїди\vesta_cer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87106"/>
            <a:ext cx="3866008" cy="2600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86375150"/>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238</TotalTime>
  <Words>66</Words>
  <Application>Microsoft Office PowerPoint</Application>
  <PresentationFormat>Экран (4:3)</PresentationFormat>
  <Paragraphs>30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Базовая</vt:lpstr>
      <vt:lpstr>Астероїди</vt:lpstr>
      <vt:lpstr>Загальна характеристика</vt:lpstr>
      <vt:lpstr>Презентация PowerPoint</vt:lpstr>
      <vt:lpstr>Історія Вивчення Астероїдів</vt:lpstr>
      <vt:lpstr>Однак перший астероїд Цереру (тепер це карликова планета) виявив італієць Джузеппе Піацці, який не був учасником цього проекту, а багато років вів спостереження положень зір для складання зоряного каталогу.     Наступні три астероїди — Паллада (1802, Г. Ольберс), Юнона (1804, К. Гардінг) і Веста (1807, Г. Ольберс) було виявлено протягом декількох наступних років. Ще через 8 років марних пошуків більшість астрономів припинили дослідження. </vt:lpstr>
      <vt:lpstr>Однак, Карл Людвиг Генке виявив наполегливість і відновив пошук нових астероїдів 1830 року. П'ятнадцять років по тому він виявив Астрею, перший новий астероїд за 38 років. Менше ніж через два роки він виявив Гебу. Після цього інші астрономи приєдналися до пошуків, і починаючи з 1847 року астероїди відкривали вже щороку (за винятком 1945). Відкривачами астероїдів у той час стали Д. Р. Гінд, Аннібале де Гаспаріс,  Роберт Лютер,  М. С. Гольдшмідт, Жан Шакорнак, Джеймс Фергюсон, Н. Р. Поґсон, Вільгельм Темпель, Д. К. Вотсон, Х. Г. Ф. Петерс та ін. </vt:lpstr>
      <vt:lpstr>Назви Астероїдів</vt:lpstr>
      <vt:lpstr>Презентация PowerPoint</vt:lpstr>
      <vt:lpstr>Останні Дослідження</vt:lpstr>
      <vt:lpstr>Спектральна Класифікація</vt:lpstr>
      <vt:lpstr>Розподіл у Сонячній системі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Астероїди</dc:title>
  <dc:creator>User</dc:creator>
  <cp:lastModifiedBy>Us</cp:lastModifiedBy>
  <cp:revision>24</cp:revision>
  <dcterms:created xsi:type="dcterms:W3CDTF">2013-10-30T12:50:15Z</dcterms:created>
  <dcterms:modified xsi:type="dcterms:W3CDTF">2014-11-30T18:11:16Z</dcterms:modified>
</cp:coreProperties>
</file>