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2"/>
  </p:sldMasterIdLst>
  <p:sldIdLst>
    <p:sldId id="264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71" autoAdjust="0"/>
  </p:normalViewPr>
  <p:slideViewPr>
    <p:cSldViewPr>
      <p:cViewPr>
        <p:scale>
          <a:sx n="68" d="100"/>
          <a:sy n="68" d="100"/>
        </p:scale>
        <p:origin x="-144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1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3141439" y="1059164"/>
            <a:ext cx="8987492" cy="8425773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-1534678" y="-721995"/>
            <a:ext cx="7313016" cy="5386825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/>
        </p:nvSpPr>
        <p:spPr>
          <a:xfrm rot="1800000">
            <a:off x="3462992" y="2573993"/>
            <a:ext cx="689008" cy="645945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/>
        </p:nvSpPr>
        <p:spPr>
          <a:xfrm rot="1800000">
            <a:off x="4863512" y="2809857"/>
            <a:ext cx="3324776" cy="3116977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/>
        </p:nvSpPr>
        <p:spPr>
          <a:xfrm rot="1800000">
            <a:off x="7027248" y="4503204"/>
            <a:ext cx="689008" cy="645945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/>
        </p:nvSpPr>
        <p:spPr>
          <a:xfrm rot="1800000">
            <a:off x="7608417" y="4896306"/>
            <a:ext cx="292604" cy="27431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/>
        </p:nvSpPr>
        <p:spPr>
          <a:xfrm rot="1800000">
            <a:off x="4320236" y="3101058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/>
        </p:nvSpPr>
        <p:spPr>
          <a:xfrm rot="1800000">
            <a:off x="3782665" y="2810089"/>
            <a:ext cx="370674" cy="347507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/>
        </p:nvSpPr>
        <p:spPr>
          <a:xfrm rot="1800000">
            <a:off x="4810013" y="2958375"/>
            <a:ext cx="1810644" cy="2057371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/>
        </p:nvSpPr>
        <p:spPr>
          <a:xfrm rot="1800000">
            <a:off x="3441646" y="2435766"/>
            <a:ext cx="1328398" cy="124537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/>
        </p:nvSpPr>
        <p:spPr>
          <a:xfrm rot="1800000">
            <a:off x="6424275" y="3743162"/>
            <a:ext cx="2508481" cy="261300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/>
        </p:nvSpPr>
        <p:spPr>
          <a:xfrm rot="1800000">
            <a:off x="5038735" y="3489957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/>
        </p:nvSpPr>
        <p:spPr>
          <a:xfrm rot="1800000">
            <a:off x="5890030" y="3709540"/>
            <a:ext cx="1588104" cy="1488848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/>
        </p:nvSpPr>
        <p:spPr>
          <a:xfrm rot="1800000">
            <a:off x="6807482" y="4462787"/>
            <a:ext cx="292604" cy="27431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/>
        </p:nvSpPr>
        <p:spPr>
          <a:xfrm rot="1800000">
            <a:off x="5736813" y="3867803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/>
        </p:nvSpPr>
        <p:spPr>
          <a:xfrm rot="1800000">
            <a:off x="4894651" y="3411969"/>
            <a:ext cx="370674" cy="347507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/>
        </p:nvSpPr>
        <p:spPr>
          <a:xfrm rot="1800000">
            <a:off x="3325149" y="2499384"/>
            <a:ext cx="689008" cy="645945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/>
        </p:nvSpPr>
        <p:spPr>
          <a:xfrm rot="1800000">
            <a:off x="1862676" y="1580077"/>
            <a:ext cx="1328398" cy="124537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/>
        </p:nvSpPr>
        <p:spPr>
          <a:xfrm rot="1800000">
            <a:off x="2279593" y="1411270"/>
            <a:ext cx="3324776" cy="3116977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/>
        </p:nvSpPr>
        <p:spPr>
          <a:xfrm rot="1800000">
            <a:off x="1791453" y="470130"/>
            <a:ext cx="6741571" cy="6320223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819634" y="1257314"/>
            <a:ext cx="5340410" cy="114300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4" name="Овал 33"/>
          <p:cNvSpPr/>
          <p:nvPr/>
        </p:nvSpPr>
        <p:spPr>
          <a:xfrm>
            <a:off x="782495" y="763558"/>
            <a:ext cx="2678670" cy="25112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82236" y="3058452"/>
            <a:ext cx="3278615" cy="3703316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grpSp>
        <p:nvGrpSpPr>
          <p:cNvPr id="36" name="Группа 35"/>
          <p:cNvGrpSpPr/>
          <p:nvPr userDrawn="1"/>
        </p:nvGrpSpPr>
        <p:grpSpPr>
          <a:xfrm>
            <a:off x="3141439" y="1059164"/>
            <a:ext cx="8987492" cy="8425773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37" name="Овал 36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 userDrawn="1"/>
        </p:nvGrpSpPr>
        <p:grpSpPr>
          <a:xfrm>
            <a:off x="-1534678" y="-721995"/>
            <a:ext cx="7313016" cy="5386825"/>
            <a:chOff x="-682988" y="-235745"/>
            <a:chExt cx="7198750" cy="5656166"/>
          </a:xfrm>
        </p:grpSpPr>
        <p:sp>
          <p:nvSpPr>
            <p:cNvPr id="40" name="Овал 39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1" name="Группа 40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42" name="Овал 41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4" name="3"/>
          <p:cNvSpPr/>
          <p:nvPr userDrawn="1"/>
        </p:nvSpPr>
        <p:spPr>
          <a:xfrm rot="1800000">
            <a:off x="3462992" y="2573993"/>
            <a:ext cx="689008" cy="645945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10б 9"/>
          <p:cNvSpPr/>
          <p:nvPr userDrawn="1"/>
        </p:nvSpPr>
        <p:spPr>
          <a:xfrm rot="1800000">
            <a:off x="4863512" y="2809857"/>
            <a:ext cx="3324776" cy="3116977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13"/>
          <p:cNvSpPr/>
          <p:nvPr userDrawn="1"/>
        </p:nvSpPr>
        <p:spPr>
          <a:xfrm rot="1800000">
            <a:off x="7027248" y="4503204"/>
            <a:ext cx="689008" cy="645945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47" name="14"/>
          <p:cNvSpPr/>
          <p:nvPr userDrawn="1"/>
        </p:nvSpPr>
        <p:spPr>
          <a:xfrm rot="1800000">
            <a:off x="7608417" y="4896306"/>
            <a:ext cx="292604" cy="27431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5"/>
          <p:cNvSpPr/>
          <p:nvPr userDrawn="1"/>
        </p:nvSpPr>
        <p:spPr>
          <a:xfrm rot="1800000">
            <a:off x="4320236" y="3101058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4"/>
          <p:cNvSpPr/>
          <p:nvPr userDrawn="1"/>
        </p:nvSpPr>
        <p:spPr>
          <a:xfrm rot="1800000">
            <a:off x="3782665" y="2810089"/>
            <a:ext cx="370674" cy="347507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11б 6"/>
          <p:cNvSpPr/>
          <p:nvPr userDrawn="1"/>
        </p:nvSpPr>
        <p:spPr>
          <a:xfrm rot="1800000">
            <a:off x="4810013" y="2958375"/>
            <a:ext cx="1810644" cy="2057371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3б 2"/>
          <p:cNvSpPr/>
          <p:nvPr userDrawn="1"/>
        </p:nvSpPr>
        <p:spPr>
          <a:xfrm rot="1800000">
            <a:off x="3441646" y="2435766"/>
            <a:ext cx="1328398" cy="124537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52" name="12б 10"/>
          <p:cNvSpPr/>
          <p:nvPr userDrawn="1"/>
        </p:nvSpPr>
        <p:spPr>
          <a:xfrm rot="1800000">
            <a:off x="6424275" y="3743162"/>
            <a:ext cx="2508481" cy="261300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62"/>
          <p:cNvSpPr/>
          <p:nvPr userDrawn="1"/>
        </p:nvSpPr>
        <p:spPr>
          <a:xfrm rot="1800000">
            <a:off x="5038735" y="3489957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8б 7"/>
          <p:cNvSpPr/>
          <p:nvPr userDrawn="1"/>
        </p:nvSpPr>
        <p:spPr>
          <a:xfrm rot="1800000">
            <a:off x="5890030" y="3709540"/>
            <a:ext cx="1588104" cy="1488848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55" name="9"/>
          <p:cNvSpPr/>
          <p:nvPr userDrawn="1"/>
        </p:nvSpPr>
        <p:spPr>
          <a:xfrm rot="1800000">
            <a:off x="6807482" y="4462787"/>
            <a:ext cx="292604" cy="27431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7"/>
          <p:cNvSpPr/>
          <p:nvPr userDrawn="1"/>
        </p:nvSpPr>
        <p:spPr>
          <a:xfrm rot="1800000">
            <a:off x="5736813" y="3867803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6"/>
          <p:cNvSpPr/>
          <p:nvPr userDrawn="1"/>
        </p:nvSpPr>
        <p:spPr>
          <a:xfrm rot="1800000">
            <a:off x="4894651" y="3411969"/>
            <a:ext cx="370674" cy="347507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2"/>
          <p:cNvSpPr/>
          <p:nvPr userDrawn="1"/>
        </p:nvSpPr>
        <p:spPr>
          <a:xfrm rot="1800000">
            <a:off x="3325149" y="2499384"/>
            <a:ext cx="689008" cy="645945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1б 1"/>
          <p:cNvSpPr/>
          <p:nvPr userDrawn="1"/>
        </p:nvSpPr>
        <p:spPr>
          <a:xfrm rot="1800000">
            <a:off x="1862676" y="1580077"/>
            <a:ext cx="1328398" cy="124537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60" name="8б 5"/>
          <p:cNvSpPr/>
          <p:nvPr userDrawn="1"/>
        </p:nvSpPr>
        <p:spPr>
          <a:xfrm rot="1800000">
            <a:off x="2279593" y="1411270"/>
            <a:ext cx="3324776" cy="3116977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7б 8"/>
          <p:cNvSpPr/>
          <p:nvPr userDrawn="1"/>
        </p:nvSpPr>
        <p:spPr>
          <a:xfrm rot="1800000">
            <a:off x="1791453" y="470130"/>
            <a:ext cx="6741571" cy="6320223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Овал 61"/>
          <p:cNvSpPr/>
          <p:nvPr userDrawn="1"/>
        </p:nvSpPr>
        <p:spPr>
          <a:xfrm>
            <a:off x="782495" y="763558"/>
            <a:ext cx="2678670" cy="25112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39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14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142" dur="30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144" dur="3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14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146" dur="30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148" dur="30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150" dur="30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152" dur="3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154" dur="3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156" dur="3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158" dur="3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163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animBg="1"/>
      <p:bldP spid="53" grpId="0" animBg="1"/>
      <p:bldP spid="53" grpId="1" animBg="1"/>
      <p:bldP spid="54" grpId="0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60" grpId="0" animBg="1"/>
      <p:bldP spid="61" grpId="0" animBg="1"/>
      <p:bldP spid="6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3028973" y="-3097501"/>
            <a:ext cx="3086056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4"/>
          <p:cNvSpPr>
            <a:spLocks noGrp="1"/>
          </p:cNvSpPr>
          <p:nvPr>
            <p:ph type="title"/>
          </p:nvPr>
        </p:nvSpPr>
        <p:spPr>
          <a:xfrm>
            <a:off x="458007" y="275167"/>
            <a:ext cx="8229601" cy="1143000"/>
          </a:xfrm>
          <a:prstGeom prst="rect">
            <a:avLst/>
          </a:prstGeom>
        </p:spPr>
        <p:txBody>
          <a:bodyPr anchor="b"/>
          <a:lstStyle>
            <a:lvl1pPr>
              <a:defRPr lang="ru-RU" sz="40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0" name="Объект 6"/>
          <p:cNvSpPr>
            <a:spLocks noGrp="1"/>
          </p:cNvSpPr>
          <p:nvPr>
            <p:ph sz="quarter" idx="10"/>
          </p:nvPr>
        </p:nvSpPr>
        <p:spPr>
          <a:xfrm>
            <a:off x="475747" y="1645945"/>
            <a:ext cx="8192508" cy="4868853"/>
          </a:xfrm>
          <a:prstGeom prst="rect">
            <a:avLst/>
          </a:prstGeom>
        </p:spPr>
        <p:txBody>
          <a:bodyPr/>
          <a:lstStyle>
            <a:lvl1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1pPr>
            <a:lvl2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2pPr>
            <a:lvl3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3pPr>
            <a:lvl4pPr>
              <a:defRPr lang="ru-RU" sz="240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4pPr>
            <a:lvl5pPr>
              <a:defRPr lang="ru-RU" sz="240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Овал 6"/>
          <p:cNvSpPr/>
          <p:nvPr/>
        </p:nvSpPr>
        <p:spPr>
          <a:xfrm flipV="1">
            <a:off x="182812" y="1303050"/>
            <a:ext cx="8851397" cy="798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 flipV="1">
            <a:off x="182812" y="6583636"/>
            <a:ext cx="8851397" cy="79878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71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wd">
                    <p:tmPct val="15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1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то с комментар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73908" b="20000"/>
          <a:stretch/>
        </p:blipFill>
        <p:spPr bwMode="auto">
          <a:xfrm rot="16200000">
            <a:off x="3028973" y="-3097501"/>
            <a:ext cx="3086056" cy="9143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Рисунок 2"/>
          <p:cNvSpPr>
            <a:spLocks noGrp="1"/>
          </p:cNvSpPr>
          <p:nvPr>
            <p:ph type="pic" sz="quarter" idx="10"/>
          </p:nvPr>
        </p:nvSpPr>
        <p:spPr>
          <a:xfrm>
            <a:off x="462844" y="273656"/>
            <a:ext cx="8218311" cy="5349873"/>
          </a:xfrm>
          <a:prstGeom prst="rect">
            <a:avLst/>
          </a:prstGeom>
          <a:solidFill>
            <a:srgbClr val="00B0F0">
              <a:alpha val="30000"/>
            </a:srgbClr>
          </a:solidFill>
          <a:effectLst>
            <a:outerShdw blurRad="571500" sx="102000" sy="102000" algn="ctr" rotWithShape="0">
              <a:schemeClr val="bg1"/>
            </a:outerShdw>
          </a:effectLst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3491" y="5651906"/>
            <a:ext cx="8217016" cy="1068888"/>
          </a:xfrm>
          <a:custGeom>
            <a:avLst/>
            <a:gdLst/>
            <a:ahLst/>
            <a:cxnLst/>
            <a:rect l="l" t="t" r="r" b="b"/>
            <a:pathLst>
              <a:path w="8088625" h="1122332">
                <a:moveTo>
                  <a:pt x="7320677" y="0"/>
                </a:moveTo>
                <a:lnTo>
                  <a:pt x="7500697" y="186228"/>
                </a:lnTo>
                <a:lnTo>
                  <a:pt x="7975637" y="186228"/>
                </a:lnTo>
                <a:cubicBezTo>
                  <a:pt x="8038039" y="186228"/>
                  <a:pt x="8088625" y="236814"/>
                  <a:pt x="8088625" y="299216"/>
                </a:cubicBezTo>
                <a:lnTo>
                  <a:pt x="8088625" y="1009344"/>
                </a:lnTo>
                <a:cubicBezTo>
                  <a:pt x="8088625" y="1071746"/>
                  <a:pt x="8038039" y="1122332"/>
                  <a:pt x="7975637" y="1122332"/>
                </a:cubicBezTo>
                <a:lnTo>
                  <a:pt x="112988" y="1122332"/>
                </a:lnTo>
                <a:cubicBezTo>
                  <a:pt x="50586" y="1122332"/>
                  <a:pt x="0" y="1071746"/>
                  <a:pt x="0" y="1009344"/>
                </a:cubicBezTo>
                <a:lnTo>
                  <a:pt x="0" y="299216"/>
                </a:lnTo>
                <a:cubicBezTo>
                  <a:pt x="0" y="236814"/>
                  <a:pt x="50586" y="186228"/>
                  <a:pt x="112988" y="186228"/>
                </a:cubicBezTo>
                <a:lnTo>
                  <a:pt x="7140657" y="1862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584200" dist="50800" dir="16200000">
              <a:schemeClr val="tx2">
                <a:lumMod val="50000"/>
                <a:alpha val="36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>
              <a:solidFill>
                <a:srgbClr val="0070C0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70383" y="5829266"/>
            <a:ext cx="8229601" cy="891528"/>
          </a:xfrm>
        </p:spPr>
        <p:txBody>
          <a:bodyPr anchor="t"/>
          <a:lstStyle>
            <a:lvl1pPr>
              <a:defRPr lang="ru-RU" sz="2400">
                <a:solidFill>
                  <a:srgbClr val="0070C0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marL="347187" lvl="0" indent="-347187" algn="l">
              <a:spcBef>
                <a:spcPct val="20000"/>
              </a:spcBef>
              <a:buFont typeface="Arial" pitchFamily="34" charset="0"/>
              <a:buChar char="•"/>
            </a:pPr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571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3141439" y="1059164"/>
            <a:ext cx="8987492" cy="8425773"/>
            <a:chOff x="6184708" y="2224243"/>
            <a:chExt cx="17694124" cy="17694124"/>
          </a:xfrm>
          <a:effectLst>
            <a:outerShdw blurRad="63500" sx="102000" sy="102000" algn="ctr" rotWithShape="0">
              <a:srgbClr val="81C6FF"/>
            </a:outerShdw>
          </a:effectLst>
        </p:grpSpPr>
        <p:sp>
          <p:nvSpPr>
            <p:cNvPr id="8" name="Овал 7"/>
            <p:cNvSpPr/>
            <p:nvPr userDrawn="1"/>
          </p:nvSpPr>
          <p:spPr>
            <a:xfrm rot="900000">
              <a:off x="6996420" y="3316005"/>
              <a:ext cx="15049672" cy="15049672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-20000"/>
                        </a14:imgEffect>
                        <a14:imgEffect>
                          <a14:colorTemperature colorTemp="4700"/>
                        </a14:imgEffect>
                        <a14:imgEffect>
                          <a14:saturation sat="120000"/>
                        </a14:imgEffect>
                      </a14:imgLayer>
                    </a14:imgProps>
                  </a:ext>
                </a:extLst>
              </a:blip>
              <a:stretch>
                <a:fillRect l="-6350" t="-7139" r="-6350" b="-7139"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 userDrawn="1"/>
          </p:nvSpPr>
          <p:spPr>
            <a:xfrm rot="14812304">
              <a:off x="6184708" y="2224243"/>
              <a:ext cx="17694124" cy="17694124"/>
            </a:xfrm>
            <a:prstGeom prst="ellipse">
              <a:avLst/>
            </a:prstGeom>
            <a:gradFill flip="none" rotWithShape="1">
              <a:gsLst>
                <a:gs pos="417">
                  <a:schemeClr val="tx1"/>
                </a:gs>
                <a:gs pos="66000">
                  <a:schemeClr val="tx1">
                    <a:alpha val="82000"/>
                  </a:schemeClr>
                </a:gs>
                <a:gs pos="84000">
                  <a:schemeClr val="tx1">
                    <a:alpha val="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softEdge rad="723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 userDrawn="1"/>
        </p:nvGrpSpPr>
        <p:grpSpPr>
          <a:xfrm>
            <a:off x="-1534678" y="-721995"/>
            <a:ext cx="7313016" cy="5386825"/>
            <a:chOff x="-682988" y="-235745"/>
            <a:chExt cx="7198750" cy="5656166"/>
          </a:xfrm>
        </p:grpSpPr>
        <p:sp>
          <p:nvSpPr>
            <p:cNvPr id="11" name="Овал 10"/>
            <p:cNvSpPr/>
            <p:nvPr userDrawn="1"/>
          </p:nvSpPr>
          <p:spPr>
            <a:xfrm>
              <a:off x="-682988" y="-235745"/>
              <a:ext cx="7198750" cy="5656166"/>
            </a:xfrm>
            <a:prstGeom prst="ellipse">
              <a:avLst/>
            </a:pr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>
              <a:outerShdw blurRad="1270000" sx="200000" sy="200000" algn="ctr" rotWithShape="0">
                <a:srgbClr val="FFA40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11"/>
            <p:cNvGrpSpPr/>
            <p:nvPr userDrawn="1"/>
          </p:nvGrpSpPr>
          <p:grpSpPr>
            <a:xfrm>
              <a:off x="2577981" y="2253217"/>
              <a:ext cx="676812" cy="678242"/>
              <a:chOff x="5163555" y="4506434"/>
              <a:chExt cx="1420124" cy="1356484"/>
            </a:xfrm>
            <a:effectLst>
              <a:outerShdw blurRad="1270000" sx="1000" sy="1000" algn="ctr" rotWithShape="0">
                <a:schemeClr val="bg1"/>
              </a:outerShdw>
            </a:effectLst>
          </p:grpSpPr>
          <p:sp>
            <p:nvSpPr>
              <p:cNvPr id="13" name="Овал 12"/>
              <p:cNvSpPr/>
              <p:nvPr userDrawn="1"/>
            </p:nvSpPr>
            <p:spPr>
              <a:xfrm>
                <a:off x="5544741" y="4896644"/>
                <a:ext cx="576063" cy="57606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100000">
                    <a:schemeClr val="tx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glow rad="1270000">
                  <a:srgbClr val="FFFF00">
                    <a:alpha val="30000"/>
                  </a:srgbClr>
                </a:glow>
                <a:outerShdw blurRad="1270000" sx="88000" sy="88000" algn="ctr" rotWithShape="0">
                  <a:srgbClr val="FFFF99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Овал 13"/>
              <p:cNvSpPr/>
              <p:nvPr userDrawn="1"/>
            </p:nvSpPr>
            <p:spPr>
              <a:xfrm>
                <a:off x="5163555" y="4506434"/>
                <a:ext cx="1420124" cy="135648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glow rad="685800">
                  <a:srgbClr val="FFFF99"/>
                </a:glow>
                <a:outerShdw blurRad="1270000" sx="200000" sy="200000" algn="ctr" rotWithShape="0">
                  <a:srgbClr val="FFC000"/>
                </a:outerShdw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" name="3"/>
          <p:cNvSpPr/>
          <p:nvPr userDrawn="1"/>
        </p:nvSpPr>
        <p:spPr>
          <a:xfrm rot="1800000">
            <a:off x="3462992" y="2573993"/>
            <a:ext cx="689008" cy="645945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10б 9"/>
          <p:cNvSpPr/>
          <p:nvPr userDrawn="1"/>
        </p:nvSpPr>
        <p:spPr>
          <a:xfrm rot="1800000">
            <a:off x="4863512" y="2809857"/>
            <a:ext cx="3324776" cy="3116977"/>
          </a:xfrm>
          <a:prstGeom prst="ellipse">
            <a:avLst/>
          </a:prstGeom>
          <a:solidFill>
            <a:schemeClr val="accent5">
              <a:lumMod val="40000"/>
              <a:lumOff val="60000"/>
              <a:alpha val="8000"/>
            </a:schemeClr>
          </a:soli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13"/>
          <p:cNvSpPr/>
          <p:nvPr userDrawn="1"/>
        </p:nvSpPr>
        <p:spPr>
          <a:xfrm rot="1800000">
            <a:off x="7027248" y="4503204"/>
            <a:ext cx="689008" cy="645945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25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8" name="14"/>
          <p:cNvSpPr/>
          <p:nvPr userDrawn="1"/>
        </p:nvSpPr>
        <p:spPr>
          <a:xfrm rot="1800000">
            <a:off x="7608417" y="4896306"/>
            <a:ext cx="292604" cy="27431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"/>
          <p:cNvSpPr/>
          <p:nvPr userDrawn="1"/>
        </p:nvSpPr>
        <p:spPr>
          <a:xfrm rot="1800000">
            <a:off x="4320236" y="3101058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4"/>
          <p:cNvSpPr/>
          <p:nvPr userDrawn="1"/>
        </p:nvSpPr>
        <p:spPr>
          <a:xfrm rot="1800000">
            <a:off x="3782665" y="2810089"/>
            <a:ext cx="370674" cy="347507"/>
          </a:xfrm>
          <a:prstGeom prst="ellipse">
            <a:avLst/>
          </a:prstGeom>
          <a:gradFill>
            <a:gsLst>
              <a:gs pos="0">
                <a:srgbClr val="FFFF00">
                  <a:alpha val="10000"/>
                </a:srgbClr>
              </a:gs>
              <a:gs pos="100000">
                <a:srgbClr val="92D050">
                  <a:alpha val="4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11б 6"/>
          <p:cNvSpPr/>
          <p:nvPr userDrawn="1"/>
        </p:nvSpPr>
        <p:spPr>
          <a:xfrm rot="1800000">
            <a:off x="4810013" y="2958375"/>
            <a:ext cx="1810644" cy="2057371"/>
          </a:xfrm>
          <a:prstGeom prst="star6">
            <a:avLst>
              <a:gd name="adj" fmla="val 50000"/>
              <a:gd name="hf" fmla="val 115470"/>
            </a:avLst>
          </a:prstGeom>
          <a:gradFill flip="none" rotWithShape="1">
            <a:gsLst>
              <a:gs pos="0">
                <a:srgbClr val="7030A0">
                  <a:alpha val="10000"/>
                </a:srgbClr>
              </a:gs>
              <a:gs pos="100000">
                <a:srgbClr val="FF0000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3б 2"/>
          <p:cNvSpPr/>
          <p:nvPr userDrawn="1"/>
        </p:nvSpPr>
        <p:spPr>
          <a:xfrm rot="1800000">
            <a:off x="3441646" y="2435766"/>
            <a:ext cx="1328398" cy="124537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3" name="12б 10"/>
          <p:cNvSpPr/>
          <p:nvPr userDrawn="1"/>
        </p:nvSpPr>
        <p:spPr>
          <a:xfrm rot="1800000">
            <a:off x="6424275" y="3743162"/>
            <a:ext cx="2508481" cy="2613002"/>
          </a:xfrm>
          <a:prstGeom prst="star6">
            <a:avLst>
              <a:gd name="adj" fmla="val 42978"/>
              <a:gd name="hf" fmla="val 115470"/>
            </a:avLst>
          </a:prstGeom>
          <a:gradFill flip="none" rotWithShape="1">
            <a:gsLst>
              <a:gs pos="0">
                <a:srgbClr val="FFFF00">
                  <a:alpha val="10000"/>
                </a:srgbClr>
              </a:gs>
              <a:gs pos="100000">
                <a:srgbClr val="81C6FF">
                  <a:alpha val="20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62"/>
          <p:cNvSpPr/>
          <p:nvPr userDrawn="1"/>
        </p:nvSpPr>
        <p:spPr>
          <a:xfrm rot="1800000">
            <a:off x="5038735" y="3489957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00B0F0">
                  <a:alpha val="5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8б 7"/>
          <p:cNvSpPr/>
          <p:nvPr userDrawn="1"/>
        </p:nvSpPr>
        <p:spPr>
          <a:xfrm rot="1800000">
            <a:off x="5890030" y="3709540"/>
            <a:ext cx="1588104" cy="1488848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5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6" name="9"/>
          <p:cNvSpPr/>
          <p:nvPr userDrawn="1"/>
        </p:nvSpPr>
        <p:spPr>
          <a:xfrm rot="1800000">
            <a:off x="6807482" y="4462787"/>
            <a:ext cx="292604" cy="274316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7"/>
          <p:cNvSpPr/>
          <p:nvPr userDrawn="1"/>
        </p:nvSpPr>
        <p:spPr>
          <a:xfrm rot="1800000">
            <a:off x="5736813" y="3867803"/>
            <a:ext cx="370674" cy="347507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C000">
                  <a:alpha val="56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6"/>
          <p:cNvSpPr/>
          <p:nvPr userDrawn="1"/>
        </p:nvSpPr>
        <p:spPr>
          <a:xfrm rot="1800000">
            <a:off x="4894651" y="3411969"/>
            <a:ext cx="370674" cy="347507"/>
          </a:xfrm>
          <a:prstGeom prst="ellipse">
            <a:avLst/>
          </a:prstGeom>
          <a:solidFill>
            <a:schemeClr val="bg1">
              <a:alpha val="12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2"/>
          <p:cNvSpPr/>
          <p:nvPr userDrawn="1"/>
        </p:nvSpPr>
        <p:spPr>
          <a:xfrm rot="1800000">
            <a:off x="3325149" y="2499384"/>
            <a:ext cx="689008" cy="645945"/>
          </a:xfrm>
          <a:prstGeom prst="ellipse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rgbClr val="FFFF00">
                  <a:alpha val="20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1б 1"/>
          <p:cNvSpPr/>
          <p:nvPr userDrawn="1"/>
        </p:nvSpPr>
        <p:spPr>
          <a:xfrm rot="1800000">
            <a:off x="1862676" y="1580077"/>
            <a:ext cx="1328398" cy="1245373"/>
          </a:xfrm>
          <a:prstGeom prst="ellipse">
            <a:avLst/>
          </a:pr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chemeClr val="accent5">
                  <a:lumMod val="20000"/>
                  <a:lumOff val="80000"/>
                  <a:alpha val="900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31" name="8б 5"/>
          <p:cNvSpPr/>
          <p:nvPr userDrawn="1"/>
        </p:nvSpPr>
        <p:spPr>
          <a:xfrm rot="1800000">
            <a:off x="2279593" y="1411270"/>
            <a:ext cx="3324776" cy="3116977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>
            <a:noFill/>
          </a:ln>
          <a:effectLst>
            <a:outerShdw sx="200000" sy="200000" algn="ctr" rotWithShape="0">
              <a:srgbClr val="FF8B8B">
                <a:alpha val="75000"/>
              </a:srgbClr>
            </a:outerShdw>
            <a:softEdge rad="469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7б 8"/>
          <p:cNvSpPr/>
          <p:nvPr userDrawn="1"/>
        </p:nvSpPr>
        <p:spPr>
          <a:xfrm rot="1800000">
            <a:off x="1791453" y="470130"/>
            <a:ext cx="6741571" cy="6320223"/>
          </a:xfrm>
          <a:custGeom>
            <a:avLst/>
            <a:gdLst/>
            <a:ahLst/>
            <a:cxnLst/>
            <a:rect l="l" t="t" r="r" b="b"/>
            <a:pathLst>
              <a:path w="3572776" h="3572776">
                <a:moveTo>
                  <a:pt x="1467448" y="830513"/>
                </a:moveTo>
                <a:cubicBezTo>
                  <a:pt x="939533" y="830513"/>
                  <a:pt x="511573" y="1258473"/>
                  <a:pt x="511573" y="1786388"/>
                </a:cubicBezTo>
                <a:cubicBezTo>
                  <a:pt x="511573" y="2314303"/>
                  <a:pt x="939533" y="2742263"/>
                  <a:pt x="1467448" y="2742263"/>
                </a:cubicBezTo>
                <a:cubicBezTo>
                  <a:pt x="1995363" y="2742263"/>
                  <a:pt x="2423323" y="2314303"/>
                  <a:pt x="2423323" y="1786388"/>
                </a:cubicBezTo>
                <a:cubicBezTo>
                  <a:pt x="2423323" y="1258473"/>
                  <a:pt x="1995363" y="830513"/>
                  <a:pt x="1467448" y="830513"/>
                </a:cubicBezTo>
                <a:close/>
                <a:moveTo>
                  <a:pt x="1786388" y="0"/>
                </a:moveTo>
                <a:cubicBezTo>
                  <a:pt x="2772983" y="0"/>
                  <a:pt x="3572776" y="799793"/>
                  <a:pt x="3572776" y="1786388"/>
                </a:cubicBezTo>
                <a:cubicBezTo>
                  <a:pt x="3572776" y="2772983"/>
                  <a:pt x="2772983" y="3572776"/>
                  <a:pt x="1786388" y="3572776"/>
                </a:cubicBezTo>
                <a:cubicBezTo>
                  <a:pt x="799793" y="3572776"/>
                  <a:pt x="0" y="2772983"/>
                  <a:pt x="0" y="1786388"/>
                </a:cubicBezTo>
                <a:cubicBezTo>
                  <a:pt x="0" y="799793"/>
                  <a:pt x="799793" y="0"/>
                  <a:pt x="1786388" y="0"/>
                </a:cubicBezTo>
                <a:close/>
              </a:path>
            </a:pathLst>
          </a:custGeom>
          <a:gradFill flip="none" rotWithShape="1">
            <a:gsLst>
              <a:gs pos="0">
                <a:srgbClr val="FFFF00">
                  <a:alpha val="0"/>
                </a:srgbClr>
              </a:gs>
              <a:gs pos="100000">
                <a:srgbClr val="FF0000">
                  <a:alpha val="40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698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Заголовок 53"/>
          <p:cNvSpPr>
            <a:spLocks noGrp="1"/>
          </p:cNvSpPr>
          <p:nvPr>
            <p:ph type="title" hasCustomPrompt="1"/>
          </p:nvPr>
        </p:nvSpPr>
        <p:spPr>
          <a:xfrm>
            <a:off x="3819634" y="1257314"/>
            <a:ext cx="5340410" cy="1143000"/>
          </a:xfrm>
          <a:prstGeom prst="rect">
            <a:avLst/>
          </a:prstGeom>
        </p:spPr>
        <p:txBody>
          <a:bodyPr anchor="b"/>
          <a:lstStyle>
            <a:lvl1pPr>
              <a:defRPr sz="3600" baseline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tx1">
                        <a:alpha val="0"/>
                      </a:schemeClr>
                    </a:gs>
                  </a:gsLst>
                  <a:lin ang="5400000" scaled="1"/>
                  <a:tileRect/>
                </a:gradFill>
                <a:latin typeface="Segoe UI Light" pitchFamily="34" charset="0"/>
                <a:cs typeface="Segoe UI Light" pitchFamily="34" charset="0"/>
              </a:defRPr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34" name="Овал 33"/>
          <p:cNvSpPr/>
          <p:nvPr userDrawn="1"/>
        </p:nvSpPr>
        <p:spPr>
          <a:xfrm>
            <a:off x="782495" y="763558"/>
            <a:ext cx="2678670" cy="251125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бъект 7"/>
          <p:cNvSpPr>
            <a:spLocks noGrp="1"/>
          </p:cNvSpPr>
          <p:nvPr>
            <p:ph sz="quarter" idx="11"/>
          </p:nvPr>
        </p:nvSpPr>
        <p:spPr>
          <a:xfrm>
            <a:off x="182236" y="3058452"/>
            <a:ext cx="3278615" cy="3703316"/>
          </a:xfrm>
          <a:prstGeom prst="rect">
            <a:avLst/>
          </a:prstGeom>
        </p:spPr>
        <p:txBody>
          <a:bodyPr/>
          <a:lstStyle>
            <a:lvl1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1pPr>
            <a:lvl2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2pPr>
            <a:lvl3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3pPr>
            <a:lvl4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 smtClean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4pPr>
            <a:lvl5pPr algn="l" defTabSz="720090" rtl="0" eaLnBrk="1" latinLnBrk="0" hangingPunct="1">
              <a:spcBef>
                <a:spcPct val="20000"/>
              </a:spcBef>
              <a:buFont typeface="Arial" pitchFamily="34" charset="0"/>
              <a:defRPr lang="ru-RU" sz="2400" kern="1200" dirty="0">
                <a:gradFill flip="none" rotWithShape="1">
                  <a:gsLst>
                    <a:gs pos="70000">
                      <a:schemeClr val="bg1"/>
                    </a:gs>
                    <a:gs pos="91000">
                      <a:schemeClr val="bg1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Segoe UI" pitchFamily="34" charset="0"/>
                <a:ea typeface="+mn-ea"/>
                <a:cs typeface="Segoe UI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49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11 -0.12148 L 0.00282 0.0085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7" y="650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8358E-7 -3.54497E-6 L -0.18393 -0.13007 " pathEditMode="relative" rAng="0" ptsTypes="AA">
                                      <p:cBhvr>
                                        <p:cTn id="62" dur="30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7" y="-65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 0.00265 L -0.26022 -0.18496 " pathEditMode="relative" rAng="0" ptsTypes="AA">
                                      <p:cBhvr>
                                        <p:cTn id="64" dur="30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-939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7 -0.00529 L -0.33034 -0.22531 " pathEditMode="relative" rAng="0" ptsTypes="AA">
                                      <p:cBhvr>
                                        <p:cTn id="66" dur="30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97" y="-11001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3 -0.01014 L -0.35095 -0.24427 " pathEditMode="relative" rAng="0" ptsTypes="AA">
                                      <p:cBhvr>
                                        <p:cTn id="68" dur="3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5" y="-1170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4.28571E-6 L -0.42512 -0.29939 " pathEditMode="relative" rAng="0" ptsTypes="AA">
                                      <p:cBhvr>
                                        <p:cTn id="70" dur="3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5" y="-14969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9 -4.92063E-6 L -0.53788 -0.38073 " pathEditMode="relative" rAng="0" ptsTypes="AA">
                                      <p:cBhvr>
                                        <p:cTn id="72" dur="30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3" y="-19048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11 1.40119E-6 L -0.58645 -0.41353 " pathEditMode="relative" rAng="0" ptsTypes="AA">
                                      <p:cBhvr>
                                        <p:cTn id="74" dur="3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17" y="-2068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9506E-7 -1.45847E-6 L -0.62826 -0.44371 " pathEditMode="relative" rAng="0" ptsTypes="AA">
                                      <p:cBhvr>
                                        <p:cTn id="76" dur="3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2" y="-2218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4 0.01146 L -0.19429 -0.13093 " pathEditMode="relative" rAng="0" ptsTypes="AA">
                                      <p:cBhvr>
                                        <p:cTn id="78" dur="3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6" y="-711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15 -0.07124 L -2.39238E-6 -4.19056E-6 " pathEditMode="relative" rAng="0" ptsTypes="AA">
                                      <p:cBhvr>
                                        <p:cTn id="8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58" y="3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2" grpId="0" animBg="1"/>
      <p:bldP spid="34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  <a:prstGeom prst="rect">
            <a:avLst/>
          </a:prstGeom>
        </p:spPr>
        <p:txBody>
          <a:bodyPr anchor="b"/>
          <a:lstStyle/>
          <a:p>
            <a:pPr lvl="0" defTabSz="72009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1" cy="4525963"/>
          </a:xfrm>
          <a:prstGeom prst="rect">
            <a:avLst/>
          </a:prstGeom>
        </p:spPr>
        <p:txBody>
          <a:bodyPr/>
          <a:lstStyle/>
          <a:p>
            <a:pPr marL="270034" lvl="0" indent="-270034" defTabSz="720090"/>
            <a:r>
              <a:rPr lang="ru-RU" smtClean="0"/>
              <a:t>Образец текста</a:t>
            </a:r>
          </a:p>
          <a:p>
            <a:pPr marL="585073" lvl="1" indent="-225028" defTabSz="720090"/>
            <a:r>
              <a:rPr lang="ru-RU" smtClean="0"/>
              <a:t>Второй уровень</a:t>
            </a:r>
          </a:p>
          <a:p>
            <a:pPr marL="900113" lvl="2" indent="-180023" defTabSz="720090"/>
            <a:r>
              <a:rPr lang="ru-RU" smtClean="0"/>
              <a:t>Третий уровень</a:t>
            </a:r>
          </a:p>
          <a:p>
            <a:pPr marL="1260158" lvl="3" indent="-180023" defTabSz="720090"/>
            <a:r>
              <a:rPr lang="ru-RU" smtClean="0"/>
              <a:t>Четвертый уровень</a:t>
            </a:r>
          </a:p>
          <a:p>
            <a:pPr marL="1620203" lvl="4" indent="-180023" defTabSz="720090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1" y="6356350"/>
            <a:ext cx="2133601" cy="365126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1" cy="365126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0"/>
            <a:ext cx="2133601" cy="365126"/>
          </a:xfrm>
          <a:prstGeom prst="rect">
            <a:avLst/>
          </a:prstGeom>
        </p:spPr>
        <p:txBody>
          <a:bodyPr vert="horz" lIns="92583" tIns="46292" rIns="92583" bIns="462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42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0" r:id="rId5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5830" rtl="0" eaLnBrk="1" latinLnBrk="0" hangingPunct="1">
        <a:spcBef>
          <a:spcPct val="0"/>
        </a:spcBef>
        <a:buNone/>
        <a:defRPr lang="ru-RU" sz="3600" kern="1200" baseline="0" dirty="0" smtClean="0">
          <a:gradFill flip="none" rotWithShape="1">
            <a:gsLst>
              <a:gs pos="70000">
                <a:schemeClr val="bg1"/>
              </a:gs>
              <a:gs pos="91000">
                <a:schemeClr val="tx1">
                  <a:alpha val="0"/>
                </a:schemeClr>
              </a:gs>
            </a:gsLst>
            <a:lin ang="5400000" scaled="1"/>
            <a:tileRect/>
          </a:gradFill>
          <a:latin typeface="Segoe UI Light" pitchFamily="34" charset="0"/>
          <a:ea typeface="+mj-ea"/>
          <a:cs typeface="Segoe UI Light" pitchFamily="34" charset="0"/>
        </a:defRPr>
      </a:lvl1pPr>
    </p:titleStyle>
    <p:bodyStyle>
      <a:lvl1pPr marL="347187" indent="-347187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1pPr>
      <a:lvl2pPr marL="752237" indent="-289322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2pPr>
      <a:lvl3pPr marL="115728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3pPr>
      <a:lvl4pPr marL="1620203" indent="-231458" algn="l" defTabSz="925830" rtl="0" eaLnBrk="1" latinLnBrk="0" hangingPunct="1">
        <a:spcBef>
          <a:spcPct val="20000"/>
        </a:spcBef>
        <a:buFont typeface="Arial" pitchFamily="34" charset="0"/>
        <a:buChar char="–"/>
        <a:defRPr lang="ru-RU" sz="2400" kern="1200" smtClean="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4pPr>
      <a:lvl5pPr marL="2083118" indent="-231458" algn="l" defTabSz="925830" rtl="0" eaLnBrk="1" latinLnBrk="0" hangingPunct="1">
        <a:spcBef>
          <a:spcPct val="20000"/>
        </a:spcBef>
        <a:buFont typeface="Arial" pitchFamily="34" charset="0"/>
        <a:buChar char="»"/>
        <a:defRPr lang="ru-RU" sz="2400" kern="1200">
          <a:gradFill flip="none" rotWithShape="1">
            <a:gsLst>
              <a:gs pos="70000">
                <a:schemeClr val="bg1"/>
              </a:gs>
              <a:gs pos="91000">
                <a:schemeClr val="bg1">
                  <a:lumMod val="75000"/>
                </a:schemeClr>
              </a:gs>
            </a:gsLst>
            <a:lin ang="5400000" scaled="1"/>
            <a:tileRect/>
          </a:gradFill>
          <a:latin typeface="Segoe UI" pitchFamily="34" charset="0"/>
          <a:ea typeface="+mn-ea"/>
          <a:cs typeface="Segoe UI" pitchFamily="34" charset="0"/>
        </a:defRPr>
      </a:lvl5pPr>
      <a:lvl6pPr marL="254603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0894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71863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934778" indent="-231458" algn="l" defTabSz="92583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291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583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874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1457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7749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40405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320" algn="l" defTabSz="9258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5.wdp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Космонавтика </a:t>
            </a:r>
            <a:r>
              <a:rPr lang="ru-RU" dirty="0" err="1"/>
              <a:t>України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1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55420" y="22455"/>
            <a:ext cx="4104456" cy="67403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З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Європейським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Союзом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перспективи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більш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позитивні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.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Адже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тут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Україна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за один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крок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від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ратифікації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угоди про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співпрацю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.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Також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в 2013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році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буде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нарешті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сформовано систему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супутників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«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Галілео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», яка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забезпечуватиме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навігацію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а в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цій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программі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Київ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також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бере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участь.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Втім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Європа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також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орієнтується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на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незалежність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в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сфері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космічних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технологій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, й в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перспективі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планує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замінити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українські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вироби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виробами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ru-RU" sz="2400" b="1" dirty="0" err="1">
                <a:ln w="50800"/>
                <a:solidFill>
                  <a:schemeClr val="bg1">
                    <a:shade val="50000"/>
                  </a:schemeClr>
                </a:solidFill>
              </a:rPr>
              <a:t>власного</a:t>
            </a:r>
            <a:r>
              <a:rPr lang="ru-RU" sz="2400" b="1" dirty="0">
                <a:ln w="50800"/>
                <a:solidFill>
                  <a:schemeClr val="bg1">
                    <a:shade val="50000"/>
                  </a:schemeClr>
                </a:solidFill>
              </a:rPr>
              <a:t> ракетного комплексу.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877" y="3261104"/>
            <a:ext cx="2728658" cy="2728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96" y="548679"/>
            <a:ext cx="2849139" cy="2134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3" b="99228" l="1546" r="89691">
                        <a14:foregroundMark x1="44330" y1="46718" x2="40722" y2="57915"/>
                        <a14:foregroundMark x1="43299" y1="28185" x2="43299" y2="24710"/>
                        <a14:foregroundMark x1="44330" y1="21622" x2="44330" y2="21622"/>
                        <a14:foregroundMark x1="57216" y1="39382" x2="57216" y2="38224"/>
                        <a14:foregroundMark x1="55670" y1="25483" x2="57216" y2="33591"/>
                        <a14:foregroundMark x1="55670" y1="32432" x2="60309" y2="43243"/>
                        <a14:foregroundMark x1="55670" y1="21236" x2="56186" y2="25097"/>
                        <a14:foregroundMark x1="65979" y1="62934" x2="70619" y2="78378"/>
                        <a14:foregroundMark x1="70619" y1="78378" x2="72165" y2="86486"/>
                        <a14:foregroundMark x1="55670" y1="18147" x2="57216" y2="18533"/>
                        <a14:foregroundMark x1="48454" y1="22780" x2="46907" y2="274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" y="260648"/>
            <a:ext cx="2837884" cy="378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46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Рисунок 4" descr="C:\Users\Олег\Desktop\Новая папка (10)\2995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24" t="-145" r="16757" b="145"/>
          <a:stretch/>
        </p:blipFill>
        <p:spPr bwMode="auto">
          <a:xfrm>
            <a:off x="-1066800" y="-51956"/>
            <a:ext cx="10210800" cy="696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-38101"/>
            <a:ext cx="2971800" cy="69342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/>
              <a:t>Україна</a:t>
            </a:r>
            <a:r>
              <a:rPr lang="ru-RU" sz="2000" dirty="0"/>
              <a:t> — </a:t>
            </a:r>
            <a:r>
              <a:rPr lang="ru-RU" sz="2000" dirty="0" err="1"/>
              <a:t>визнана</a:t>
            </a:r>
            <a:r>
              <a:rPr lang="ru-RU" sz="2000" dirty="0"/>
              <a:t> у </a:t>
            </a:r>
            <a:r>
              <a:rPr lang="ru-RU" sz="2000" dirty="0" err="1"/>
              <a:t>світі</a:t>
            </a:r>
            <a:r>
              <a:rPr lang="ru-RU" sz="2000" dirty="0"/>
              <a:t> </a:t>
            </a:r>
            <a:r>
              <a:rPr lang="ru-RU" sz="2000" dirty="0" err="1"/>
              <a:t>космічна</a:t>
            </a:r>
            <a:r>
              <a:rPr lang="ru-RU" sz="2000" dirty="0"/>
              <a:t> держава. Вона входить до </a:t>
            </a:r>
            <a:r>
              <a:rPr lang="ru-RU" sz="2000" dirty="0" err="1"/>
              <a:t>п'яти</a:t>
            </a:r>
            <a:r>
              <a:rPr lang="ru-RU" sz="2000" dirty="0"/>
              <a:t> </a:t>
            </a:r>
            <a:r>
              <a:rPr lang="ru-RU" sz="2000" dirty="0" err="1"/>
              <a:t>провідних</a:t>
            </a:r>
            <a:r>
              <a:rPr lang="ru-RU" sz="2000" dirty="0"/>
              <a:t> </a:t>
            </a:r>
            <a:r>
              <a:rPr lang="ru-RU" sz="2000" dirty="0" err="1"/>
              <a:t>країн</a:t>
            </a:r>
            <a:r>
              <a:rPr lang="ru-RU" sz="2000" dirty="0"/>
              <a:t> на ринку </a:t>
            </a:r>
            <a:r>
              <a:rPr lang="ru-RU" sz="2000" dirty="0" err="1"/>
              <a:t>космічних</a:t>
            </a:r>
            <a:r>
              <a:rPr lang="ru-RU" sz="2000" dirty="0"/>
              <a:t> </a:t>
            </a:r>
            <a:r>
              <a:rPr lang="ru-RU" sz="2000" dirty="0" err="1"/>
              <a:t>послуг</a:t>
            </a:r>
            <a:r>
              <a:rPr lang="ru-RU" sz="2000" dirty="0"/>
              <a:t> і </a:t>
            </a:r>
            <a:r>
              <a:rPr lang="ru-RU" sz="2000" dirty="0" err="1"/>
              <a:t>технологій</a:t>
            </a:r>
            <a:r>
              <a:rPr lang="ru-RU" sz="2000" dirty="0"/>
              <a:t>. </a:t>
            </a:r>
            <a:endParaRPr lang="ru-RU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" b="97067" l="271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29" y="1664803"/>
            <a:ext cx="53631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904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2900" y="4653136"/>
            <a:ext cx="8458200" cy="1811288"/>
          </a:xfrm>
          <a:prstGeom prst="rect">
            <a:avLst/>
          </a:prstGeom>
          <a:solidFill>
            <a:schemeClr val="tx1">
              <a:lumMod val="85000"/>
              <a:lumOff val="15000"/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До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української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ракетно-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космічної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галузі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входять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40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підприємств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.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Провідним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центром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серед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них є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всесвітньо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відоме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конструкторське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бюро «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Південне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» та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виробниче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об'єднання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«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Південний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машинобудівний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завод» у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Дніпропетровську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. Там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створюють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та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серійно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виробляють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ракети-носії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космічні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апарати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системи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управління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орієнтації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і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траєкторних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400" dirty="0" err="1">
                <a:latin typeface="Mistral" pitchFamily="66" charset="0"/>
                <a:ea typeface="Verdana" pitchFamily="34" charset="0"/>
                <a:cs typeface="Verdana" pitchFamily="34" charset="0"/>
              </a:rPr>
              <a:t>вимірювань</a:t>
            </a:r>
            <a:r>
              <a:rPr lang="ru-RU" sz="2400" dirty="0">
                <a:latin typeface="Mistral" pitchFamily="66" charset="0"/>
                <a:ea typeface="Verdana" pitchFamily="34" charset="0"/>
                <a:cs typeface="Verdana" pitchFamily="34" charset="0"/>
              </a:rPr>
              <a:t>.</a:t>
            </a:r>
            <a:endParaRPr lang="ru-RU" sz="2400" dirty="0">
              <a:latin typeface="Mistral" pitchFamily="66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5155">
            <a:off x="2423988" y="877747"/>
            <a:ext cx="4125742" cy="29659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638">
            <a:off x="2730608" y="1311624"/>
            <a:ext cx="3682782" cy="2462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7377">
            <a:off x="3178325" y="1439628"/>
            <a:ext cx="2787347" cy="18640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79704">
            <a:off x="3032737" y="1399202"/>
            <a:ext cx="2908245" cy="1944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64936">
            <a:off x="3903285" y="1018515"/>
            <a:ext cx="1809814" cy="270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82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130428" y="-25986"/>
            <a:ext cx="3169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/>
              <a:t>Великими </a:t>
            </a:r>
            <a:r>
              <a:rPr lang="ru-RU" sz="2000" i="1" dirty="0" err="1"/>
              <a:t>досягненнями</a:t>
            </a:r>
            <a:r>
              <a:rPr lang="ru-RU" sz="2000" i="1" dirty="0"/>
              <a:t> </a:t>
            </a:r>
            <a:r>
              <a:rPr lang="ru-RU" sz="2000" i="1" dirty="0" err="1"/>
              <a:t>українських</a:t>
            </a:r>
            <a:r>
              <a:rPr lang="ru-RU" sz="2000" i="1" dirty="0"/>
              <a:t> </a:t>
            </a:r>
            <a:r>
              <a:rPr lang="ru-RU" sz="2000" i="1" dirty="0" err="1"/>
              <a:t>фахівців</a:t>
            </a:r>
            <a:r>
              <a:rPr lang="ru-RU" sz="2000" i="1" dirty="0"/>
              <a:t> стало </a:t>
            </a:r>
            <a:r>
              <a:rPr lang="ru-RU" sz="2000" i="1" dirty="0" err="1"/>
              <a:t>створення</a:t>
            </a:r>
            <a:r>
              <a:rPr lang="ru-RU" sz="2000" i="1" dirty="0"/>
              <a:t> </a:t>
            </a:r>
            <a:r>
              <a:rPr lang="ru-RU" sz="2000" i="1" dirty="0" err="1"/>
              <a:t>космічних</a:t>
            </a:r>
            <a:r>
              <a:rPr lang="ru-RU" sz="2000" i="1" dirty="0"/>
              <a:t> </a:t>
            </a:r>
            <a:r>
              <a:rPr lang="ru-RU" sz="2000" i="1" dirty="0" err="1"/>
              <a:t>апаратів</a:t>
            </a:r>
            <a:r>
              <a:rPr lang="ru-RU" sz="2000" i="1" dirty="0"/>
              <a:t> «Січ-1», «Океан-О», «АУОС» та «</a:t>
            </a:r>
            <a:r>
              <a:rPr lang="ru-RU" sz="2000" i="1" dirty="0" err="1"/>
              <a:t>Мікрон</a:t>
            </a:r>
            <a:r>
              <a:rPr lang="ru-RU" sz="2000" i="1" dirty="0"/>
              <a:t>», </a:t>
            </a:r>
            <a:r>
              <a:rPr lang="ru-RU" sz="2000" i="1" dirty="0" err="1"/>
              <a:t>ракетоносіїв</a:t>
            </a:r>
            <a:r>
              <a:rPr lang="ru-RU" sz="2000" i="1" dirty="0"/>
              <a:t> «Зеніт-3</a:t>
            </a:r>
            <a:r>
              <a:rPr lang="en-US" sz="2000" i="1" dirty="0"/>
              <a:t>SL», «</a:t>
            </a:r>
            <a:r>
              <a:rPr lang="ru-RU" sz="2000" i="1" dirty="0" err="1"/>
              <a:t>Дніпро</a:t>
            </a:r>
            <a:r>
              <a:rPr lang="ru-RU" sz="2000" i="1" dirty="0"/>
              <a:t>», «Циклон-3».</a:t>
            </a:r>
            <a:endParaRPr lang="ru-RU" sz="2000" i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0009">
            <a:off x="249177" y="331896"/>
            <a:ext cx="2857500" cy="2019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3191">
            <a:off x="2577097" y="1318974"/>
            <a:ext cx="2576125" cy="200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371">
            <a:off x="64937" y="2754557"/>
            <a:ext cx="257175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rot="20609001">
            <a:off x="481639" y="2092831"/>
            <a:ext cx="1154483" cy="46166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«Січ-1»</a:t>
            </a:r>
          </a:p>
        </p:txBody>
      </p:sp>
      <p:sp>
        <p:nvSpPr>
          <p:cNvPr id="4" name="Прямоугольник 3"/>
          <p:cNvSpPr/>
          <p:nvPr/>
        </p:nvSpPr>
        <p:spPr>
          <a:xfrm rot="808200">
            <a:off x="3362704" y="2921117"/>
            <a:ext cx="1104726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«АУОС» </a:t>
            </a:r>
          </a:p>
        </p:txBody>
      </p:sp>
      <p:sp>
        <p:nvSpPr>
          <p:cNvPr id="5" name="Прямоугольник 4"/>
          <p:cNvSpPr/>
          <p:nvPr/>
        </p:nvSpPr>
        <p:spPr>
          <a:xfrm rot="20857849">
            <a:off x="506533" y="4843952"/>
            <a:ext cx="1454244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«Зеніт-3</a:t>
            </a:r>
            <a:r>
              <a:rPr lang="en-US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SL</a:t>
            </a:r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215">
            <a:off x="2719037" y="3683321"/>
            <a:ext cx="2032106" cy="2701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176796">
            <a:off x="2586740" y="5880221"/>
            <a:ext cx="1247457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2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Дніпро</a:t>
            </a:r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028" r="100000">
                        <a14:backgroundMark x1="92361" y1="1719" x2="97917" y2="65903"/>
                        <a14:backgroundMark x1="95833" y1="74212" x2="99306" y2="97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166" y="927339"/>
            <a:ext cx="1923894" cy="466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2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9" y="8663"/>
            <a:ext cx="9144247" cy="685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6" y="206087"/>
            <a:ext cx="8458200" cy="29081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Досягнення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України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в ракетно-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космічній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галузі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дозволили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їй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разом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із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США,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Росією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та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Норвегією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взяти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участь у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спільному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міжнародному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проекті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«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Морський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старт» для запуску в Тихому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океані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космічних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супутників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різного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призначення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.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Крім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того, наша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країна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бере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участь у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міжнародних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проектах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створенні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err="1">
                <a:latin typeface="+mj-lt"/>
                <a:ea typeface="Verdana" pitchFamily="34" charset="0"/>
                <a:cs typeface="Verdana" pitchFamily="34" charset="0"/>
              </a:rPr>
              <a:t>носіїв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 </a:t>
            </a:r>
            <a:r>
              <a:rPr lang="en-US" sz="2000" dirty="0">
                <a:latin typeface="+mj-lt"/>
                <a:ea typeface="Verdana" pitchFamily="34" charset="0"/>
                <a:cs typeface="Verdana" pitchFamily="34" charset="0"/>
              </a:rPr>
              <a:t>Antares </a:t>
            </a:r>
            <a:r>
              <a:rPr lang="ru-RU" sz="2000" dirty="0">
                <a:latin typeface="+mj-lt"/>
                <a:ea typeface="Verdana" pitchFamily="34" charset="0"/>
                <a:cs typeface="Verdana" pitchFamily="34" charset="0"/>
              </a:rPr>
              <a:t>та </a:t>
            </a:r>
            <a:r>
              <a:rPr lang="en-US" sz="2000" dirty="0">
                <a:latin typeface="+mj-lt"/>
                <a:ea typeface="Verdana" pitchFamily="34" charset="0"/>
                <a:cs typeface="Verdana" pitchFamily="34" charset="0"/>
              </a:rPr>
              <a:t>VEGA.</a:t>
            </a:r>
            <a:endParaRPr lang="ru-RU" sz="2000" dirty="0">
              <a:latin typeface="+mj-lt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6" r="4205"/>
          <a:stretch/>
        </p:blipFill>
        <p:spPr bwMode="auto">
          <a:xfrm>
            <a:off x="280923" y="3212976"/>
            <a:ext cx="3938954" cy="231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57000" y1="96327" x2="57000" y2="96327"/>
                        <a14:foregroundMark x1="54000" y1="96939" x2="39000" y2="96122"/>
                        <a14:foregroundMark x1="41000" y1="96735" x2="41000" y2="9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167" y="-28302"/>
            <a:ext cx="893718" cy="43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218" y="5508770"/>
            <a:ext cx="3981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Космодром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старт»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платформа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Одісей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" r="3992"/>
          <a:stretch/>
        </p:blipFill>
        <p:spPr bwMode="auto">
          <a:xfrm>
            <a:off x="4355976" y="4369347"/>
            <a:ext cx="4286102" cy="2312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55976" y="3681753"/>
            <a:ext cx="4107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Космодром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старт»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корабель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центр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управління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польотами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8854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752" y="188640"/>
            <a:ext cx="9036496" cy="161203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/>
              <a:t>Зараз </a:t>
            </a:r>
            <a:r>
              <a:rPr lang="ru-RU" sz="2000" dirty="0" err="1"/>
              <a:t>Україна</a:t>
            </a:r>
            <a:r>
              <a:rPr lang="ru-RU" sz="2000" dirty="0"/>
              <a:t>, як </a:t>
            </a:r>
            <a:r>
              <a:rPr lang="ru-RU" sz="2000" dirty="0" err="1"/>
              <a:t>космічна</a:t>
            </a:r>
            <a:r>
              <a:rPr lang="ru-RU" sz="2000" dirty="0"/>
              <a:t> держава </a:t>
            </a:r>
            <a:r>
              <a:rPr lang="ru-RU" sz="2000" dirty="0" err="1"/>
              <a:t>підписала</a:t>
            </a:r>
            <a:r>
              <a:rPr lang="ru-RU" sz="2000" dirty="0"/>
              <a:t> </a:t>
            </a:r>
            <a:r>
              <a:rPr lang="ru-RU" sz="2000" dirty="0" err="1"/>
              <a:t>цілий</a:t>
            </a:r>
            <a:r>
              <a:rPr lang="ru-RU" sz="2000" dirty="0"/>
              <a:t> ряд </a:t>
            </a:r>
            <a:r>
              <a:rPr lang="ru-RU" sz="2000" dirty="0" err="1"/>
              <a:t>міждержавних</a:t>
            </a:r>
            <a:r>
              <a:rPr lang="ru-RU" sz="2000" dirty="0"/>
              <a:t> </a:t>
            </a:r>
            <a:r>
              <a:rPr lang="ru-RU" sz="2000" dirty="0" err="1" smtClean="0"/>
              <a:t>угод</a:t>
            </a:r>
            <a:r>
              <a:rPr lang="ru-RU" sz="2000" dirty="0" smtClean="0"/>
              <a:t>. </a:t>
            </a:r>
            <a:r>
              <a:rPr lang="ru-RU" sz="2000" dirty="0" err="1"/>
              <a:t>Вже</a:t>
            </a:r>
            <a:r>
              <a:rPr lang="ru-RU" sz="2000" dirty="0"/>
              <a:t> через </a:t>
            </a:r>
            <a:r>
              <a:rPr lang="ru-RU" sz="2000" dirty="0" err="1"/>
              <a:t>рік</a:t>
            </a:r>
            <a:r>
              <a:rPr lang="ru-RU" sz="2000" dirty="0"/>
              <a:t> </a:t>
            </a:r>
            <a:r>
              <a:rPr lang="ru-RU" sz="2000" dirty="0" err="1"/>
              <a:t>запрацює</a:t>
            </a:r>
            <a:r>
              <a:rPr lang="ru-RU" sz="2000" dirty="0"/>
              <a:t> </a:t>
            </a:r>
            <a:r>
              <a:rPr lang="ru-RU" sz="2000" dirty="0" err="1"/>
              <a:t>спільна</a:t>
            </a:r>
            <a:r>
              <a:rPr lang="ru-RU" sz="2000" dirty="0"/>
              <a:t> з </a:t>
            </a:r>
            <a:r>
              <a:rPr lang="ru-RU" sz="2000" dirty="0" err="1"/>
              <a:t>Бразилією</a:t>
            </a:r>
            <a:r>
              <a:rPr lang="ru-RU" sz="2000" dirty="0"/>
              <a:t> </a:t>
            </a:r>
            <a:r>
              <a:rPr lang="ru-RU" sz="2000" dirty="0" err="1"/>
              <a:t>програма</a:t>
            </a:r>
            <a:r>
              <a:rPr lang="ru-RU" sz="2000" dirty="0"/>
              <a:t>, яка </a:t>
            </a:r>
            <a:r>
              <a:rPr lang="ru-RU" sz="2000" dirty="0" err="1"/>
              <a:t>передбачає</a:t>
            </a:r>
            <a:r>
              <a:rPr lang="ru-RU" sz="2000" dirty="0"/>
              <a:t> </a:t>
            </a:r>
            <a:r>
              <a:rPr lang="ru-RU" sz="2000" dirty="0" err="1"/>
              <a:t>використання</a:t>
            </a:r>
            <a:r>
              <a:rPr lang="ru-RU" sz="2000" dirty="0"/>
              <a:t> </a:t>
            </a:r>
            <a:r>
              <a:rPr lang="ru-RU" sz="2000" dirty="0" err="1"/>
              <a:t>бразильського</a:t>
            </a:r>
            <a:r>
              <a:rPr lang="ru-RU" sz="2000" dirty="0"/>
              <a:t> космодрому «</a:t>
            </a:r>
            <a:r>
              <a:rPr lang="ru-RU" sz="2000" dirty="0" err="1"/>
              <a:t>Алкантара</a:t>
            </a:r>
            <a:r>
              <a:rPr lang="ru-RU" sz="2000" dirty="0"/>
              <a:t>».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4725144"/>
            <a:ext cx="9144000" cy="1972072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/>
              <a:t>Нинішні</a:t>
            </a:r>
            <a:r>
              <a:rPr lang="ru-RU" sz="2000" dirty="0"/>
              <a:t> </a:t>
            </a:r>
            <a:r>
              <a:rPr lang="ru-RU" sz="2000" dirty="0" err="1"/>
              <a:t>проекти</a:t>
            </a:r>
            <a:r>
              <a:rPr lang="ru-RU" sz="2000" dirty="0"/>
              <a:t> </a:t>
            </a:r>
            <a:r>
              <a:rPr lang="ru-RU" sz="2000" dirty="0" err="1"/>
              <a:t>включають</a:t>
            </a:r>
            <a:r>
              <a:rPr lang="ru-RU" sz="2000" dirty="0"/>
              <a:t> </a:t>
            </a:r>
            <a:r>
              <a:rPr lang="ru-RU" sz="2000" dirty="0" err="1"/>
              <a:t>програму</a:t>
            </a:r>
            <a:r>
              <a:rPr lang="ru-RU" sz="2000" dirty="0"/>
              <a:t> </a:t>
            </a:r>
            <a:r>
              <a:rPr lang="ru-RU" sz="2000" dirty="0" err="1"/>
              <a:t>Наземний</a:t>
            </a:r>
            <a:r>
              <a:rPr lang="ru-RU" sz="2000" dirty="0"/>
              <a:t> старт, </a:t>
            </a:r>
            <a:r>
              <a:rPr lang="ru-RU" sz="2000" dirty="0" err="1"/>
              <a:t>Дніпро</a:t>
            </a:r>
            <a:r>
              <a:rPr lang="ru-RU" sz="2000" dirty="0"/>
              <a:t> — у </a:t>
            </a:r>
            <a:r>
              <a:rPr lang="ru-RU" sz="2000" dirty="0" err="1"/>
              <a:t>співробітництві</a:t>
            </a:r>
            <a:r>
              <a:rPr lang="ru-RU" sz="2000" dirty="0"/>
              <a:t> з </a:t>
            </a:r>
            <a:r>
              <a:rPr lang="ru-RU" sz="2000" dirty="0" err="1" smtClean="0"/>
              <a:t>Росією</a:t>
            </a:r>
            <a:r>
              <a:rPr lang="en-US" sz="2000" dirty="0" smtClean="0"/>
              <a:t> </a:t>
            </a:r>
            <a:r>
              <a:rPr lang="ru-RU" sz="2000" dirty="0" smtClean="0"/>
              <a:t>і </a:t>
            </a:r>
            <a:r>
              <a:rPr lang="ru-RU" sz="2000" dirty="0"/>
              <a:t>проект Циклон-4 з </a:t>
            </a:r>
            <a:r>
              <a:rPr lang="ru-RU" sz="2000" dirty="0" err="1"/>
              <a:t>Бразилією</a:t>
            </a:r>
            <a:r>
              <a:rPr lang="ru-RU" sz="2000" dirty="0"/>
              <a:t>. </a:t>
            </a:r>
            <a:r>
              <a:rPr lang="ru-RU" sz="2000" dirty="0" err="1"/>
              <a:t>Україна</a:t>
            </a:r>
            <a:r>
              <a:rPr lang="ru-RU" sz="2000" dirty="0"/>
              <a:t> </a:t>
            </a:r>
            <a:r>
              <a:rPr lang="ru-RU" sz="2000" dirty="0" err="1"/>
              <a:t>також</a:t>
            </a:r>
            <a:r>
              <a:rPr lang="ru-RU" sz="2000" dirty="0"/>
              <a:t> брала участь в </a:t>
            </a:r>
            <a:r>
              <a:rPr lang="ru-RU" sz="2000" dirty="0" err="1"/>
              <a:t>багатьох</a:t>
            </a:r>
            <a:r>
              <a:rPr lang="ru-RU" sz="2000" dirty="0"/>
              <a:t> </a:t>
            </a:r>
            <a:r>
              <a:rPr lang="ru-RU" sz="2000" dirty="0" err="1"/>
              <a:t>міжнародних</a:t>
            </a:r>
            <a:r>
              <a:rPr lang="ru-RU" sz="2000" dirty="0"/>
              <a:t> </a:t>
            </a:r>
            <a:r>
              <a:rPr lang="ru-RU" sz="2000" dirty="0" err="1"/>
              <a:t>науково-дослідницьких</a:t>
            </a:r>
            <a:r>
              <a:rPr lang="ru-RU" sz="2000" dirty="0"/>
              <a:t> </a:t>
            </a:r>
            <a:r>
              <a:rPr lang="ru-RU" sz="2000" dirty="0" err="1"/>
              <a:t>програмах</a:t>
            </a:r>
            <a:r>
              <a:rPr lang="ru-RU" sz="2000" dirty="0"/>
              <a:t>, </a:t>
            </a:r>
            <a:r>
              <a:rPr lang="ru-RU" sz="2000" dirty="0" err="1"/>
              <a:t>включаючи</a:t>
            </a:r>
            <a:r>
              <a:rPr lang="ru-RU" sz="2000" dirty="0"/>
              <a:t> </a:t>
            </a:r>
            <a:r>
              <a:rPr lang="ru-RU" sz="2000" dirty="0" err="1"/>
              <a:t>дослідження</a:t>
            </a:r>
            <a:r>
              <a:rPr lang="ru-RU" sz="2000" dirty="0"/>
              <a:t> з </a:t>
            </a:r>
            <a:r>
              <a:rPr lang="ru-RU" sz="2000" dirty="0" err="1"/>
              <a:t>питань</a:t>
            </a:r>
            <a:r>
              <a:rPr lang="ru-RU" sz="2000" dirty="0"/>
              <a:t> </a:t>
            </a:r>
            <a:r>
              <a:rPr lang="ru-RU" sz="2000" dirty="0" err="1"/>
              <a:t>космічної</a:t>
            </a:r>
            <a:r>
              <a:rPr lang="ru-RU" sz="2000" dirty="0"/>
              <a:t> </a:t>
            </a:r>
            <a:r>
              <a:rPr lang="ru-RU" sz="2000" dirty="0" err="1"/>
              <a:t>біології</a:t>
            </a:r>
            <a:r>
              <a:rPr lang="ru-RU" sz="2000" dirty="0"/>
              <a:t> на </a:t>
            </a:r>
            <a:r>
              <a:rPr lang="ru-RU" sz="2000" dirty="0" err="1"/>
              <a:t>станції</a:t>
            </a:r>
            <a:r>
              <a:rPr lang="ru-RU" sz="2000" dirty="0"/>
              <a:t> Мир, </a:t>
            </a:r>
            <a:r>
              <a:rPr lang="ru-RU" sz="2000" dirty="0" err="1"/>
              <a:t>вивчення</a:t>
            </a:r>
            <a:r>
              <a:rPr lang="ru-RU" sz="2000" dirty="0"/>
              <a:t> </a:t>
            </a:r>
            <a:r>
              <a:rPr lang="ru-RU" sz="2000" dirty="0" err="1"/>
              <a:t>магнітосфери</a:t>
            </a:r>
            <a:r>
              <a:rPr lang="ru-RU" sz="2000" dirty="0"/>
              <a:t> з </a:t>
            </a:r>
            <a:r>
              <a:rPr lang="ru-RU" sz="2000" dirty="0" err="1"/>
              <a:t>міжнародною</a:t>
            </a:r>
            <a:r>
              <a:rPr lang="ru-RU" sz="2000" dirty="0"/>
              <a:t> </a:t>
            </a:r>
            <a:r>
              <a:rPr lang="ru-RU" sz="2000" dirty="0" err="1"/>
              <a:t>програмою</a:t>
            </a:r>
            <a:r>
              <a:rPr lang="ru-RU" sz="2000" dirty="0"/>
              <a:t> </a:t>
            </a:r>
            <a:r>
              <a:rPr lang="ru-RU" sz="2000" dirty="0" err="1"/>
              <a:t>Інтербол</a:t>
            </a:r>
            <a:r>
              <a:rPr lang="ru-RU" sz="2000" dirty="0"/>
              <a:t> і </a:t>
            </a:r>
            <a:r>
              <a:rPr lang="ru-RU" sz="2000" dirty="0" err="1"/>
              <a:t>багато</a:t>
            </a:r>
            <a:r>
              <a:rPr lang="ru-RU" sz="2000" dirty="0"/>
              <a:t> </a:t>
            </a:r>
            <a:r>
              <a:rPr lang="ru-RU" sz="2000" dirty="0" err="1"/>
              <a:t>інших</a:t>
            </a:r>
            <a:r>
              <a:rPr lang="ru-RU" sz="2000" dirty="0"/>
              <a:t> </a:t>
            </a:r>
            <a:r>
              <a:rPr lang="ru-RU" sz="2000" dirty="0" err="1"/>
              <a:t>програм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</a:t>
            </a:r>
            <a:r>
              <a:rPr lang="ru-RU" sz="2000" dirty="0" err="1"/>
              <a:t>ще</a:t>
            </a:r>
            <a:r>
              <a:rPr lang="ru-RU" sz="2000" dirty="0"/>
              <a:t> раз </a:t>
            </a:r>
            <a:r>
              <a:rPr lang="ru-RU" sz="2000" dirty="0" err="1"/>
              <a:t>демонструє</a:t>
            </a:r>
            <a:r>
              <a:rPr lang="ru-RU" sz="2000" dirty="0"/>
              <a:t> </a:t>
            </a:r>
            <a:r>
              <a:rPr lang="ru-RU" sz="2000" dirty="0" err="1"/>
              <a:t>науковий</a:t>
            </a:r>
            <a:r>
              <a:rPr lang="ru-RU" sz="2000" dirty="0"/>
              <a:t>, </a:t>
            </a:r>
            <a:r>
              <a:rPr lang="ru-RU" sz="2000" dirty="0" err="1"/>
              <a:t>технологічний</a:t>
            </a:r>
            <a:r>
              <a:rPr lang="ru-RU" sz="2000" dirty="0"/>
              <a:t> і </a:t>
            </a:r>
            <a:r>
              <a:rPr lang="ru-RU" sz="2000" dirty="0" err="1"/>
              <a:t>промисловий</a:t>
            </a:r>
            <a:r>
              <a:rPr lang="ru-RU" sz="2000" dirty="0"/>
              <a:t> </a:t>
            </a:r>
            <a:r>
              <a:rPr lang="ru-RU" sz="2000" dirty="0" err="1"/>
              <a:t>рівень</a:t>
            </a:r>
            <a:r>
              <a:rPr lang="ru-RU" sz="2000" dirty="0"/>
              <a:t> </a:t>
            </a:r>
            <a:r>
              <a:rPr lang="ru-RU" sz="2000" dirty="0" err="1"/>
              <a:t>України</a:t>
            </a:r>
            <a:r>
              <a:rPr lang="ru-RU" sz="2000" dirty="0"/>
              <a:t>.</a:t>
            </a:r>
            <a:endParaRPr lang="ru-RU" sz="2000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38620"/>
            <a:ext cx="3801201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космодром Алкантара. Бразилия. ТСН-тиждень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000" end="190800"/>
                </p14:media>
              </p:ext>
            </p:extLst>
          </p:nvPr>
        </p:nvPicPr>
        <p:blipFill rotWithShape="1">
          <a:blip r:embed="rId6"/>
          <a:srcRect b="1476"/>
          <a:stretch>
            <a:fillRect/>
          </a:stretch>
        </p:blipFill>
        <p:spPr>
          <a:xfrm>
            <a:off x="395536" y="1972971"/>
            <a:ext cx="3175709" cy="2503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1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Перспективи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0"/>
          </p:nvPr>
        </p:nvSpPr>
        <p:spPr>
          <a:xfrm>
            <a:off x="539552" y="1412776"/>
            <a:ext cx="8056695" cy="486885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err="1"/>
              <a:t>Україна</a:t>
            </a:r>
            <a:r>
              <a:rPr lang="ru-RU" sz="2000" dirty="0"/>
              <a:t> могла б бути </a:t>
            </a:r>
            <a:r>
              <a:rPr lang="ru-RU" sz="2000" dirty="0" err="1"/>
              <a:t>сьогодні</a:t>
            </a:r>
            <a:r>
              <a:rPr lang="ru-RU" sz="2000" dirty="0"/>
              <a:t> одним з </a:t>
            </a:r>
            <a:r>
              <a:rPr lang="ru-RU" sz="2000" dirty="0" err="1"/>
              <a:t>дійсних</a:t>
            </a:r>
            <a:r>
              <a:rPr lang="ru-RU" sz="2000" dirty="0"/>
              <a:t> </a:t>
            </a:r>
            <a:r>
              <a:rPr lang="ru-RU" sz="2000" dirty="0" err="1"/>
              <a:t>лідерів</a:t>
            </a:r>
            <a:r>
              <a:rPr lang="ru-RU" sz="2000" dirty="0"/>
              <a:t> космонавтики. В </a:t>
            </a:r>
            <a:r>
              <a:rPr lang="ru-RU" sz="2000" dirty="0" err="1"/>
              <a:t>Україні</a:t>
            </a:r>
            <a:r>
              <a:rPr lang="ru-RU" sz="2000" dirty="0"/>
              <a:t> </a:t>
            </a:r>
            <a:r>
              <a:rPr lang="ru-RU" sz="2000" dirty="0" err="1"/>
              <a:t>народилися</a:t>
            </a:r>
            <a:r>
              <a:rPr lang="ru-RU" sz="2000" dirty="0"/>
              <a:t> й </a:t>
            </a:r>
            <a:r>
              <a:rPr lang="ru-RU" sz="2000" dirty="0" err="1"/>
              <a:t>тривалий</a:t>
            </a:r>
            <a:r>
              <a:rPr lang="ru-RU" sz="2000" dirty="0"/>
              <a:t> час вели </a:t>
            </a:r>
            <a:r>
              <a:rPr lang="ru-RU" sz="2000" dirty="0" err="1"/>
              <a:t>діяльність</a:t>
            </a:r>
            <a:r>
              <a:rPr lang="ru-RU" sz="2000" dirty="0"/>
              <a:t> </a:t>
            </a:r>
            <a:r>
              <a:rPr lang="ru-RU" sz="2000" dirty="0" err="1"/>
              <a:t>видатні</a:t>
            </a:r>
            <a:r>
              <a:rPr lang="ru-RU" sz="2000" dirty="0"/>
              <a:t> </a:t>
            </a:r>
            <a:r>
              <a:rPr lang="ru-RU" sz="2000" dirty="0" err="1"/>
              <a:t>творці</a:t>
            </a:r>
            <a:r>
              <a:rPr lang="ru-RU" sz="2000" dirty="0"/>
              <a:t> </a:t>
            </a:r>
            <a:r>
              <a:rPr lang="ru-RU" sz="2000" dirty="0" err="1"/>
              <a:t>космічної</a:t>
            </a:r>
            <a:r>
              <a:rPr lang="ru-RU" sz="2000" dirty="0"/>
              <a:t> </a:t>
            </a:r>
            <a:r>
              <a:rPr lang="ru-RU" sz="2000" dirty="0" err="1"/>
              <a:t>техніки</a:t>
            </a:r>
            <a:r>
              <a:rPr lang="ru-RU" sz="2000" dirty="0"/>
              <a:t>. Один </a:t>
            </a:r>
            <a:r>
              <a:rPr lang="ru-RU" sz="2000" dirty="0" err="1"/>
              <a:t>тільки</a:t>
            </a:r>
            <a:r>
              <a:rPr lang="ru-RU" sz="2000" dirty="0"/>
              <a:t> </a:t>
            </a:r>
            <a:r>
              <a:rPr lang="ru-RU" sz="2000" dirty="0" err="1"/>
              <a:t>конструкторський</a:t>
            </a:r>
            <a:r>
              <a:rPr lang="ru-RU" sz="2000" dirty="0"/>
              <a:t> </a:t>
            </a:r>
            <a:r>
              <a:rPr lang="ru-RU" sz="2000" dirty="0" err="1"/>
              <a:t>доробок</a:t>
            </a:r>
            <a:r>
              <a:rPr lang="ru-RU" sz="2000" dirty="0"/>
              <a:t> </a:t>
            </a:r>
            <a:r>
              <a:rPr lang="ru-RU" sz="2000" dirty="0" err="1"/>
              <a:t>киянина</a:t>
            </a:r>
            <a:r>
              <a:rPr lang="ru-RU" sz="2000" dirty="0"/>
              <a:t> </a:t>
            </a:r>
            <a:r>
              <a:rPr lang="ru-RU" sz="2000" dirty="0" err="1"/>
              <a:t>Гліба</a:t>
            </a:r>
            <a:r>
              <a:rPr lang="ru-RU" sz="2000" dirty="0"/>
              <a:t> </a:t>
            </a:r>
            <a:r>
              <a:rPr lang="ru-RU" sz="2000" dirty="0" err="1"/>
              <a:t>Лозино-Лозинського</a:t>
            </a:r>
            <a:r>
              <a:rPr lang="ru-RU" sz="2000" dirty="0"/>
              <a:t> давав </a:t>
            </a:r>
            <a:r>
              <a:rPr lang="ru-RU" sz="2000" dirty="0" err="1"/>
              <a:t>всі</a:t>
            </a:r>
            <a:r>
              <a:rPr lang="ru-RU" sz="2000" dirty="0"/>
              <a:t> </a:t>
            </a:r>
            <a:r>
              <a:rPr lang="ru-RU" sz="2000" dirty="0" err="1"/>
              <a:t>підстави</a:t>
            </a:r>
            <a:r>
              <a:rPr lang="ru-RU" sz="2000" dirty="0"/>
              <a:t> для </a:t>
            </a:r>
            <a:r>
              <a:rPr lang="ru-RU" sz="2000" dirty="0" err="1"/>
              <a:t>цього</a:t>
            </a:r>
            <a:r>
              <a:rPr lang="ru-RU" sz="2000" dirty="0"/>
              <a:t>. </a:t>
            </a:r>
            <a:r>
              <a:rPr lang="ru-RU" sz="2000" dirty="0" err="1"/>
              <a:t>Він</a:t>
            </a:r>
            <a:r>
              <a:rPr lang="ru-RU" sz="2000" dirty="0"/>
              <a:t> взяв </a:t>
            </a:r>
            <a:r>
              <a:rPr lang="ru-RU" sz="2000" dirty="0" err="1"/>
              <a:t>активну</a:t>
            </a:r>
            <a:r>
              <a:rPr lang="ru-RU" sz="2000" dirty="0"/>
              <a:t> участь в </a:t>
            </a:r>
            <a:r>
              <a:rPr lang="ru-RU" sz="2000" dirty="0" err="1"/>
              <a:t>проектуванні</a:t>
            </a:r>
            <a:r>
              <a:rPr lang="ru-RU" sz="2000" dirty="0"/>
              <a:t> </a:t>
            </a:r>
            <a:r>
              <a:rPr lang="ru-RU" sz="2000" dirty="0" err="1"/>
              <a:t>реактивних</a:t>
            </a:r>
            <a:r>
              <a:rPr lang="ru-RU" sz="2000" dirty="0"/>
              <a:t> </a:t>
            </a:r>
            <a:r>
              <a:rPr lang="ru-RU" sz="2000" dirty="0" err="1"/>
              <a:t>винищувачів</a:t>
            </a:r>
            <a:r>
              <a:rPr lang="ru-RU" sz="2000" dirty="0"/>
              <a:t> МіГ-15 та МіГ-17, а МіГ-21 та МіГ-25 </a:t>
            </a:r>
            <a:r>
              <a:rPr lang="ru-RU" sz="2000" dirty="0" err="1"/>
              <a:t>вже</a:t>
            </a:r>
            <a:r>
              <a:rPr lang="ru-RU" sz="2000" dirty="0"/>
              <a:t> </a:t>
            </a:r>
            <a:r>
              <a:rPr lang="ru-RU" sz="2000" dirty="0" err="1"/>
              <a:t>значною</a:t>
            </a:r>
            <a:r>
              <a:rPr lang="ru-RU" sz="2000" dirty="0"/>
              <a:t> </a:t>
            </a:r>
            <a:r>
              <a:rPr lang="ru-RU" sz="2000" dirty="0" err="1"/>
              <a:t>мірою</a:t>
            </a:r>
            <a:r>
              <a:rPr lang="ru-RU" sz="2000" dirty="0"/>
              <a:t> </a:t>
            </a:r>
            <a:r>
              <a:rPr lang="ru-RU" sz="2000" dirty="0" err="1"/>
              <a:t>саме</a:t>
            </a:r>
            <a:r>
              <a:rPr lang="ru-RU" sz="2000" dirty="0"/>
              <a:t>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дітища</a:t>
            </a:r>
            <a:r>
              <a:rPr lang="ru-RU" sz="2000" dirty="0"/>
              <a:t>. З 1965 року </a:t>
            </a:r>
            <a:r>
              <a:rPr lang="ru-RU" sz="2000" dirty="0" err="1"/>
              <a:t>Лозино-Лозинський</a:t>
            </a:r>
            <a:r>
              <a:rPr lang="ru-RU" sz="2000" dirty="0"/>
              <a:t> почав </a:t>
            </a:r>
            <a:r>
              <a:rPr lang="ru-RU" sz="2000" dirty="0" err="1"/>
              <a:t>працювати</a:t>
            </a:r>
            <a:r>
              <a:rPr lang="ru-RU" sz="2000" dirty="0"/>
              <a:t> на космонавтику, де </a:t>
            </a:r>
            <a:r>
              <a:rPr lang="ru-RU" sz="2000" dirty="0" err="1"/>
              <a:t>розробив</a:t>
            </a:r>
            <a:r>
              <a:rPr lang="ru-RU" sz="2000" dirty="0"/>
              <a:t> </a:t>
            </a:r>
            <a:r>
              <a:rPr lang="ru-RU" sz="2000" dirty="0" err="1"/>
              <a:t>унікальний</a:t>
            </a:r>
            <a:r>
              <a:rPr lang="ru-RU" sz="2000" dirty="0"/>
              <a:t> </a:t>
            </a:r>
            <a:r>
              <a:rPr lang="ru-RU" sz="2000" dirty="0" err="1"/>
              <a:t>напрямок</a:t>
            </a:r>
            <a:r>
              <a:rPr lang="ru-RU" sz="2000" dirty="0"/>
              <a:t> </a:t>
            </a:r>
            <a:r>
              <a:rPr lang="ru-RU" sz="2000" dirty="0" err="1"/>
              <a:t>орбітальних</a:t>
            </a:r>
            <a:r>
              <a:rPr lang="ru-RU" sz="2000" dirty="0"/>
              <a:t> легких </a:t>
            </a:r>
            <a:r>
              <a:rPr lang="ru-RU" sz="2000" dirty="0" err="1"/>
              <a:t>літаків</a:t>
            </a:r>
            <a:r>
              <a:rPr lang="ru-RU" sz="2000" dirty="0"/>
              <a:t>, першим з </a:t>
            </a:r>
            <a:r>
              <a:rPr lang="ru-RU" sz="2000" dirty="0" err="1"/>
              <a:t>яких</a:t>
            </a:r>
            <a:r>
              <a:rPr lang="ru-RU" sz="2000" dirty="0"/>
              <a:t> </a:t>
            </a:r>
            <a:r>
              <a:rPr lang="ru-RU" sz="2000" dirty="0" err="1"/>
              <a:t>був</a:t>
            </a:r>
            <a:r>
              <a:rPr lang="ru-RU" sz="2000" dirty="0"/>
              <a:t> </a:t>
            </a:r>
            <a:r>
              <a:rPr lang="ru-RU" sz="2000" dirty="0" err="1"/>
              <a:t>одномісний</a:t>
            </a:r>
            <a:r>
              <a:rPr lang="ru-RU" sz="2000" dirty="0"/>
              <a:t> </a:t>
            </a:r>
            <a:r>
              <a:rPr lang="ru-RU" sz="2000" dirty="0" err="1"/>
              <a:t>керований</a:t>
            </a:r>
            <a:r>
              <a:rPr lang="ru-RU" sz="2000" dirty="0"/>
              <a:t> </a:t>
            </a:r>
            <a:r>
              <a:rPr lang="ru-RU" sz="2000" dirty="0" err="1"/>
              <a:t>орбітальний</a:t>
            </a:r>
            <a:r>
              <a:rPr lang="ru-RU" sz="2000" dirty="0"/>
              <a:t> </a:t>
            </a:r>
            <a:r>
              <a:rPr lang="ru-RU" sz="2000" dirty="0" err="1"/>
              <a:t>апарат</a:t>
            </a:r>
            <a:r>
              <a:rPr lang="ru-RU" sz="2000" dirty="0"/>
              <a:t> «</a:t>
            </a:r>
            <a:r>
              <a:rPr lang="ru-RU" sz="2000" dirty="0" err="1"/>
              <a:t>Спіраль</a:t>
            </a:r>
            <a:r>
              <a:rPr lang="ru-RU" sz="2000" dirty="0"/>
              <a:t>». З 1976 року в </a:t>
            </a:r>
            <a:r>
              <a:rPr lang="ru-RU" sz="2000" dirty="0" err="1"/>
              <a:t>очолюваному</a:t>
            </a:r>
            <a:r>
              <a:rPr lang="ru-RU" sz="2000" dirty="0"/>
              <a:t> </a:t>
            </a:r>
            <a:r>
              <a:rPr lang="ru-RU" sz="2000" dirty="0" err="1"/>
              <a:t>Лозино-Лозинським</a:t>
            </a:r>
            <a:r>
              <a:rPr lang="ru-RU" sz="2000" dirty="0"/>
              <a:t> НВО «</a:t>
            </a:r>
            <a:r>
              <a:rPr lang="ru-RU" sz="2000" dirty="0" err="1"/>
              <a:t>Молнія</a:t>
            </a:r>
            <a:r>
              <a:rPr lang="ru-RU" sz="2000" dirty="0"/>
              <a:t>» </a:t>
            </a:r>
            <a:r>
              <a:rPr lang="ru-RU" sz="2000" dirty="0" err="1"/>
              <a:t>розроблялися</a:t>
            </a:r>
            <a:r>
              <a:rPr lang="ru-RU" sz="2000" dirty="0"/>
              <a:t> </a:t>
            </a:r>
            <a:r>
              <a:rPr lang="ru-RU" sz="2000" dirty="0" err="1"/>
              <a:t>орбітальні</a:t>
            </a:r>
            <a:r>
              <a:rPr lang="ru-RU" sz="2000" dirty="0"/>
              <a:t> </a:t>
            </a:r>
            <a:r>
              <a:rPr lang="ru-RU" sz="2000" dirty="0" err="1"/>
              <a:t>кораблі</a:t>
            </a:r>
            <a:r>
              <a:rPr lang="ru-RU" sz="2000" dirty="0"/>
              <a:t> «Бор» та «Буран». </a:t>
            </a:r>
            <a:r>
              <a:rPr lang="ru-RU" sz="2000" dirty="0" err="1"/>
              <a:t>Наприкінці</a:t>
            </a:r>
            <a:r>
              <a:rPr lang="ru-RU" sz="2000" dirty="0"/>
              <a:t> 80-х </a:t>
            </a:r>
            <a:r>
              <a:rPr lang="ru-RU" sz="2000" dirty="0" err="1"/>
              <a:t>років</a:t>
            </a:r>
            <a:r>
              <a:rPr lang="ru-RU" sz="2000" dirty="0"/>
              <a:t> </a:t>
            </a:r>
            <a:r>
              <a:rPr lang="ru-RU" sz="2000" dirty="0" err="1"/>
              <a:t>Лозино-Лозинський</a:t>
            </a:r>
            <a:r>
              <a:rPr lang="ru-RU" sz="2000" dirty="0"/>
              <a:t> </a:t>
            </a:r>
            <a:r>
              <a:rPr lang="ru-RU" sz="2000" dirty="0" err="1"/>
              <a:t>розробив</a:t>
            </a:r>
            <a:r>
              <a:rPr lang="ru-RU" sz="2000" dirty="0"/>
              <a:t> </a:t>
            </a:r>
            <a:r>
              <a:rPr lang="ru-RU" sz="2000" dirty="0" err="1"/>
              <a:t>унікальну</a:t>
            </a:r>
            <a:r>
              <a:rPr lang="ru-RU" sz="2000" dirty="0"/>
              <a:t> </a:t>
            </a:r>
            <a:r>
              <a:rPr lang="ru-RU" sz="2000" dirty="0" err="1"/>
              <a:t>багаторазову</a:t>
            </a:r>
            <a:r>
              <a:rPr lang="ru-RU" sz="2000" dirty="0"/>
              <a:t> </a:t>
            </a:r>
            <a:r>
              <a:rPr lang="ru-RU" sz="2000" dirty="0" err="1"/>
              <a:t>авіаційно-космічну</a:t>
            </a:r>
            <a:r>
              <a:rPr lang="ru-RU" sz="2000" dirty="0"/>
              <a:t> систему </a:t>
            </a:r>
            <a:r>
              <a:rPr lang="ru-RU" sz="2000" dirty="0" err="1"/>
              <a:t>виведення</a:t>
            </a:r>
            <a:r>
              <a:rPr lang="ru-RU" sz="2000" dirty="0"/>
              <a:t> «МАКС», яка й </a:t>
            </a:r>
            <a:r>
              <a:rPr lang="ru-RU" sz="2000" dirty="0" err="1"/>
              <a:t>понині</a:t>
            </a:r>
            <a:r>
              <a:rPr lang="ru-RU" sz="2000" dirty="0"/>
              <a:t> </a:t>
            </a:r>
            <a:r>
              <a:rPr lang="ru-RU" sz="2000" dirty="0" err="1"/>
              <a:t>випереджає</a:t>
            </a:r>
            <a:r>
              <a:rPr lang="ru-RU" sz="2000" dirty="0"/>
              <a:t> все </a:t>
            </a:r>
            <a:r>
              <a:rPr lang="ru-RU" sz="2000" dirty="0" err="1"/>
              <a:t>наявне</a:t>
            </a:r>
            <a:r>
              <a:rPr lang="ru-RU" sz="2000" dirty="0"/>
              <a:t> у </a:t>
            </a:r>
            <a:r>
              <a:rPr lang="ru-RU" sz="2000" dirty="0" err="1"/>
              <a:t>світі</a:t>
            </a:r>
            <a:r>
              <a:rPr lang="ru-RU" sz="2000" dirty="0"/>
              <a:t>. </a:t>
            </a:r>
            <a:r>
              <a:rPr lang="ru-RU" sz="2000" dirty="0" err="1"/>
              <a:t>Ця</a:t>
            </a:r>
            <a:r>
              <a:rPr lang="ru-RU" sz="2000" dirty="0"/>
              <a:t> система </a:t>
            </a:r>
            <a:r>
              <a:rPr lang="ru-RU" sz="2000" dirty="0" err="1"/>
              <a:t>складалася</a:t>
            </a:r>
            <a:r>
              <a:rPr lang="ru-RU" sz="2000" dirty="0"/>
              <a:t> з </a:t>
            </a:r>
            <a:r>
              <a:rPr lang="ru-RU" sz="2000" dirty="0" err="1"/>
              <a:t>летючого</a:t>
            </a:r>
            <a:r>
              <a:rPr lang="ru-RU" sz="2000" dirty="0"/>
              <a:t> </a:t>
            </a:r>
            <a:r>
              <a:rPr lang="ru-RU" sz="2000" dirty="0" err="1"/>
              <a:t>аеродрому</a:t>
            </a:r>
            <a:r>
              <a:rPr lang="ru-RU" sz="2000" dirty="0"/>
              <a:t> — </a:t>
            </a:r>
            <a:r>
              <a:rPr lang="ru-RU" sz="2000" dirty="0" err="1"/>
              <a:t>українського</a:t>
            </a:r>
            <a:r>
              <a:rPr lang="ru-RU" sz="2000" dirty="0"/>
              <a:t> </a:t>
            </a:r>
            <a:r>
              <a:rPr lang="ru-RU" sz="2000" dirty="0" err="1"/>
              <a:t>літака</a:t>
            </a:r>
            <a:r>
              <a:rPr lang="ru-RU" sz="2000" dirty="0"/>
              <a:t> </a:t>
            </a:r>
            <a:r>
              <a:rPr lang="ru-RU" sz="2000" dirty="0" err="1"/>
              <a:t>Мрія</a:t>
            </a:r>
            <a:r>
              <a:rPr lang="ru-RU" sz="2000" dirty="0"/>
              <a:t> та </a:t>
            </a:r>
            <a:r>
              <a:rPr lang="ru-RU" sz="2000" dirty="0" err="1"/>
              <a:t>пілотованого</a:t>
            </a:r>
            <a:r>
              <a:rPr lang="ru-RU" sz="2000" dirty="0"/>
              <a:t> </a:t>
            </a:r>
            <a:r>
              <a:rPr lang="ru-RU" sz="2000" dirty="0" err="1"/>
              <a:t>космічного</a:t>
            </a:r>
            <a:r>
              <a:rPr lang="ru-RU" sz="2000" dirty="0"/>
              <a:t> </a:t>
            </a:r>
            <a:r>
              <a:rPr lang="ru-RU" sz="2000" dirty="0" err="1"/>
              <a:t>літака</a:t>
            </a:r>
            <a:r>
              <a:rPr lang="ru-RU" sz="2000" dirty="0"/>
              <a:t> «</a:t>
            </a:r>
            <a:r>
              <a:rPr lang="ru-RU" sz="2000" dirty="0" err="1"/>
              <a:t>Блискавка</a:t>
            </a:r>
            <a:r>
              <a:rPr lang="ru-RU" sz="2000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153504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62600" y="1066800"/>
            <a:ext cx="3429000" cy="47244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err="1"/>
              <a:t>Велике</a:t>
            </a:r>
            <a:r>
              <a:rPr lang="ru-RU" sz="2000" dirty="0"/>
              <a:t> </a:t>
            </a:r>
            <a:r>
              <a:rPr lang="ru-RU" sz="2000" dirty="0" err="1"/>
              <a:t>космічне</a:t>
            </a:r>
            <a:r>
              <a:rPr lang="ru-RU" sz="2000" dirty="0"/>
              <a:t> </a:t>
            </a:r>
            <a:r>
              <a:rPr lang="ru-RU" sz="2000" dirty="0" err="1"/>
              <a:t>минуле</a:t>
            </a:r>
            <a:r>
              <a:rPr lang="ru-RU" sz="2000" dirty="0"/>
              <a:t> </a:t>
            </a:r>
            <a:r>
              <a:rPr lang="ru-RU" sz="2000" dirty="0" err="1"/>
              <a:t>дає</a:t>
            </a:r>
            <a:r>
              <a:rPr lang="ru-RU" sz="2000" dirty="0"/>
              <a:t> шанс на </a:t>
            </a:r>
            <a:r>
              <a:rPr lang="ru-RU" sz="2000" dirty="0" err="1"/>
              <a:t>велике</a:t>
            </a:r>
            <a:r>
              <a:rPr lang="ru-RU" sz="2000" dirty="0"/>
              <a:t> </a:t>
            </a:r>
            <a:r>
              <a:rPr lang="ru-RU" sz="2000" dirty="0" err="1"/>
              <a:t>майбутнє</a:t>
            </a:r>
            <a:r>
              <a:rPr lang="ru-RU" sz="2000" dirty="0"/>
              <a:t>. </a:t>
            </a:r>
            <a:r>
              <a:rPr lang="ru-RU" sz="2000" dirty="0" err="1"/>
              <a:t>Оскільки</a:t>
            </a:r>
            <a:r>
              <a:rPr lang="ru-RU" sz="2000" dirty="0"/>
              <a:t> </a:t>
            </a:r>
            <a:r>
              <a:rPr lang="ru-RU" sz="2000" dirty="0" err="1"/>
              <a:t>більше</a:t>
            </a:r>
            <a:r>
              <a:rPr lang="ru-RU" sz="2000" dirty="0"/>
              <a:t> </a:t>
            </a:r>
            <a:r>
              <a:rPr lang="ru-RU" sz="2000" dirty="0" err="1"/>
              <a:t>половини</a:t>
            </a:r>
            <a:r>
              <a:rPr lang="ru-RU" sz="2000" dirty="0"/>
              <a:t> </a:t>
            </a:r>
            <a:r>
              <a:rPr lang="ru-RU" sz="2000" dirty="0" err="1"/>
              <a:t>системи</a:t>
            </a:r>
            <a:r>
              <a:rPr lang="ru-RU" sz="2000" dirty="0"/>
              <a:t> «МАКС» </a:t>
            </a:r>
            <a:r>
              <a:rPr lang="ru-RU" sz="2000" dirty="0" err="1"/>
              <a:t>виробляється</a:t>
            </a:r>
            <a:r>
              <a:rPr lang="ru-RU" sz="2000" dirty="0"/>
              <a:t> в </a:t>
            </a:r>
            <a:r>
              <a:rPr lang="ru-RU" sz="2000" dirty="0" err="1"/>
              <a:t>Україні</a:t>
            </a:r>
            <a:r>
              <a:rPr lang="ru-RU" sz="2000" dirty="0"/>
              <a:t>. В </a:t>
            </a:r>
            <a:r>
              <a:rPr lang="ru-RU" sz="2000" dirty="0" err="1"/>
              <a:t>Дніпропетровську</a:t>
            </a:r>
            <a:r>
              <a:rPr lang="ru-RU" sz="2000" dirty="0"/>
              <a:t> </a:t>
            </a:r>
            <a:r>
              <a:rPr lang="ru-RU" sz="2000" dirty="0" err="1"/>
              <a:t>виготовлявся</a:t>
            </a:r>
            <a:r>
              <a:rPr lang="ru-RU" sz="2000" dirty="0"/>
              <a:t> </a:t>
            </a:r>
            <a:r>
              <a:rPr lang="ru-RU" sz="2000" dirty="0" err="1"/>
              <a:t>паливний</a:t>
            </a:r>
            <a:r>
              <a:rPr lang="ru-RU" sz="2000" dirty="0"/>
              <a:t> бак, а </a:t>
            </a:r>
            <a:r>
              <a:rPr lang="ru-RU" sz="2000" dirty="0" err="1"/>
              <a:t>також</a:t>
            </a:r>
            <a:r>
              <a:rPr lang="ru-RU" sz="2000" dirty="0"/>
              <a:t> в Києві </a:t>
            </a:r>
            <a:r>
              <a:rPr lang="ru-RU" sz="2000" dirty="0" err="1"/>
              <a:t>виготовлений</a:t>
            </a:r>
            <a:r>
              <a:rPr lang="ru-RU" sz="2000" dirty="0"/>
              <a:t> </a:t>
            </a:r>
            <a:r>
              <a:rPr lang="ru-RU" sz="2000" dirty="0" err="1"/>
              <a:t>літак</a:t>
            </a:r>
            <a:r>
              <a:rPr lang="ru-RU" sz="2000" dirty="0"/>
              <a:t> «</a:t>
            </a:r>
            <a:r>
              <a:rPr lang="ru-RU" sz="2000" dirty="0" err="1"/>
              <a:t>Мрія</a:t>
            </a:r>
            <a:r>
              <a:rPr lang="ru-RU" sz="2000" dirty="0"/>
              <a:t>», а </a:t>
            </a:r>
            <a:r>
              <a:rPr lang="ru-RU" sz="2000" dirty="0" err="1"/>
              <a:t>другий</a:t>
            </a:r>
            <a:r>
              <a:rPr lang="ru-RU" sz="2000" dirty="0"/>
              <a:t> </a:t>
            </a:r>
            <a:r>
              <a:rPr lang="ru-RU" sz="2000" dirty="0" err="1"/>
              <a:t>зразок</a:t>
            </a:r>
            <a:r>
              <a:rPr lang="ru-RU" sz="2000" dirty="0"/>
              <a:t> </a:t>
            </a:r>
            <a:r>
              <a:rPr lang="ru-RU" sz="2000" dirty="0" err="1"/>
              <a:t>знаходиться</a:t>
            </a:r>
            <a:r>
              <a:rPr lang="ru-RU" sz="2000" dirty="0"/>
              <a:t> в </a:t>
            </a:r>
            <a:r>
              <a:rPr lang="ru-RU" sz="2000" dirty="0" err="1"/>
              <a:t>напів</a:t>
            </a:r>
            <a:r>
              <a:rPr lang="ru-RU" sz="2000" dirty="0"/>
              <a:t>-готовому </a:t>
            </a:r>
            <a:r>
              <a:rPr lang="ru-RU" sz="2000" dirty="0" err="1"/>
              <a:t>стані</a:t>
            </a:r>
            <a:r>
              <a:rPr lang="ru-RU" sz="2000" dirty="0"/>
              <a:t> й </a:t>
            </a:r>
            <a:r>
              <a:rPr lang="ru-RU" sz="2000" dirty="0" err="1"/>
              <a:t>його</a:t>
            </a:r>
            <a:r>
              <a:rPr lang="ru-RU" sz="2000" dirty="0"/>
              <a:t> </a:t>
            </a:r>
            <a:r>
              <a:rPr lang="ru-RU" sz="2000" dirty="0" err="1"/>
              <a:t>можна</a:t>
            </a:r>
            <a:r>
              <a:rPr lang="ru-RU" sz="2000" dirty="0"/>
              <a:t> </a:t>
            </a:r>
            <a:r>
              <a:rPr lang="ru-RU" sz="2000" dirty="0" err="1"/>
              <a:t>добудувати</a:t>
            </a:r>
            <a:r>
              <a:rPr lang="ru-RU" sz="2000" dirty="0"/>
              <a:t> </a:t>
            </a:r>
            <a:r>
              <a:rPr lang="ru-RU" sz="2000" dirty="0" err="1"/>
              <a:t>одразу</a:t>
            </a:r>
            <a:r>
              <a:rPr lang="ru-RU" sz="2000" dirty="0"/>
              <a:t> для </a:t>
            </a:r>
            <a:r>
              <a:rPr lang="ru-RU" sz="2000" dirty="0" err="1"/>
              <a:t>використання</a:t>
            </a:r>
            <a:r>
              <a:rPr lang="ru-RU" sz="2000" dirty="0"/>
              <a:t> в </a:t>
            </a:r>
            <a:r>
              <a:rPr lang="ru-RU" sz="2000" dirty="0" err="1"/>
              <a:t>якості</a:t>
            </a:r>
            <a:r>
              <a:rPr lang="ru-RU" sz="2000" dirty="0"/>
              <a:t> </a:t>
            </a:r>
            <a:r>
              <a:rPr lang="ru-RU" sz="2000" dirty="0" err="1"/>
              <a:t>літаючого</a:t>
            </a:r>
            <a:r>
              <a:rPr lang="ru-RU" sz="2000" dirty="0"/>
              <a:t> космодрому.</a:t>
            </a:r>
            <a:endParaRPr lang="ru-RU" sz="20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88" b="100000" l="0" r="100000">
                        <a14:foregroundMark x1="61875" y1="21560" x2="85250" y2="23394"/>
                        <a14:foregroundMark x1="63625" y1="16514" x2="60125" y2="14908"/>
                        <a14:foregroundMark x1="74500" y1="22936" x2="93375" y2="25459"/>
                        <a14:foregroundMark x1="94500" y1="26606" x2="96125" y2="26376"/>
                        <a14:foregroundMark x1="94125" y1="31422" x2="95750" y2="32569"/>
                        <a14:foregroundMark x1="87875" y1="12844" x2="90000" y2="7798"/>
                        <a14:foregroundMark x1="92125" y1="5275" x2="92125" y2="5275"/>
                        <a14:foregroundMark x1="94625" y1="2294" x2="94625" y2="2294"/>
                        <a14:foregroundMark x1="2125" y1="71330" x2="97500" y2="70642"/>
                        <a14:foregroundMark x1="70875" y1="63532" x2="74125" y2="62385"/>
                        <a14:foregroundMark x1="64750" y1="63991" x2="68125" y2="62615"/>
                        <a14:foregroundMark x1="70000" y1="61927" x2="77375" y2="61009"/>
                        <a14:foregroundMark x1="77750" y1="61239" x2="89750" y2="46330"/>
                        <a14:foregroundMark x1="90625" y1="46330" x2="92625" y2="46330"/>
                        <a14:foregroundMark x1="64250" y1="79587" x2="67375" y2="82569"/>
                        <a14:foregroundMark x1="73125" y1="84404" x2="79000" y2="84404"/>
                        <a14:foregroundMark x1="78375" y1="84862" x2="89375" y2="96789"/>
                        <a14:foregroundMark x1="90250" y1="97477" x2="92625" y2="98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4801373" cy="261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" y="260648"/>
            <a:ext cx="4752528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2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04664"/>
            <a:ext cx="42501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програмі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освоєння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космосу до 2017 року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запустити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один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супутник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дистанційного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вивчення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ситуації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поверхні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надрах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відправити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апарат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Місяць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3284984"/>
            <a:ext cx="3995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Україна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бере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участь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американському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Antares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першу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ступінь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ракети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пуски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цієї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ракети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можуть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пройти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2012 року в США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космодромі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Воллопс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програма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зараз не є основною для НАСА,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адже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Конгрес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США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вирішив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вкласти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коштів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розробку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ракетоносія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Ares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Крім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того, з часом НАСА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планує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ракети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0" y="2213386"/>
            <a:ext cx="2977243" cy="448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45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1924"/>
            <a:ext cx="3263192" cy="2453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420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Человечество и космо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277D6CD-DBF4-4A62-BFD3-009BD78266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TS102646203</Template>
  <TotalTime>107</TotalTime>
  <Words>648</Words>
  <Application>Microsoft Office PowerPoint</Application>
  <PresentationFormat>Экран (4:3)</PresentationFormat>
  <Paragraphs>19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Человечество и космос</vt:lpstr>
      <vt:lpstr>Космонавтика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Перспективи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11</cp:revision>
  <dcterms:created xsi:type="dcterms:W3CDTF">2012-11-21T19:14:01Z</dcterms:created>
  <dcterms:modified xsi:type="dcterms:W3CDTF">2012-11-21T21:01:53Z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TC026315839991</vt:lpwstr>
  </property>
</Properties>
</file>