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ational-gallery-london.jpg"/>
          <p:cNvPicPr>
            <a:picLocks noChangeAspect="1"/>
          </p:cNvPicPr>
          <p:nvPr/>
        </p:nvPicPr>
        <p:blipFill>
          <a:blip r:embed="rId2" cstate="print"/>
          <a:stretch>
            <a:fillRect/>
          </a:stretch>
        </p:blipFill>
        <p:spPr>
          <a:xfrm>
            <a:off x="1" y="0"/>
            <a:ext cx="9144000" cy="6858000"/>
          </a:xfrm>
          <a:prstGeom prst="rect">
            <a:avLst/>
          </a:prstGeom>
        </p:spPr>
      </p:pic>
      <p:sp>
        <p:nvSpPr>
          <p:cNvPr id="3" name="TextBox 2"/>
          <p:cNvSpPr txBox="1"/>
          <p:nvPr/>
        </p:nvSpPr>
        <p:spPr>
          <a:xfrm>
            <a:off x="683568" y="332656"/>
            <a:ext cx="7848872" cy="1323439"/>
          </a:xfrm>
          <a:prstGeom prst="rect">
            <a:avLst/>
          </a:prstGeom>
          <a:noFill/>
        </p:spPr>
        <p:txBody>
          <a:bodyPr wrap="square" rtlCol="0">
            <a:spAutoFit/>
          </a:bodyPr>
          <a:lstStyle/>
          <a:p>
            <a:r>
              <a:rPr lang="en-US" sz="8000" dirty="0" smtClean="0">
                <a:latin typeface="Monotype Corsiva" pitchFamily="66" charset="0"/>
              </a:rPr>
              <a:t>The National Gallery</a:t>
            </a:r>
            <a:endParaRPr lang="ru-RU" sz="8000" dirty="0">
              <a:latin typeface="Monotype Corsiva" pitchFamily="66" charset="0"/>
            </a:endParaRPr>
          </a:p>
        </p:txBody>
      </p:sp>
      <p:sp>
        <p:nvSpPr>
          <p:cNvPr id="4" name="TextBox 3"/>
          <p:cNvSpPr txBox="1"/>
          <p:nvPr/>
        </p:nvSpPr>
        <p:spPr>
          <a:xfrm>
            <a:off x="5003032" y="5733256"/>
            <a:ext cx="4140968" cy="1015663"/>
          </a:xfrm>
          <a:prstGeom prst="rect">
            <a:avLst/>
          </a:prstGeom>
          <a:noFill/>
        </p:spPr>
        <p:txBody>
          <a:bodyPr wrap="square" rtlCol="0">
            <a:spAutoFit/>
          </a:bodyPr>
          <a:lstStyle/>
          <a:p>
            <a:r>
              <a:rPr lang="en-US" sz="2400" dirty="0" smtClean="0">
                <a:latin typeface="Aharoni" pitchFamily="2" charset="-79"/>
                <a:cs typeface="Aharoni" pitchFamily="2" charset="-79"/>
              </a:rPr>
              <a:t>By </a:t>
            </a:r>
            <a:r>
              <a:rPr lang="en-US" sz="2400" dirty="0" err="1" smtClean="0">
                <a:latin typeface="Aharoni" pitchFamily="2" charset="-79"/>
                <a:cs typeface="Aharoni" pitchFamily="2" charset="-79"/>
              </a:rPr>
              <a:t>Sheveleva</a:t>
            </a:r>
            <a:r>
              <a:rPr lang="en-US" sz="2400" dirty="0" smtClean="0">
                <a:latin typeface="Aharoni" pitchFamily="2" charset="-79"/>
                <a:cs typeface="Aharoni" pitchFamily="2" charset="-79"/>
              </a:rPr>
              <a:t> </a:t>
            </a:r>
            <a:r>
              <a:rPr lang="en-US" sz="2400" dirty="0" err="1" smtClean="0">
                <a:latin typeface="Aharoni" pitchFamily="2" charset="-79"/>
                <a:cs typeface="Aharoni" pitchFamily="2" charset="-79"/>
              </a:rPr>
              <a:t>Mariya</a:t>
            </a:r>
            <a:r>
              <a:rPr lang="en-US" sz="2400" dirty="0" smtClean="0">
                <a:latin typeface="Aharoni" pitchFamily="2" charset="-79"/>
                <a:cs typeface="Aharoni" pitchFamily="2" charset="-79"/>
              </a:rPr>
              <a:t/>
            </a:r>
            <a:br>
              <a:rPr lang="en-US" sz="2400" dirty="0" smtClean="0">
                <a:latin typeface="Aharoni" pitchFamily="2" charset="-79"/>
                <a:cs typeface="Aharoni" pitchFamily="2" charset="-79"/>
              </a:rPr>
            </a:br>
            <a:r>
              <a:rPr lang="en-US" sz="2400" dirty="0" smtClean="0">
                <a:latin typeface="Aharoni" pitchFamily="2" charset="-79"/>
                <a:cs typeface="Aharoni" pitchFamily="2" charset="-79"/>
              </a:rPr>
              <a:t>                       </a:t>
            </a:r>
            <a:r>
              <a:rPr lang="en-US" sz="3600" b="1" dirty="0" smtClean="0">
                <a:latin typeface="Aharoni" pitchFamily="2" charset="-79"/>
                <a:cs typeface="Aharoni" pitchFamily="2" charset="-79"/>
              </a:rPr>
              <a:t>11</a:t>
            </a:r>
            <a:r>
              <a:rPr lang="en-US" sz="2400" dirty="0" smtClean="0">
                <a:latin typeface="Aharoni" pitchFamily="2" charset="-79"/>
                <a:cs typeface="Aharoni" pitchFamily="2" charset="-79"/>
              </a:rPr>
              <a:t>-A form</a:t>
            </a:r>
            <a:endParaRPr lang="ru-RU" sz="2400" dirty="0">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anVermeer-639477.jpg"/>
          <p:cNvPicPr>
            <a:picLocks noChangeAspect="1"/>
          </p:cNvPicPr>
          <p:nvPr/>
        </p:nvPicPr>
        <p:blipFill>
          <a:blip r:embed="rId2" cstate="print"/>
          <a:stretch>
            <a:fillRect/>
          </a:stretch>
        </p:blipFill>
        <p:spPr>
          <a:xfrm>
            <a:off x="2195736" y="0"/>
            <a:ext cx="4915544" cy="5805264"/>
          </a:xfrm>
          <a:prstGeom prst="rect">
            <a:avLst/>
          </a:prstGeom>
        </p:spPr>
      </p:pic>
      <p:sp>
        <p:nvSpPr>
          <p:cNvPr id="3" name="TextBox 2"/>
          <p:cNvSpPr txBox="1"/>
          <p:nvPr/>
        </p:nvSpPr>
        <p:spPr>
          <a:xfrm>
            <a:off x="2627784" y="5877272"/>
            <a:ext cx="4176464" cy="923330"/>
          </a:xfrm>
          <a:prstGeom prst="rect">
            <a:avLst/>
          </a:prstGeom>
          <a:noFill/>
        </p:spPr>
        <p:txBody>
          <a:bodyPr wrap="square" rtlCol="0">
            <a:spAutoFit/>
          </a:bodyPr>
          <a:lstStyle/>
          <a:p>
            <a:pPr fontAlgn="base"/>
            <a:r>
              <a:rPr lang="en-US" b="1" dirty="0" smtClean="0"/>
              <a:t>A Young Woman standing at a Virginal</a:t>
            </a:r>
          </a:p>
          <a:p>
            <a:pPr algn="ctr" fontAlgn="base"/>
            <a:r>
              <a:rPr lang="en-US" dirty="0" smtClean="0"/>
              <a:t>Johannes Vermeer</a:t>
            </a:r>
          </a:p>
          <a:p>
            <a:pPr algn="ctr" fontAlgn="base"/>
            <a:r>
              <a:rPr lang="en-US" dirty="0" smtClean="0"/>
              <a:t>about 1670-2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качанные файлы.jpg"/>
          <p:cNvPicPr>
            <a:picLocks noChangeAspect="1"/>
          </p:cNvPicPr>
          <p:nvPr/>
        </p:nvPicPr>
        <p:blipFill>
          <a:blip r:embed="rId2" cstate="print"/>
          <a:stretch>
            <a:fillRect/>
          </a:stretch>
        </p:blipFill>
        <p:spPr>
          <a:xfrm>
            <a:off x="1835696" y="404664"/>
            <a:ext cx="5688632" cy="4896544"/>
          </a:xfrm>
          <a:prstGeom prst="rect">
            <a:avLst/>
          </a:prstGeom>
        </p:spPr>
      </p:pic>
      <p:sp>
        <p:nvSpPr>
          <p:cNvPr id="3" name="TextBox 2"/>
          <p:cNvSpPr txBox="1"/>
          <p:nvPr/>
        </p:nvSpPr>
        <p:spPr>
          <a:xfrm>
            <a:off x="2123728" y="5661248"/>
            <a:ext cx="5256584" cy="923330"/>
          </a:xfrm>
          <a:prstGeom prst="rect">
            <a:avLst/>
          </a:prstGeom>
          <a:noFill/>
        </p:spPr>
        <p:txBody>
          <a:bodyPr wrap="square" rtlCol="0">
            <a:spAutoFit/>
          </a:bodyPr>
          <a:lstStyle/>
          <a:p>
            <a:pPr algn="ctr" fontAlgn="base"/>
            <a:r>
              <a:rPr lang="en-US" b="1" dirty="0" smtClean="0"/>
              <a:t>Bacchus and </a:t>
            </a:r>
            <a:r>
              <a:rPr lang="en-US" b="1" dirty="0" err="1" smtClean="0"/>
              <a:t>Ariadne</a:t>
            </a:r>
            <a:endParaRPr lang="en-US" b="1" dirty="0" smtClean="0"/>
          </a:p>
          <a:p>
            <a:pPr algn="ctr" fontAlgn="base"/>
            <a:r>
              <a:rPr lang="en-US" dirty="0" smtClean="0"/>
              <a:t>Titian</a:t>
            </a:r>
          </a:p>
          <a:p>
            <a:pPr algn="ctr" fontAlgn="base"/>
            <a:r>
              <a:rPr lang="en-US" dirty="0" smtClean="0"/>
              <a:t>1520-3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качанные файлы (1).jpg"/>
          <p:cNvPicPr>
            <a:picLocks noChangeAspect="1"/>
          </p:cNvPicPr>
          <p:nvPr/>
        </p:nvPicPr>
        <p:blipFill>
          <a:blip r:embed="rId2" cstate="print"/>
          <a:stretch>
            <a:fillRect/>
          </a:stretch>
        </p:blipFill>
        <p:spPr>
          <a:xfrm>
            <a:off x="1475656" y="260648"/>
            <a:ext cx="6408712" cy="5112568"/>
          </a:xfrm>
          <a:prstGeom prst="rect">
            <a:avLst/>
          </a:prstGeom>
        </p:spPr>
      </p:pic>
      <p:sp>
        <p:nvSpPr>
          <p:cNvPr id="3" name="TextBox 2"/>
          <p:cNvSpPr txBox="1"/>
          <p:nvPr/>
        </p:nvSpPr>
        <p:spPr>
          <a:xfrm>
            <a:off x="2051720" y="5589240"/>
            <a:ext cx="5328592" cy="923330"/>
          </a:xfrm>
          <a:prstGeom prst="rect">
            <a:avLst/>
          </a:prstGeom>
          <a:noFill/>
        </p:spPr>
        <p:txBody>
          <a:bodyPr wrap="square" rtlCol="0">
            <a:spAutoFit/>
          </a:bodyPr>
          <a:lstStyle/>
          <a:p>
            <a:pPr algn="ctr" fontAlgn="base"/>
            <a:r>
              <a:rPr lang="fr-FR" b="1" dirty="0" smtClean="0"/>
              <a:t>Bathers (Les Grandes Baigneuses)</a:t>
            </a:r>
          </a:p>
          <a:p>
            <a:pPr algn="ctr" fontAlgn="base"/>
            <a:r>
              <a:rPr lang="fr-FR" dirty="0" smtClean="0"/>
              <a:t>Paul Cézanne</a:t>
            </a:r>
          </a:p>
          <a:p>
            <a:pPr algn="ctr" fontAlgn="base"/>
            <a:r>
              <a:rPr lang="fr-FR" dirty="0" smtClean="0"/>
              <a:t>about 1894-1905</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intings-by-georges-seurat-2.jpg"/>
          <p:cNvPicPr>
            <a:picLocks noChangeAspect="1"/>
          </p:cNvPicPr>
          <p:nvPr/>
        </p:nvPicPr>
        <p:blipFill>
          <a:blip r:embed="rId2" cstate="print"/>
          <a:stretch>
            <a:fillRect/>
          </a:stretch>
        </p:blipFill>
        <p:spPr>
          <a:xfrm>
            <a:off x="1187624" y="404664"/>
            <a:ext cx="6768752" cy="4694386"/>
          </a:xfrm>
          <a:prstGeom prst="rect">
            <a:avLst/>
          </a:prstGeom>
        </p:spPr>
      </p:pic>
      <p:sp>
        <p:nvSpPr>
          <p:cNvPr id="3" name="TextBox 2"/>
          <p:cNvSpPr txBox="1"/>
          <p:nvPr/>
        </p:nvSpPr>
        <p:spPr>
          <a:xfrm>
            <a:off x="2267744" y="5373216"/>
            <a:ext cx="4896544" cy="923330"/>
          </a:xfrm>
          <a:prstGeom prst="rect">
            <a:avLst/>
          </a:prstGeom>
          <a:noFill/>
        </p:spPr>
        <p:txBody>
          <a:bodyPr wrap="square" rtlCol="0">
            <a:spAutoFit/>
          </a:bodyPr>
          <a:lstStyle/>
          <a:p>
            <a:pPr algn="ctr" fontAlgn="base"/>
            <a:r>
              <a:rPr lang="en-US" b="1" dirty="0" smtClean="0"/>
              <a:t>Bathers at </a:t>
            </a:r>
            <a:r>
              <a:rPr lang="en-US" b="1" dirty="0" err="1" smtClean="0"/>
              <a:t>Asnières</a:t>
            </a:r>
            <a:endParaRPr lang="en-US" b="1" dirty="0" smtClean="0"/>
          </a:p>
          <a:p>
            <a:pPr algn="ctr" fontAlgn="base"/>
            <a:r>
              <a:rPr lang="en-US" dirty="0" smtClean="0"/>
              <a:t>Georges Seurat</a:t>
            </a:r>
          </a:p>
          <a:p>
            <a:pPr algn="ctr" fontAlgn="base"/>
            <a:r>
              <a:rPr lang="en-US" dirty="0" smtClean="0"/>
              <a:t>1884</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качанные файлы (2).jpg"/>
          <p:cNvPicPr>
            <a:picLocks noChangeAspect="1"/>
          </p:cNvPicPr>
          <p:nvPr/>
        </p:nvPicPr>
        <p:blipFill>
          <a:blip r:embed="rId2" cstate="print"/>
          <a:stretch>
            <a:fillRect/>
          </a:stretch>
        </p:blipFill>
        <p:spPr>
          <a:xfrm>
            <a:off x="1331640" y="188640"/>
            <a:ext cx="6603240" cy="5287853"/>
          </a:xfrm>
          <a:prstGeom prst="rect">
            <a:avLst/>
          </a:prstGeom>
        </p:spPr>
      </p:pic>
      <p:sp>
        <p:nvSpPr>
          <p:cNvPr id="3" name="TextBox 2"/>
          <p:cNvSpPr txBox="1"/>
          <p:nvPr/>
        </p:nvSpPr>
        <p:spPr>
          <a:xfrm>
            <a:off x="2411760" y="5733256"/>
            <a:ext cx="4752528" cy="923330"/>
          </a:xfrm>
          <a:prstGeom prst="rect">
            <a:avLst/>
          </a:prstGeom>
          <a:noFill/>
        </p:spPr>
        <p:txBody>
          <a:bodyPr wrap="square" rtlCol="0">
            <a:spAutoFit/>
          </a:bodyPr>
          <a:lstStyle/>
          <a:p>
            <a:pPr algn="ctr" fontAlgn="base"/>
            <a:r>
              <a:rPr lang="fr-FR" b="1" dirty="0" smtClean="0"/>
              <a:t>Bathers at La Grenouillère</a:t>
            </a:r>
          </a:p>
          <a:p>
            <a:pPr algn="ctr" fontAlgn="base"/>
            <a:r>
              <a:rPr lang="fr-FR" dirty="0" smtClean="0"/>
              <a:t>Claude Monet</a:t>
            </a:r>
          </a:p>
          <a:p>
            <a:pPr algn="ctr" fontAlgn="base"/>
            <a:r>
              <a:rPr lang="fr-FR" dirty="0" smtClean="0"/>
              <a:t>1869</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_63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467544" y="476672"/>
            <a:ext cx="8280920" cy="2246769"/>
          </a:xfrm>
          <a:prstGeom prst="rect">
            <a:avLst/>
          </a:prstGeom>
          <a:noFill/>
        </p:spPr>
        <p:txBody>
          <a:bodyPr wrap="square" rtlCol="0">
            <a:spAutoFit/>
          </a:bodyPr>
          <a:lstStyle/>
          <a:p>
            <a:r>
              <a:rPr lang="en-US" sz="2800" dirty="0" smtClean="0">
                <a:latin typeface="Aharoni" pitchFamily="2" charset="-79"/>
                <a:cs typeface="Aharoni" pitchFamily="2" charset="-79"/>
              </a:rPr>
              <a:t>British National Gallery has one of the best collections of Western European painting, which contains almost all the paintings of great artists and there are  all the schools of European pictorial art.</a:t>
            </a:r>
            <a:endParaRPr lang="ru-RU" sz="2800" dirty="0">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ational-Gallery-of-Ireland.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23528" y="620688"/>
            <a:ext cx="8820472" cy="1200329"/>
          </a:xfrm>
          <a:prstGeom prst="rect">
            <a:avLst/>
          </a:prstGeom>
          <a:noFill/>
        </p:spPr>
        <p:txBody>
          <a:bodyPr wrap="square" rtlCol="0">
            <a:spAutoFit/>
          </a:bodyPr>
          <a:lstStyle/>
          <a:p>
            <a:r>
              <a:rPr lang="en-US" sz="2400" b="1" dirty="0" smtClean="0">
                <a:latin typeface="MV Boli" pitchFamily="2" charset="0"/>
                <a:cs typeface="MV Boli" pitchFamily="2" charset="0"/>
              </a:rPr>
              <a:t>Today, the gallery contains over 2,500 paintings, which belong to the 13-20 century. All works are exhibited in                  galleries in chronological order</a:t>
            </a:r>
            <a:endParaRPr lang="ru-RU" sz="2400" b="1" dirty="0">
              <a:cs typeface="MV Boli"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2022014_3.jpg"/>
          <p:cNvPicPr>
            <a:picLocks noChangeAspect="1"/>
          </p:cNvPicPr>
          <p:nvPr/>
        </p:nvPicPr>
        <p:blipFill>
          <a:blip r:embed="rId2" cstate="print"/>
          <a:stretch>
            <a:fillRect/>
          </a:stretch>
        </p:blipFill>
        <p:spPr>
          <a:xfrm>
            <a:off x="0" y="0"/>
            <a:ext cx="9143999" cy="6857999"/>
          </a:xfrm>
          <a:prstGeom prst="rect">
            <a:avLst/>
          </a:prstGeom>
        </p:spPr>
      </p:pic>
      <p:sp>
        <p:nvSpPr>
          <p:cNvPr id="3" name="TextBox 2"/>
          <p:cNvSpPr txBox="1"/>
          <p:nvPr/>
        </p:nvSpPr>
        <p:spPr>
          <a:xfrm>
            <a:off x="251520" y="188640"/>
            <a:ext cx="8892480" cy="2677656"/>
          </a:xfrm>
          <a:prstGeom prst="rect">
            <a:avLst/>
          </a:prstGeom>
          <a:noFill/>
        </p:spPr>
        <p:txBody>
          <a:bodyPr wrap="square" rtlCol="0">
            <a:spAutoFit/>
          </a:bodyPr>
          <a:lstStyle/>
          <a:p>
            <a:r>
              <a:rPr lang="en-US" sz="2800" b="1" dirty="0" smtClean="0">
                <a:latin typeface="Mongolian Baiti" pitchFamily="66" charset="0"/>
                <a:cs typeface="Mongolian Baiti" pitchFamily="66" charset="0"/>
              </a:rPr>
              <a:t>British National Gallery was founded in 1824. During this year the first collection was bought. It consisted of 38 paintings and belonged to the famous banker </a:t>
            </a:r>
            <a:r>
              <a:rPr lang="en-US" sz="2800" b="1" dirty="0" err="1" smtClean="0">
                <a:latin typeface="Mongolian Baiti" pitchFamily="66" charset="0"/>
                <a:cs typeface="Mongolian Baiti" pitchFamily="66" charset="0"/>
              </a:rPr>
              <a:t>Angershteyn</a:t>
            </a:r>
            <a:r>
              <a:rPr lang="en-US" sz="2800" b="1" dirty="0" smtClean="0">
                <a:latin typeface="Mongolian Baiti" pitchFamily="66" charset="0"/>
                <a:cs typeface="Mongolian Baiti" pitchFamily="66" charset="0"/>
              </a:rPr>
              <a:t>. </a:t>
            </a:r>
            <a:r>
              <a:rPr lang="en-US" sz="2800" b="1" dirty="0" smtClean="0">
                <a:latin typeface="Mongolian Baiti" pitchFamily="66" charset="0"/>
                <a:cs typeface="Mongolian Baiti" pitchFamily="66" charset="0"/>
              </a:rPr>
              <a:t>These 38 paintings became the basis for future gallery (money for such a valuable asset allocated House of Commons).</a:t>
            </a:r>
            <a:endParaRPr lang="ru-RU" sz="2800" b="1" dirty="0">
              <a:cs typeface="Mongolian Baiti"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ondon-000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79512" y="0"/>
            <a:ext cx="5760640" cy="3416320"/>
          </a:xfrm>
          <a:prstGeom prst="rect">
            <a:avLst/>
          </a:prstGeom>
          <a:noFill/>
        </p:spPr>
        <p:txBody>
          <a:bodyPr wrap="square" rtlCol="0">
            <a:spAutoFit/>
          </a:bodyPr>
          <a:lstStyle/>
          <a:p>
            <a:r>
              <a:rPr lang="en-US" sz="2400" dirty="0" smtClean="0">
                <a:latin typeface="Segoe Script" pitchFamily="34" charset="0"/>
              </a:rPr>
              <a:t>The first time the painting of the National Gallery </a:t>
            </a:r>
            <a:r>
              <a:rPr lang="en-US" sz="2400" dirty="0" smtClean="0">
                <a:latin typeface="Segoe Script" pitchFamily="34" charset="0"/>
              </a:rPr>
              <a:t>were exhibited </a:t>
            </a:r>
            <a:r>
              <a:rPr lang="en-US" sz="2400" dirty="0" smtClean="0">
                <a:latin typeface="Segoe Script" pitchFamily="34" charset="0"/>
              </a:rPr>
              <a:t>in    the </a:t>
            </a:r>
            <a:r>
              <a:rPr lang="en-US" sz="2400" dirty="0" err="1" smtClean="0">
                <a:latin typeface="Segoe Script" pitchFamily="34" charset="0"/>
              </a:rPr>
              <a:t>Angershteyn’s</a:t>
            </a:r>
            <a:r>
              <a:rPr lang="en-US" sz="2400" dirty="0" smtClean="0">
                <a:latin typeface="Segoe Script" pitchFamily="34" charset="0"/>
              </a:rPr>
              <a:t> house. The existence of the museum was kept by the British Parliament, which gave to the needs of the gallery large sums of money. At all times there were patrons who gave generous gifts to the gallery.</a:t>
            </a:r>
            <a:endParaRPr lang="ru-RU" sz="2400" dirty="0">
              <a:latin typeface="Segoe Scrip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elbourne galery.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5373216"/>
            <a:ext cx="9144000" cy="1569660"/>
          </a:xfrm>
          <a:prstGeom prst="rect">
            <a:avLst/>
          </a:prstGeom>
          <a:noFill/>
        </p:spPr>
        <p:txBody>
          <a:bodyPr wrap="square" rtlCol="0">
            <a:spAutoFit/>
          </a:bodyPr>
          <a:lstStyle/>
          <a:p>
            <a:r>
              <a:rPr lang="en-US" sz="2400" i="1" dirty="0" smtClean="0">
                <a:latin typeface="Arial Unicode MS" pitchFamily="34" charset="-128"/>
                <a:ea typeface="Arial Unicode MS" pitchFamily="34" charset="-128"/>
                <a:cs typeface="Arial Unicode MS" pitchFamily="34" charset="-128"/>
              </a:rPr>
              <a:t>The collection of paintings of the museum is regularly updated. The main sources of these completions were donations and legacies </a:t>
            </a:r>
            <a:r>
              <a:rPr lang="en-US" sz="2400" i="1" dirty="0" smtClean="0">
                <a:latin typeface="Arial Unicode MS" pitchFamily="34" charset="-128"/>
                <a:ea typeface="Arial Unicode MS" pitchFamily="34" charset="-128"/>
                <a:cs typeface="Arial Unicode MS" pitchFamily="34" charset="-128"/>
              </a:rPr>
              <a:t>from collectors</a:t>
            </a:r>
            <a:r>
              <a:rPr lang="en-US" sz="2400" i="1" dirty="0" smtClean="0">
                <a:latin typeface="Arial Unicode MS" pitchFamily="34" charset="-128"/>
                <a:ea typeface="Arial Unicode MS" pitchFamily="34" charset="-128"/>
                <a:cs typeface="Arial Unicode MS" pitchFamily="34" charset="-128"/>
              </a:rPr>
              <a:t>, </a:t>
            </a:r>
            <a:r>
              <a:rPr lang="en-US" sz="2400" i="1" dirty="0" smtClean="0">
                <a:latin typeface="Arial Unicode MS" pitchFamily="34" charset="-128"/>
                <a:ea typeface="Arial Unicode MS" pitchFamily="34" charset="-128"/>
                <a:cs typeface="Arial Unicode MS" pitchFamily="34" charset="-128"/>
              </a:rPr>
              <a:t>various organizations’ help sometimes </a:t>
            </a:r>
            <a:r>
              <a:rPr lang="en-US" sz="2400" i="1" dirty="0" smtClean="0">
                <a:latin typeface="Arial Unicode MS" pitchFamily="34" charset="-128"/>
                <a:ea typeface="Arial Unicode MS" pitchFamily="34" charset="-128"/>
                <a:cs typeface="Arial Unicode MS" pitchFamily="34" charset="-128"/>
              </a:rPr>
              <a:t>the </a:t>
            </a:r>
            <a:r>
              <a:rPr lang="en-US" sz="2400" i="1" dirty="0" smtClean="0">
                <a:latin typeface="Arial Unicode MS" pitchFamily="34" charset="-128"/>
                <a:ea typeface="Arial Unicode MS" pitchFamily="34" charset="-128"/>
                <a:cs typeface="Arial Unicode MS" pitchFamily="34" charset="-128"/>
              </a:rPr>
              <a:t>state’s help.</a:t>
            </a:r>
            <a:endParaRPr lang="ru-RU" sz="2400" i="1"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national-gallery1.jpg"/>
          <p:cNvPicPr>
            <a:picLocks noChangeAspect="1"/>
          </p:cNvPicPr>
          <p:nvPr/>
        </p:nvPicPr>
        <p:blipFill>
          <a:blip r:embed="rId2" cstate="print"/>
          <a:stretch>
            <a:fillRect/>
          </a:stretch>
        </p:blipFill>
        <p:spPr>
          <a:xfrm>
            <a:off x="0" y="1"/>
            <a:ext cx="9144000" cy="6858000"/>
          </a:xfrm>
          <a:prstGeom prst="rect">
            <a:avLst/>
          </a:prstGeom>
        </p:spPr>
      </p:pic>
      <p:sp>
        <p:nvSpPr>
          <p:cNvPr id="3" name="TextBox 2"/>
          <p:cNvSpPr txBox="1"/>
          <p:nvPr/>
        </p:nvSpPr>
        <p:spPr>
          <a:xfrm>
            <a:off x="4572000" y="0"/>
            <a:ext cx="4211960" cy="1631216"/>
          </a:xfrm>
          <a:prstGeom prst="rect">
            <a:avLst/>
          </a:prstGeom>
          <a:noFill/>
        </p:spPr>
        <p:txBody>
          <a:bodyPr wrap="square" rtlCol="0">
            <a:spAutoFit/>
          </a:bodyPr>
          <a:lstStyle/>
          <a:p>
            <a:r>
              <a:rPr lang="en-US" sz="2000" dirty="0" smtClean="0"/>
              <a:t>In 1831, a decree was issued to move the  British National Gallery. </a:t>
            </a:r>
            <a:r>
              <a:rPr lang="en-US" sz="2000" dirty="0" smtClean="0"/>
              <a:t>The museum </a:t>
            </a:r>
            <a:r>
              <a:rPr lang="en-US" sz="2000" dirty="0" smtClean="0"/>
              <a:t>demanded a separate building, because the banker’s house was too small for collection.</a:t>
            </a:r>
            <a:endParaRPr lang="ru-RU" sz="2000" dirty="0"/>
          </a:p>
        </p:txBody>
      </p:sp>
      <p:sp>
        <p:nvSpPr>
          <p:cNvPr id="4" name="TextBox 3"/>
          <p:cNvSpPr txBox="1"/>
          <p:nvPr/>
        </p:nvSpPr>
        <p:spPr>
          <a:xfrm>
            <a:off x="5148064" y="1556792"/>
            <a:ext cx="3995936" cy="1323439"/>
          </a:xfrm>
          <a:prstGeom prst="rect">
            <a:avLst/>
          </a:prstGeom>
          <a:noFill/>
        </p:spPr>
        <p:txBody>
          <a:bodyPr wrap="square" rtlCol="0">
            <a:spAutoFit/>
          </a:bodyPr>
          <a:lstStyle/>
          <a:p>
            <a:r>
              <a:rPr lang="en-US" sz="2000" dirty="0" smtClean="0"/>
              <a:t>The building project was designed by Wilkins. The museum building was built in Trafalgar Square, and in 1838 was the grand opening of the gallery.</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ational-Gallery1536LS3.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51520" y="413048"/>
            <a:ext cx="6768752" cy="1938992"/>
          </a:xfrm>
          <a:prstGeom prst="rect">
            <a:avLst/>
          </a:prstGeom>
          <a:noFill/>
        </p:spPr>
        <p:txBody>
          <a:bodyPr wrap="square" rtlCol="0">
            <a:spAutoFit/>
          </a:bodyPr>
          <a:lstStyle/>
          <a:p>
            <a:r>
              <a:rPr lang="en-US" sz="2400" dirty="0" smtClean="0">
                <a:latin typeface="Aharoni" pitchFamily="2" charset="-79"/>
                <a:cs typeface="Aharoni" pitchFamily="2" charset="-79"/>
              </a:rPr>
              <a:t>During </a:t>
            </a:r>
            <a:r>
              <a:rPr lang="en-US" sz="2400" dirty="0" smtClean="0">
                <a:latin typeface="Aharoni" pitchFamily="2" charset="-79"/>
                <a:cs typeface="Aharoni" pitchFamily="2" charset="-79"/>
              </a:rPr>
              <a:t>the Second World War</a:t>
            </a:r>
            <a:r>
              <a:rPr lang="en-US" sz="2400" dirty="0" smtClean="0">
                <a:latin typeface="Aharoni" pitchFamily="2" charset="-79"/>
                <a:cs typeface="Aharoni" pitchFamily="2" charset="-79"/>
              </a:rPr>
              <a:t>, </a:t>
            </a:r>
            <a:r>
              <a:rPr lang="en-US" sz="2400" dirty="0" smtClean="0">
                <a:latin typeface="Aharoni" pitchFamily="2" charset="-79"/>
                <a:cs typeface="Aharoni" pitchFamily="2" charset="-79"/>
              </a:rPr>
              <a:t>the building was damaged by ten bombs, but pictures didn’t affect all exhibits were evacuated in advance. Museum </a:t>
            </a:r>
            <a:r>
              <a:rPr lang="en-US" sz="2400" dirty="0" smtClean="0">
                <a:latin typeface="Aharoni" pitchFamily="2" charset="-79"/>
                <a:cs typeface="Aharoni" pitchFamily="2" charset="-79"/>
              </a:rPr>
              <a:t>was rebuilt</a:t>
            </a:r>
            <a:r>
              <a:rPr lang="en-US" sz="2400" dirty="0" smtClean="0">
                <a:latin typeface="Aharoni" pitchFamily="2" charset="-79"/>
                <a:cs typeface="Aharoni" pitchFamily="2" charset="-79"/>
              </a:rPr>
              <a:t>, and since January 1946, he again takes the guests.</a:t>
            </a:r>
            <a:endParaRPr lang="ru-RU" sz="2400" dirty="0">
              <a:cs typeface="Aharoni"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jpg"/>
          <p:cNvPicPr>
            <a:picLocks noChangeAspect="1"/>
          </p:cNvPicPr>
          <p:nvPr/>
        </p:nvPicPr>
        <p:blipFill>
          <a:blip r:embed="rId2" cstate="print"/>
          <a:stretch>
            <a:fillRect/>
          </a:stretch>
        </p:blipFill>
        <p:spPr>
          <a:xfrm>
            <a:off x="0" y="18363"/>
            <a:ext cx="9144000" cy="6839637"/>
          </a:xfrm>
          <a:prstGeom prst="rect">
            <a:avLst/>
          </a:prstGeom>
        </p:spPr>
      </p:pic>
      <p:sp>
        <p:nvSpPr>
          <p:cNvPr id="3" name="TextBox 2"/>
          <p:cNvSpPr txBox="1"/>
          <p:nvPr/>
        </p:nvSpPr>
        <p:spPr>
          <a:xfrm>
            <a:off x="1259632" y="1124744"/>
            <a:ext cx="7416824" cy="3139321"/>
          </a:xfrm>
          <a:prstGeom prst="rect">
            <a:avLst/>
          </a:prstGeom>
          <a:noFill/>
        </p:spPr>
        <p:txBody>
          <a:bodyPr wrap="square" rtlCol="0">
            <a:spAutoFit/>
          </a:bodyPr>
          <a:lstStyle/>
          <a:p>
            <a:r>
              <a:rPr lang="en-US" sz="6600" dirty="0" smtClean="0">
                <a:latin typeface="Monotype Corsiva" pitchFamily="66" charset="0"/>
              </a:rPr>
              <a:t>Five of the most famous paintings of the National Gallery</a:t>
            </a:r>
            <a:endParaRPr lang="ru-RU" sz="6600" dirty="0">
              <a:latin typeface="Monotype Corsiva" pitchFamily="6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352</Words>
  <Application>Microsoft Office PowerPoint</Application>
  <PresentationFormat>Экран (4:3)</PresentationFormat>
  <Paragraphs>26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Мария</dc:creator>
  <cp:lastModifiedBy>User</cp:lastModifiedBy>
  <cp:revision>17</cp:revision>
  <dcterms:created xsi:type="dcterms:W3CDTF">2014-11-23T17:30:39Z</dcterms:created>
  <dcterms:modified xsi:type="dcterms:W3CDTF">2014-12-03T23:21:10Z</dcterms:modified>
</cp:coreProperties>
</file>