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76" r:id="rId5"/>
    <p:sldId id="261" r:id="rId6"/>
    <p:sldId id="279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Teleskop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133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1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66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Planets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2553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7813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000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54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3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02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2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866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58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161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18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407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3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0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75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2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018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555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leskop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lanets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125538"/>
            <a:ext cx="7772400" cy="2015430"/>
          </a:xfrm>
        </p:spPr>
        <p:txBody>
          <a:bodyPr>
            <a:prstTxWarp prst="textDoubleWave1">
              <a:avLst/>
            </a:prstTxWarp>
          </a:bodyPr>
          <a:lstStyle/>
          <a:p>
            <a:r>
              <a:rPr lang="ru-RU" dirty="0" smtClean="0"/>
              <a:t>«</a:t>
            </a:r>
            <a:r>
              <a:rPr lang="ru-RU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Екологія</a:t>
            </a:r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та космонавтика. </a:t>
            </a:r>
            <a:r>
              <a:rPr lang="ru-RU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Наукові</a:t>
            </a:r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дослідження</a:t>
            </a:r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в </a:t>
            </a:r>
            <a:r>
              <a:rPr lang="ru-RU" dirty="0" err="1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космосі</a:t>
            </a:r>
            <a:r>
              <a:rPr lang="ru-RU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013176"/>
            <a:ext cx="5760640" cy="1656184"/>
          </a:xfrm>
        </p:spPr>
        <p:txBody>
          <a:bodyPr/>
          <a:lstStyle/>
          <a:p>
            <a:pPr algn="l"/>
            <a:r>
              <a:rPr lang="ru-RU" sz="1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1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резентац</a:t>
            </a:r>
            <a:r>
              <a:rPr lang="uk-UA" sz="1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ія</a:t>
            </a:r>
            <a:endParaRPr lang="uk-UA" sz="1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1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учениці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11-А </a:t>
            </a:r>
            <a:r>
              <a:rPr lang="ru-RU" sz="1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класу</a:t>
            </a:r>
            <a:endParaRPr lang="ru-RU" sz="1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1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Народицької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гімназії</a:t>
            </a:r>
            <a:endParaRPr lang="ru-RU" sz="1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l"/>
            <a:r>
              <a:rPr lang="ru-RU" sz="1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Невмержицької</a:t>
            </a:r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Анюти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80275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Районний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«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Мирний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космос»</a:t>
            </a:r>
          </a:p>
        </p:txBody>
      </p:sp>
    </p:spTree>
    <p:extLst>
      <p:ext uri="{BB962C8B-B14F-4D97-AF65-F5344CB8AC3E}">
        <p14:creationId xmlns:p14="http://schemas.microsoft.com/office/powerpoint/2010/main" val="263950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Людина ступила на поверхні інших планет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84784"/>
            <a:ext cx="4978896" cy="5039841"/>
          </a:xfrm>
        </p:spPr>
        <p:txBody>
          <a:bodyPr/>
          <a:lstStyle/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 err="1"/>
              <a:t>Протягом</a:t>
            </a:r>
            <a:r>
              <a:rPr lang="ru-RU" sz="2200" dirty="0"/>
              <a:t> короткого </a:t>
            </a:r>
            <a:r>
              <a:rPr lang="ru-RU" sz="2200" dirty="0" err="1"/>
              <a:t>періоду</a:t>
            </a:r>
            <a:r>
              <a:rPr lang="ru-RU" sz="2200" dirty="0"/>
              <a:t> часу з початку </a:t>
            </a:r>
            <a:r>
              <a:rPr lang="ru-RU" sz="2200" dirty="0" err="1"/>
              <a:t>космічної</a:t>
            </a:r>
            <a:r>
              <a:rPr lang="ru-RU" sz="2200" dirty="0"/>
              <a:t> </a:t>
            </a:r>
            <a:r>
              <a:rPr lang="ru-RU" sz="2200" dirty="0" err="1"/>
              <a:t>ери</a:t>
            </a:r>
            <a:r>
              <a:rPr lang="ru-RU" sz="2200" dirty="0"/>
              <a:t> </a:t>
            </a:r>
            <a:r>
              <a:rPr lang="ru-RU" sz="2200" dirty="0" err="1"/>
              <a:t>людина</a:t>
            </a:r>
            <a:r>
              <a:rPr lang="ru-RU" sz="2200" dirty="0"/>
              <a:t> не </a:t>
            </a:r>
            <a:r>
              <a:rPr lang="ru-RU" sz="2200" dirty="0" err="1"/>
              <a:t>тільки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послала </a:t>
            </a:r>
            <a:r>
              <a:rPr lang="ru-RU" sz="2200" dirty="0" err="1"/>
              <a:t>автоматичні</a:t>
            </a:r>
            <a:r>
              <a:rPr lang="ru-RU" sz="2200" dirty="0"/>
              <a:t> </a:t>
            </a:r>
            <a:r>
              <a:rPr lang="ru-RU" sz="2200" dirty="0" err="1"/>
              <a:t>космічні</a:t>
            </a:r>
            <a:r>
              <a:rPr lang="ru-RU" sz="2200" dirty="0"/>
              <a:t> </a:t>
            </a:r>
            <a:r>
              <a:rPr lang="ru-RU" sz="2200" dirty="0" err="1"/>
              <a:t>станції</a:t>
            </a:r>
            <a:r>
              <a:rPr lang="ru-RU" sz="2200" dirty="0"/>
              <a:t> до </a:t>
            </a:r>
            <a:r>
              <a:rPr lang="ru-RU" sz="2200" dirty="0" err="1"/>
              <a:t>інших</a:t>
            </a:r>
            <a:r>
              <a:rPr lang="ru-RU" sz="2200" dirty="0"/>
              <a:t> планет, вона ступила на</a:t>
            </a:r>
          </a:p>
          <a:p>
            <a:pPr marL="0" indent="0">
              <a:buNone/>
            </a:pPr>
            <a:r>
              <a:rPr lang="ru-RU" sz="2200" dirty="0" err="1"/>
              <a:t>поверхню</a:t>
            </a:r>
            <a:r>
              <a:rPr lang="ru-RU" sz="2200" dirty="0"/>
              <a:t> </a:t>
            </a:r>
            <a:r>
              <a:rPr lang="ru-RU" sz="2200" dirty="0" err="1"/>
              <a:t>Місяця</a:t>
            </a:r>
            <a:r>
              <a:rPr lang="ru-RU" sz="2200" dirty="0"/>
              <a:t>, але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зробила</a:t>
            </a:r>
            <a:r>
              <a:rPr lang="ru-RU" sz="2200" dirty="0"/>
              <a:t> </a:t>
            </a:r>
            <a:r>
              <a:rPr lang="ru-RU" sz="2200" dirty="0" err="1"/>
              <a:t>революцію</a:t>
            </a:r>
            <a:r>
              <a:rPr lang="ru-RU" sz="2200" dirty="0"/>
              <a:t> в </a:t>
            </a:r>
            <a:r>
              <a:rPr lang="ru-RU" sz="2200" dirty="0" err="1"/>
              <a:t>науці</a:t>
            </a:r>
            <a:r>
              <a:rPr lang="ru-RU" sz="2200" dirty="0"/>
              <a:t> про космос, </a:t>
            </a:r>
            <a:r>
              <a:rPr lang="ru-RU" sz="2200" dirty="0" err="1"/>
              <a:t>рівної</a:t>
            </a:r>
            <a:endParaRPr lang="ru-RU" sz="2200" dirty="0"/>
          </a:p>
          <a:p>
            <a:pPr marL="0" indent="0">
              <a:buNone/>
            </a:pPr>
            <a:r>
              <a:rPr lang="ru-RU" sz="2200" dirty="0" err="1"/>
              <a:t>якій</a:t>
            </a:r>
            <a:r>
              <a:rPr lang="ru-RU" sz="2200" dirty="0"/>
              <a:t> не </a:t>
            </a:r>
            <a:r>
              <a:rPr lang="ru-RU" sz="2200" dirty="0" err="1"/>
              <a:t>було</a:t>
            </a:r>
            <a:r>
              <a:rPr lang="ru-RU" sz="2200" dirty="0"/>
              <a:t> за всю </a:t>
            </a:r>
            <a:r>
              <a:rPr lang="ru-RU" sz="2200" dirty="0" err="1"/>
              <a:t>історію</a:t>
            </a:r>
            <a:r>
              <a:rPr lang="ru-RU" sz="2200" dirty="0"/>
              <a:t> </a:t>
            </a:r>
            <a:r>
              <a:rPr lang="ru-RU" sz="2200" dirty="0" err="1"/>
              <a:t>людства</a:t>
            </a:r>
            <a:r>
              <a:rPr lang="ru-RU" sz="2200" dirty="0"/>
              <a:t>. </a:t>
            </a:r>
            <a:r>
              <a:rPr lang="ru-RU" sz="2200" dirty="0" err="1"/>
              <a:t>Поряд</a:t>
            </a:r>
            <a:r>
              <a:rPr lang="ru-RU" sz="2200" dirty="0"/>
              <a:t> з великими </a:t>
            </a:r>
            <a:r>
              <a:rPr lang="ru-RU" sz="2200" dirty="0" err="1"/>
              <a:t>технічними</a:t>
            </a:r>
            <a:endParaRPr lang="ru-RU" sz="2200" dirty="0"/>
          </a:p>
          <a:p>
            <a:pPr marL="0" indent="0">
              <a:buNone/>
            </a:pPr>
            <a:r>
              <a:rPr lang="ru-RU" sz="2200" dirty="0" err="1"/>
              <a:t>досягненнями</a:t>
            </a:r>
            <a:r>
              <a:rPr lang="ru-RU" sz="2200" dirty="0"/>
              <a:t>, </a:t>
            </a:r>
            <a:r>
              <a:rPr lang="ru-RU" sz="2200" dirty="0" err="1"/>
              <a:t>викликаними</a:t>
            </a:r>
            <a:r>
              <a:rPr lang="ru-RU" sz="2200" dirty="0"/>
              <a:t> </a:t>
            </a:r>
            <a:r>
              <a:rPr lang="ru-RU" sz="2200" dirty="0" err="1"/>
              <a:t>розвитком</a:t>
            </a:r>
            <a:r>
              <a:rPr lang="ru-RU" sz="2200" dirty="0"/>
              <a:t> космонавтики, </a:t>
            </a:r>
            <a:r>
              <a:rPr lang="ru-RU" sz="2200" dirty="0" err="1"/>
              <a:t>були</a:t>
            </a:r>
            <a:r>
              <a:rPr lang="ru-RU" sz="2200" dirty="0"/>
              <a:t> </a:t>
            </a:r>
            <a:r>
              <a:rPr lang="ru-RU" sz="2200" dirty="0" err="1"/>
              <a:t>отримані</a:t>
            </a:r>
            <a:r>
              <a:rPr lang="ru-RU" sz="2200" dirty="0"/>
              <a:t> </a:t>
            </a:r>
            <a:r>
              <a:rPr lang="ru-RU" sz="2200" dirty="0" err="1"/>
              <a:t>нові</a:t>
            </a:r>
            <a:endParaRPr lang="ru-RU" sz="2200" dirty="0"/>
          </a:p>
          <a:p>
            <a:pPr marL="0" indent="0">
              <a:buNone/>
            </a:pPr>
            <a:r>
              <a:rPr lang="ru-RU" sz="2200" dirty="0" err="1"/>
              <a:t>знання</a:t>
            </a:r>
            <a:r>
              <a:rPr lang="ru-RU" sz="2200" dirty="0"/>
              <a:t> про планету Земля і </a:t>
            </a:r>
            <a:r>
              <a:rPr lang="ru-RU" sz="2200" dirty="0" err="1"/>
              <a:t>сусідні</a:t>
            </a:r>
            <a:r>
              <a:rPr lang="ru-RU" sz="2200" dirty="0"/>
              <a:t> </a:t>
            </a:r>
            <a:r>
              <a:rPr lang="ru-RU" sz="2200" dirty="0" err="1"/>
              <a:t>світи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4098" name="Picture 2" descr="C:\Users\Овруч\Desktop\38348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707904" cy="348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5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Чорні</a:t>
            </a:r>
            <a:r>
              <a:rPr lang="ru-RU" sz="3600" dirty="0"/>
              <a:t> </a:t>
            </a:r>
            <a:r>
              <a:rPr lang="ru-RU" sz="3600" dirty="0" err="1" smtClean="0"/>
              <a:t>дірки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327873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Теоретики довели: "</a:t>
            </a:r>
            <a:r>
              <a:rPr lang="ru-RU" sz="2200" dirty="0" err="1"/>
              <a:t>чорні</a:t>
            </a:r>
            <a:r>
              <a:rPr lang="ru-RU" sz="2200" dirty="0"/>
              <a:t> </a:t>
            </a:r>
            <a:r>
              <a:rPr lang="ru-RU" sz="2200" dirty="0" err="1"/>
              <a:t>діри</a:t>
            </a:r>
            <a:r>
              <a:rPr lang="ru-RU" sz="2200" dirty="0"/>
              <a:t>",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входять</a:t>
            </a:r>
            <a:r>
              <a:rPr lang="ru-RU" sz="2200" dirty="0"/>
              <a:t> до складу </a:t>
            </a:r>
            <a:r>
              <a:rPr lang="ru-RU" sz="2200" dirty="0" err="1"/>
              <a:t>подвійних</a:t>
            </a:r>
            <a:r>
              <a:rPr lang="ru-RU" sz="2200" dirty="0"/>
              <a:t> </a:t>
            </a:r>
            <a:r>
              <a:rPr lang="ru-RU" sz="2200" dirty="0" err="1" smtClean="0"/>
              <a:t>зоряних</a:t>
            </a:r>
            <a:r>
              <a:rPr lang="ru-RU" sz="2200" dirty="0" smtClean="0"/>
              <a:t> систем</a:t>
            </a:r>
            <a:r>
              <a:rPr lang="ru-RU" sz="2200" dirty="0"/>
              <a:t>,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сигналізувати</a:t>
            </a:r>
            <a:r>
              <a:rPr lang="ru-RU" sz="2200" dirty="0"/>
              <a:t> про себе </a:t>
            </a:r>
            <a:r>
              <a:rPr lang="ru-RU" sz="2200" dirty="0" err="1"/>
              <a:t>рентгенівськими</a:t>
            </a:r>
            <a:r>
              <a:rPr lang="ru-RU" sz="2200" dirty="0"/>
              <a:t> </a:t>
            </a:r>
            <a:r>
              <a:rPr lang="ru-RU" sz="2200" dirty="0" err="1"/>
              <a:t>променями</a:t>
            </a:r>
            <a:r>
              <a:rPr lang="ru-RU" sz="2200" dirty="0"/>
              <a:t>. </a:t>
            </a:r>
            <a:r>
              <a:rPr lang="ru-RU" sz="2200" dirty="0" smtClean="0"/>
              <a:t>І причина </a:t>
            </a:r>
            <a:r>
              <a:rPr lang="ru-RU" sz="2200" dirty="0" err="1"/>
              <a:t>виникнення</a:t>
            </a:r>
            <a:r>
              <a:rPr lang="ru-RU" sz="2200" dirty="0"/>
              <a:t> та ж - </a:t>
            </a:r>
            <a:r>
              <a:rPr lang="ru-RU" sz="2200" dirty="0" err="1"/>
              <a:t>Акреція</a:t>
            </a:r>
            <a:r>
              <a:rPr lang="ru-RU" sz="2200" dirty="0"/>
              <a:t> газу. </a:t>
            </a:r>
            <a:r>
              <a:rPr lang="ru-RU" sz="2200" dirty="0" err="1"/>
              <a:t>Щоправда</a:t>
            </a:r>
            <a:r>
              <a:rPr lang="ru-RU" sz="2200" dirty="0"/>
              <a:t> </a:t>
            </a:r>
            <a:r>
              <a:rPr lang="ru-RU" sz="2200" dirty="0" err="1"/>
              <a:t>механізм</a:t>
            </a:r>
            <a:r>
              <a:rPr lang="ru-RU" sz="2200" dirty="0"/>
              <a:t> в </a:t>
            </a:r>
            <a:r>
              <a:rPr lang="ru-RU" sz="2200" dirty="0" err="1" smtClean="0"/>
              <a:t>цьому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випадку</a:t>
            </a:r>
            <a:r>
              <a:rPr lang="ru-RU" sz="2200" dirty="0" smtClean="0"/>
              <a:t> </a:t>
            </a:r>
            <a:r>
              <a:rPr lang="ru-RU" sz="2200" dirty="0" err="1"/>
              <a:t>дещо</a:t>
            </a:r>
            <a:r>
              <a:rPr lang="ru-RU" sz="2200" dirty="0"/>
              <a:t> </a:t>
            </a:r>
            <a:r>
              <a:rPr lang="ru-RU" sz="2200" dirty="0" err="1"/>
              <a:t>інший</a:t>
            </a:r>
            <a:r>
              <a:rPr lang="ru-RU" sz="2200" dirty="0"/>
              <a:t>. </a:t>
            </a:r>
            <a:r>
              <a:rPr lang="ru-RU" sz="2200" dirty="0" err="1"/>
              <a:t>Осідають</a:t>
            </a:r>
            <a:r>
              <a:rPr lang="ru-RU" sz="2200" dirty="0"/>
              <a:t> в "</a:t>
            </a:r>
            <a:r>
              <a:rPr lang="ru-RU" sz="2200" dirty="0" err="1"/>
              <a:t>дірку</a:t>
            </a:r>
            <a:r>
              <a:rPr lang="ru-RU" sz="2200" dirty="0"/>
              <a:t>" </a:t>
            </a:r>
            <a:r>
              <a:rPr lang="ru-RU" sz="2200" dirty="0" err="1"/>
              <a:t>внутрішні</a:t>
            </a:r>
            <a:r>
              <a:rPr lang="ru-RU" sz="2200" dirty="0"/>
              <a:t> </a:t>
            </a:r>
            <a:r>
              <a:rPr lang="ru-RU" sz="2200" dirty="0" err="1"/>
              <a:t>частини</a:t>
            </a:r>
            <a:r>
              <a:rPr lang="ru-RU" sz="2200" dirty="0"/>
              <a:t> газового </a:t>
            </a:r>
            <a:r>
              <a:rPr lang="ru-RU" sz="2200" dirty="0" smtClean="0"/>
              <a:t>диска </a:t>
            </a:r>
            <a:r>
              <a:rPr lang="ru-RU" sz="2200" dirty="0" err="1" smtClean="0"/>
              <a:t>повинні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нагрітися</a:t>
            </a:r>
            <a:r>
              <a:rPr lang="ru-RU" sz="2200" dirty="0" smtClean="0"/>
              <a:t> </a:t>
            </a:r>
            <a:r>
              <a:rPr lang="ru-RU" sz="2200" dirty="0"/>
              <a:t>і тому стати </a:t>
            </a:r>
            <a:r>
              <a:rPr lang="ru-RU" sz="2200" dirty="0" err="1"/>
              <a:t>джерелами</a:t>
            </a:r>
            <a:r>
              <a:rPr lang="ru-RU" sz="2200" dirty="0"/>
              <a:t> </a:t>
            </a:r>
            <a:r>
              <a:rPr lang="ru-RU" sz="2200" dirty="0" smtClean="0"/>
              <a:t>рентгену. Переходом на </a:t>
            </a:r>
            <a:r>
              <a:rPr lang="ru-RU" sz="2200" dirty="0" err="1"/>
              <a:t>нейтронну</a:t>
            </a:r>
            <a:r>
              <a:rPr lang="ru-RU" sz="2200" dirty="0"/>
              <a:t> </a:t>
            </a:r>
            <a:r>
              <a:rPr lang="ru-RU" sz="2200" dirty="0" err="1"/>
              <a:t>зірку</a:t>
            </a:r>
            <a:r>
              <a:rPr lang="ru-RU" sz="2200" dirty="0"/>
              <a:t> </a:t>
            </a:r>
            <a:r>
              <a:rPr lang="ru-RU" sz="2200" dirty="0" err="1"/>
              <a:t>закінчують</a:t>
            </a:r>
            <a:r>
              <a:rPr lang="ru-RU" sz="2200" dirty="0"/>
              <a:t> "</a:t>
            </a:r>
            <a:r>
              <a:rPr lang="ru-RU" sz="2200" dirty="0" err="1"/>
              <a:t>життя</a:t>
            </a:r>
            <a:r>
              <a:rPr lang="ru-RU" sz="2200" dirty="0"/>
              <a:t>" </a:t>
            </a:r>
            <a:r>
              <a:rPr lang="ru-RU" sz="2200" dirty="0" err="1"/>
              <a:t>тільки</a:t>
            </a:r>
            <a:r>
              <a:rPr lang="ru-RU" sz="2200" dirty="0"/>
              <a:t> </a:t>
            </a:r>
            <a:r>
              <a:rPr lang="ru-RU" sz="2200" dirty="0" err="1"/>
              <a:t>ті</a:t>
            </a:r>
            <a:r>
              <a:rPr lang="ru-RU" sz="2200" dirty="0"/>
              <a:t> </a:t>
            </a:r>
            <a:r>
              <a:rPr lang="ru-RU" sz="2200" dirty="0" err="1"/>
              <a:t>світила</a:t>
            </a:r>
            <a:r>
              <a:rPr lang="ru-RU" sz="2200" dirty="0"/>
              <a:t>, </a:t>
            </a:r>
            <a:r>
              <a:rPr lang="ru-RU" sz="2200" dirty="0" err="1" smtClean="0"/>
              <a:t>маса</a:t>
            </a:r>
            <a:r>
              <a:rPr lang="ru-RU" sz="2200" dirty="0" smtClean="0"/>
              <a:t>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</a:t>
            </a:r>
            <a:r>
              <a:rPr lang="ru-RU" sz="2200" dirty="0"/>
              <a:t>не </a:t>
            </a:r>
            <a:r>
              <a:rPr lang="ru-RU" sz="2200" dirty="0" err="1"/>
              <a:t>перевищує</a:t>
            </a:r>
            <a:r>
              <a:rPr lang="ru-RU" sz="2200" dirty="0"/>
              <a:t> 2-3 </a:t>
            </a:r>
            <a:r>
              <a:rPr lang="ru-RU" sz="2200" dirty="0" err="1"/>
              <a:t>сонячних</a:t>
            </a:r>
            <a:r>
              <a:rPr lang="ru-RU" sz="2200" dirty="0"/>
              <a:t>. </a:t>
            </a:r>
            <a:r>
              <a:rPr lang="ru-RU" sz="2200" dirty="0" err="1"/>
              <a:t>Більш</a:t>
            </a:r>
            <a:r>
              <a:rPr lang="ru-RU" sz="2200" dirty="0"/>
              <a:t> </a:t>
            </a:r>
            <a:r>
              <a:rPr lang="ru-RU" sz="2200" dirty="0" err="1"/>
              <a:t>великі</a:t>
            </a:r>
            <a:r>
              <a:rPr lang="ru-RU" sz="2200" dirty="0"/>
              <a:t> </a:t>
            </a:r>
            <a:r>
              <a:rPr lang="ru-RU" sz="2200" dirty="0" err="1"/>
              <a:t>зірки</a:t>
            </a:r>
            <a:r>
              <a:rPr lang="ru-RU" sz="2200" dirty="0"/>
              <a:t> </a:t>
            </a:r>
            <a:r>
              <a:rPr lang="ru-RU" sz="2200" dirty="0" err="1"/>
              <a:t>спіткає</a:t>
            </a:r>
            <a:r>
              <a:rPr lang="ru-RU" sz="2200" dirty="0"/>
              <a:t> доля "</a:t>
            </a:r>
            <a:r>
              <a:rPr lang="ru-RU" sz="2200" dirty="0" err="1" smtClean="0"/>
              <a:t>чорної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діри</a:t>
            </a:r>
            <a:r>
              <a:rPr lang="ru-RU" sz="2200" dirty="0"/>
              <a:t>".</a:t>
            </a:r>
            <a:endParaRPr lang="ru-RU" sz="2200" dirty="0"/>
          </a:p>
        </p:txBody>
      </p:sp>
      <p:pic>
        <p:nvPicPr>
          <p:cNvPr id="5122" name="Picture 2" descr="C:\Users\Овруч\Desktop\chorn-dri-yak-model-nadprovdnik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49080"/>
            <a:ext cx="3160055" cy="24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8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ru-RU" sz="3600" dirty="0" err="1"/>
              <a:t>Що</a:t>
            </a:r>
            <a:r>
              <a:rPr lang="ru-RU" sz="3600" dirty="0"/>
              <a:t> ж </a:t>
            </a:r>
            <a:r>
              <a:rPr lang="ru-RU" sz="3600" dirty="0" err="1"/>
              <a:t>ще</a:t>
            </a:r>
            <a:r>
              <a:rPr lang="ru-RU" sz="3600" dirty="0"/>
              <a:t> </a:t>
            </a:r>
            <a:r>
              <a:rPr lang="ru-RU" sz="3600" dirty="0" err="1"/>
              <a:t>дає</a:t>
            </a:r>
            <a:r>
              <a:rPr lang="ru-RU" sz="3600" dirty="0"/>
              <a:t> космос </a:t>
            </a:r>
            <a:r>
              <a:rPr lang="ru-RU" sz="3600" dirty="0" err="1"/>
              <a:t>саме</a:t>
            </a:r>
            <a:r>
              <a:rPr lang="ru-RU" sz="3600" dirty="0"/>
              <a:t> для нас?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052736"/>
            <a:ext cx="4283968" cy="5471889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У </a:t>
            </a:r>
            <a:r>
              <a:rPr lang="ru-RU" sz="2200" dirty="0" err="1"/>
              <a:t>телевізійних</a:t>
            </a:r>
            <a:r>
              <a:rPr lang="ru-RU" sz="2200" dirty="0"/>
              <a:t> (ТВ) </a:t>
            </a:r>
            <a:r>
              <a:rPr lang="ru-RU" sz="2200" dirty="0" err="1"/>
              <a:t>програмах</a:t>
            </a:r>
            <a:r>
              <a:rPr lang="ru-RU" sz="2200" dirty="0"/>
              <a:t> </a:t>
            </a:r>
            <a:r>
              <a:rPr lang="ru-RU" sz="2200" dirty="0" err="1"/>
              <a:t>вже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давним-давно не </a:t>
            </a:r>
            <a:r>
              <a:rPr lang="ru-RU" sz="2200" dirty="0" err="1"/>
              <a:t>згадується</a:t>
            </a:r>
            <a:r>
              <a:rPr lang="ru-RU" sz="2200" dirty="0"/>
              <a:t> про те, </a:t>
            </a:r>
            <a:r>
              <a:rPr lang="ru-RU" sz="2200" dirty="0" err="1"/>
              <a:t>що</a:t>
            </a:r>
            <a:r>
              <a:rPr lang="ru-RU" sz="2200" dirty="0"/>
              <a:t> передача </a:t>
            </a:r>
            <a:r>
              <a:rPr lang="ru-RU" sz="2200" dirty="0" err="1"/>
              <a:t>ведеться</a:t>
            </a:r>
            <a:r>
              <a:rPr lang="ru-RU" sz="2200" dirty="0"/>
              <a:t> через </a:t>
            </a:r>
            <a:r>
              <a:rPr lang="ru-RU" sz="2200" dirty="0" err="1"/>
              <a:t>супутник</a:t>
            </a:r>
            <a:r>
              <a:rPr lang="ru-RU" sz="2200" dirty="0" smtClean="0"/>
              <a:t>. За </a:t>
            </a:r>
            <a:r>
              <a:rPr lang="ru-RU" sz="2200" dirty="0" err="1" smtClean="0"/>
              <a:t>дапомогою</a:t>
            </a:r>
            <a:r>
              <a:rPr lang="ru-RU" sz="2200" dirty="0" smtClean="0"/>
              <a:t> </a:t>
            </a:r>
            <a:r>
              <a:rPr lang="ru-RU" sz="2200" dirty="0" err="1" smtClean="0"/>
              <a:t>супутників</a:t>
            </a:r>
            <a:r>
              <a:rPr lang="ru-RU" sz="2200" dirty="0" smtClean="0"/>
              <a:t> ми </a:t>
            </a:r>
            <a:r>
              <a:rPr lang="ru-RU" sz="2200" dirty="0" err="1" smtClean="0"/>
              <a:t>можемо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розмовляти</a:t>
            </a:r>
            <a:r>
              <a:rPr lang="ru-RU" sz="2200" dirty="0" smtClean="0"/>
              <a:t>, </a:t>
            </a:r>
            <a:r>
              <a:rPr lang="ru-RU" sz="2200" dirty="0" err="1" smtClean="0"/>
              <a:t>бачити</a:t>
            </a:r>
            <a:r>
              <a:rPr lang="ru-RU" sz="2200" dirty="0" smtClean="0"/>
              <a:t> один одного в </a:t>
            </a:r>
            <a:r>
              <a:rPr lang="ru-RU" sz="2200" dirty="0" err="1" smtClean="0"/>
              <a:t>різних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частинах</a:t>
            </a:r>
            <a:r>
              <a:rPr lang="ru-RU" sz="2200" dirty="0" smtClean="0"/>
              <a:t> </a:t>
            </a:r>
            <a:r>
              <a:rPr lang="ru-RU" sz="2200" dirty="0" err="1" smtClean="0"/>
              <a:t>Землі</a:t>
            </a:r>
            <a:r>
              <a:rPr lang="ru-RU" sz="2200" dirty="0" smtClean="0"/>
              <a:t> (</a:t>
            </a:r>
            <a:r>
              <a:rPr lang="ru-RU" sz="2200" dirty="0" err="1" smtClean="0"/>
              <a:t>космічне</a:t>
            </a:r>
            <a:r>
              <a:rPr lang="ru-RU" sz="2200" dirty="0"/>
              <a:t> ТБ); </a:t>
            </a:r>
            <a:r>
              <a:rPr lang="ru-RU" sz="2200" dirty="0" err="1" smtClean="0"/>
              <a:t>спостерігати</a:t>
            </a:r>
            <a:r>
              <a:rPr lang="ru-RU" sz="2200" dirty="0" smtClean="0"/>
              <a:t> </a:t>
            </a:r>
            <a:r>
              <a:rPr lang="ru-RU" sz="2200" dirty="0"/>
              <a:t>за</a:t>
            </a:r>
          </a:p>
          <a:p>
            <a:pPr marL="0" indent="0">
              <a:buNone/>
            </a:pPr>
            <a:r>
              <a:rPr lang="ru-RU" sz="2200" dirty="0"/>
              <a:t>океанами і </a:t>
            </a:r>
            <a:r>
              <a:rPr lang="ru-RU" sz="2200" dirty="0" err="1"/>
              <a:t>покритими</a:t>
            </a:r>
            <a:r>
              <a:rPr lang="ru-RU" sz="2200" dirty="0"/>
              <a:t> </a:t>
            </a:r>
            <a:r>
              <a:rPr lang="ru-RU" sz="2200" dirty="0" err="1"/>
              <a:t>льодом</a:t>
            </a:r>
            <a:r>
              <a:rPr lang="ru-RU" sz="2200" dirty="0"/>
              <a:t> </a:t>
            </a:r>
            <a:r>
              <a:rPr lang="ru-RU" sz="2200" dirty="0" err="1"/>
              <a:t>частинами</a:t>
            </a:r>
            <a:r>
              <a:rPr lang="ru-RU" sz="2200" dirty="0"/>
              <a:t> </a:t>
            </a:r>
            <a:r>
              <a:rPr lang="ru-RU" sz="2200" dirty="0" err="1"/>
              <a:t>суші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 smtClean="0"/>
              <a:t>представити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кліматологів</a:t>
            </a:r>
            <a:r>
              <a:rPr lang="ru-RU" sz="2200" dirty="0"/>
              <a:t>, </a:t>
            </a:r>
            <a:r>
              <a:rPr lang="ru-RU" sz="2200" dirty="0" err="1"/>
              <a:t>океанографів</a:t>
            </a:r>
            <a:r>
              <a:rPr lang="ru-RU" sz="2200" dirty="0"/>
              <a:t> і </a:t>
            </a:r>
            <a:r>
              <a:rPr lang="ru-RU" sz="2200" dirty="0" err="1"/>
              <a:t>організаціям</a:t>
            </a:r>
            <a:r>
              <a:rPr lang="ru-RU" sz="2200" dirty="0"/>
              <a:t> з </a:t>
            </a:r>
            <a:r>
              <a:rPr lang="ru-RU" sz="2200" dirty="0" err="1"/>
              <a:t>охорони</a:t>
            </a:r>
            <a:r>
              <a:rPr lang="ru-RU" sz="2200" dirty="0"/>
              <a:t> </a:t>
            </a:r>
            <a:r>
              <a:rPr lang="ru-RU" sz="2200" dirty="0" err="1"/>
              <a:t>навколишнього</a:t>
            </a:r>
            <a:endParaRPr lang="ru-RU" sz="2200" dirty="0"/>
          </a:p>
          <a:p>
            <a:pPr marL="0" indent="0">
              <a:buNone/>
            </a:pPr>
            <a:r>
              <a:rPr lang="ru-RU" sz="2200" dirty="0" err="1"/>
              <a:t>середовища</a:t>
            </a:r>
            <a:r>
              <a:rPr lang="ru-RU" sz="2200" dirty="0"/>
              <a:t> </a:t>
            </a:r>
            <a:r>
              <a:rPr lang="ru-RU" sz="2200" dirty="0" err="1"/>
              <a:t>дані</a:t>
            </a:r>
            <a:r>
              <a:rPr lang="ru-RU" sz="2200" dirty="0"/>
              <a:t> про </a:t>
            </a:r>
            <a:r>
              <a:rPr lang="ru-RU" sz="2200" dirty="0" err="1"/>
              <a:t>ці</a:t>
            </a:r>
            <a:r>
              <a:rPr lang="ru-RU" sz="2200" dirty="0"/>
              <a:t> </a:t>
            </a:r>
            <a:r>
              <a:rPr lang="ru-RU" sz="2200" dirty="0" err="1"/>
              <a:t>малодосліджених</a:t>
            </a:r>
            <a:r>
              <a:rPr lang="ru-RU" sz="2200" dirty="0"/>
              <a:t> </a:t>
            </a:r>
            <a:r>
              <a:rPr lang="ru-RU" sz="2200" dirty="0" err="1"/>
              <a:t>регіонах</a:t>
            </a:r>
            <a:r>
              <a:rPr lang="ru-RU" sz="2200" dirty="0"/>
              <a:t> 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6146" name="Picture 2" descr="C:\Users\Овруч\Desktop\sputniki-budut-predskazyvat-epidemii-ho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395"/>
            <a:ext cx="2771799" cy="174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вруч\Desktop\1335505274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16" y="2887935"/>
            <a:ext cx="2788851" cy="205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вруч\Desktop\437A24C4-FB42-4817-B940-A8BA22CA3DF5_w640_r1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6"/>
            <a:ext cx="3698447" cy="19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1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39"/>
            <a:ext cx="2771800" cy="1008112"/>
          </a:xfrm>
        </p:spPr>
        <p:txBody>
          <a:bodyPr/>
          <a:lstStyle/>
          <a:p>
            <a:r>
              <a:rPr lang="uk-UA" sz="3600" dirty="0" smtClean="0"/>
              <a:t>Телескопи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0"/>
            <a:ext cx="6732240" cy="6524625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У</a:t>
            </a:r>
            <a:r>
              <a:rPr lang="ru-RU" sz="2200" dirty="0" smtClean="0"/>
              <a:t> </a:t>
            </a:r>
            <a:r>
              <a:rPr lang="ru-RU" sz="2200" dirty="0" err="1"/>
              <a:t>останні</a:t>
            </a:r>
            <a:r>
              <a:rPr lang="ru-RU" sz="2200" dirty="0"/>
              <a:t> роки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нових</a:t>
            </a:r>
            <a:r>
              <a:rPr lang="ru-RU" sz="2200" dirty="0"/>
              <a:t> </a:t>
            </a:r>
            <a:r>
              <a:rPr lang="ru-RU" sz="2200" dirty="0" err="1"/>
              <a:t>орбітальних</a:t>
            </a:r>
            <a:r>
              <a:rPr lang="ru-RU" sz="2200" dirty="0"/>
              <a:t> </a:t>
            </a:r>
            <a:r>
              <a:rPr lang="ru-RU" sz="2200" dirty="0" err="1"/>
              <a:t>телескопів</a:t>
            </a:r>
            <a:r>
              <a:rPr lang="ru-RU" sz="2200" dirty="0"/>
              <a:t> </a:t>
            </a:r>
            <a:r>
              <a:rPr lang="ru-RU" sz="2200" dirty="0" smtClean="0"/>
              <a:t>дозволило </a:t>
            </a:r>
            <a:r>
              <a:rPr lang="ru-RU" sz="2200" dirty="0" err="1" smtClean="0"/>
              <a:t>отримати</a:t>
            </a:r>
            <a:r>
              <a:rPr lang="ru-RU" sz="2200" dirty="0" smtClean="0"/>
              <a:t> </a:t>
            </a:r>
            <a:r>
              <a:rPr lang="ru-RU" sz="2200" dirty="0" err="1"/>
              <a:t>цікаві</a:t>
            </a:r>
            <a:r>
              <a:rPr lang="ru-RU" sz="2200" dirty="0"/>
              <a:t> </a:t>
            </a:r>
            <a:r>
              <a:rPr lang="ru-RU" sz="2200" dirty="0" err="1"/>
              <a:t>результати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зробили</a:t>
            </a:r>
            <a:r>
              <a:rPr lang="ru-RU" sz="2200" dirty="0"/>
              <a:t> </a:t>
            </a:r>
            <a:r>
              <a:rPr lang="ru-RU" sz="2200" dirty="0" err="1"/>
              <a:t>новий</a:t>
            </a:r>
            <a:r>
              <a:rPr lang="ru-RU" sz="2200" dirty="0"/>
              <a:t> </a:t>
            </a:r>
            <a:r>
              <a:rPr lang="ru-RU" sz="2200" dirty="0" err="1"/>
              <a:t>поштовх</a:t>
            </a:r>
            <a:r>
              <a:rPr lang="ru-RU" sz="2200" dirty="0"/>
              <a:t> для </a:t>
            </a:r>
            <a:r>
              <a:rPr lang="ru-RU" sz="2200" dirty="0" err="1" smtClean="0"/>
              <a:t>дослідження</a:t>
            </a:r>
            <a:r>
              <a:rPr lang="ru-RU" sz="2200" dirty="0" smtClean="0"/>
              <a:t> космосу</a:t>
            </a:r>
            <a:r>
              <a:rPr lang="ru-RU" sz="2200" dirty="0"/>
              <a:t>. </a:t>
            </a:r>
            <a:r>
              <a:rPr lang="ru-RU" sz="2200" dirty="0" err="1"/>
              <a:t>Найвидатнішим</a:t>
            </a:r>
            <a:r>
              <a:rPr lang="ru-RU" sz="2200" dirty="0"/>
              <a:t> </a:t>
            </a:r>
            <a:r>
              <a:rPr lang="ru-RU" sz="2200" dirty="0" err="1"/>
              <a:t>орбітальним</a:t>
            </a:r>
            <a:r>
              <a:rPr lang="ru-RU" sz="2200" dirty="0"/>
              <a:t> телескопом </a:t>
            </a:r>
            <a:r>
              <a:rPr lang="ru-RU" sz="2200" dirty="0" err="1"/>
              <a:t>був</a:t>
            </a:r>
            <a:r>
              <a:rPr lang="ru-RU" sz="2200" dirty="0"/>
              <a:t> "Хаббл". </a:t>
            </a:r>
            <a:r>
              <a:rPr lang="ru-RU" sz="2200" dirty="0" smtClean="0"/>
              <a:t>Телескоп </a:t>
            </a:r>
            <a:r>
              <a:rPr lang="ru-RU" sz="2200" dirty="0" err="1" smtClean="0"/>
              <a:t>постійно</a:t>
            </a:r>
            <a:r>
              <a:rPr lang="ru-RU" sz="2200" dirty="0" smtClean="0"/>
              <a:t> </a:t>
            </a:r>
            <a:r>
              <a:rPr lang="ru-RU" sz="2200" dirty="0" err="1"/>
              <a:t>модернізували</a:t>
            </a:r>
            <a:r>
              <a:rPr lang="ru-RU" sz="2200" dirty="0"/>
              <a:t>, </a:t>
            </a:r>
            <a:r>
              <a:rPr lang="ru-RU" sz="2200" dirty="0" err="1"/>
              <a:t>щоб</a:t>
            </a:r>
            <a:r>
              <a:rPr lang="ru-RU" sz="2200" dirty="0"/>
              <a:t> </a:t>
            </a:r>
            <a:r>
              <a:rPr lang="ru-RU" sz="2200" dirty="0" err="1"/>
              <a:t>якість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роботи</a:t>
            </a:r>
            <a:r>
              <a:rPr lang="ru-RU" sz="2200" dirty="0"/>
              <a:t> </a:t>
            </a:r>
            <a:r>
              <a:rPr lang="ru-RU" sz="2200" dirty="0" err="1"/>
              <a:t>відповідала</a:t>
            </a:r>
            <a:r>
              <a:rPr lang="ru-RU" sz="2200" dirty="0"/>
              <a:t> </a:t>
            </a:r>
            <a:r>
              <a:rPr lang="ru-RU" sz="2200" dirty="0" err="1" smtClean="0"/>
              <a:t>сучасним</a:t>
            </a:r>
            <a:r>
              <a:rPr lang="ru-RU" sz="2200" dirty="0" smtClean="0"/>
              <a:t> </a:t>
            </a:r>
            <a:r>
              <a:rPr lang="ru-RU" sz="2200" dirty="0" err="1" smtClean="0"/>
              <a:t>цифровим</a:t>
            </a:r>
            <a:r>
              <a:rPr lang="ru-RU" sz="2200" dirty="0" smtClean="0"/>
              <a:t> </a:t>
            </a:r>
            <a:r>
              <a:rPr lang="ru-RU" sz="2200" dirty="0" err="1"/>
              <a:t>технологіям</a:t>
            </a:r>
            <a:r>
              <a:rPr lang="ru-RU" sz="2200" dirty="0"/>
              <a:t>.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зробив</a:t>
            </a:r>
            <a:r>
              <a:rPr lang="ru-RU" sz="2200" dirty="0"/>
              <a:t> </a:t>
            </a:r>
            <a:r>
              <a:rPr lang="ru-RU" sz="2200" dirty="0" err="1"/>
              <a:t>вагомий</a:t>
            </a:r>
            <a:r>
              <a:rPr lang="ru-RU" sz="2200" dirty="0"/>
              <a:t> вклад у </a:t>
            </a:r>
            <a:r>
              <a:rPr lang="ru-RU" sz="2200" dirty="0" err="1"/>
              <a:t>дослідження</a:t>
            </a:r>
            <a:r>
              <a:rPr lang="ru-RU" sz="2200" dirty="0"/>
              <a:t> </a:t>
            </a:r>
            <a:r>
              <a:rPr lang="ru-RU" sz="2200" dirty="0" err="1" smtClean="0"/>
              <a:t>Сонячної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системи</a:t>
            </a:r>
            <a:r>
              <a:rPr lang="ru-RU" sz="2200" dirty="0" smtClean="0"/>
              <a:t> </a:t>
            </a:r>
            <a:r>
              <a:rPr lang="ru-RU" sz="2200" dirty="0"/>
              <a:t>у </a:t>
            </a:r>
            <a:r>
              <a:rPr lang="ru-RU" sz="2200" dirty="0" err="1"/>
              <a:t>виді</a:t>
            </a:r>
            <a:r>
              <a:rPr lang="ru-RU" sz="2200" dirty="0"/>
              <a:t> </a:t>
            </a:r>
            <a:r>
              <a:rPr lang="ru-RU" sz="2200" dirty="0" err="1"/>
              <a:t>фотознімків</a:t>
            </a:r>
            <a:r>
              <a:rPr lang="ru-RU" sz="2200" dirty="0"/>
              <a:t> планет. </a:t>
            </a:r>
            <a:r>
              <a:rPr lang="ru-RU" sz="2200" dirty="0" err="1"/>
              <a:t>Серед</a:t>
            </a:r>
            <a:r>
              <a:rPr lang="ru-RU" sz="2200" dirty="0"/>
              <a:t>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зроблених</a:t>
            </a:r>
            <a:r>
              <a:rPr lang="ru-RU" sz="2200" dirty="0"/>
              <a:t> ним </a:t>
            </a:r>
            <a:r>
              <a:rPr lang="ru-RU" sz="2200" dirty="0" err="1"/>
              <a:t>знімків</a:t>
            </a:r>
            <a:r>
              <a:rPr lang="ru-RU" sz="2200" dirty="0"/>
              <a:t> </a:t>
            </a:r>
            <a:r>
              <a:rPr lang="ru-RU" sz="2200" dirty="0" smtClean="0"/>
              <a:t>є </a:t>
            </a:r>
            <a:r>
              <a:rPr lang="ru-RU" sz="2200" dirty="0" err="1" smtClean="0"/>
              <a:t>знімки</a:t>
            </a:r>
            <a:r>
              <a:rPr lang="ru-RU" sz="2200" dirty="0" smtClean="0"/>
              <a:t> </a:t>
            </a:r>
            <a:r>
              <a:rPr lang="ru-RU" sz="2200" dirty="0" err="1"/>
              <a:t>народження</a:t>
            </a:r>
            <a:r>
              <a:rPr lang="ru-RU" sz="2200" dirty="0"/>
              <a:t> та </a:t>
            </a:r>
            <a:r>
              <a:rPr lang="ru-RU" sz="2200" dirty="0" err="1"/>
              <a:t>смерті</a:t>
            </a:r>
            <a:r>
              <a:rPr lang="ru-RU" sz="2200" dirty="0"/>
              <a:t> </a:t>
            </a:r>
            <a:r>
              <a:rPr lang="ru-RU" sz="2200" dirty="0" err="1"/>
              <a:t>зірок</a:t>
            </a:r>
            <a:r>
              <a:rPr lang="ru-RU" sz="2200" dirty="0"/>
              <a:t>, </a:t>
            </a:r>
            <a:r>
              <a:rPr lang="ru-RU" sz="2200" dirty="0" err="1"/>
              <a:t>включаючи</a:t>
            </a:r>
            <a:r>
              <a:rPr lang="ru-RU" sz="2200" dirty="0"/>
              <a:t>, </a:t>
            </a:r>
            <a:r>
              <a:rPr lang="ru-RU" sz="2200" dirty="0" err="1"/>
              <a:t>можливо</a:t>
            </a:r>
            <a:r>
              <a:rPr lang="ru-RU" sz="2200" dirty="0"/>
              <a:t>, </a:t>
            </a:r>
            <a:r>
              <a:rPr lang="ru-RU" sz="2200" dirty="0" err="1"/>
              <a:t>найяскравішу</a:t>
            </a:r>
            <a:r>
              <a:rPr lang="ru-RU" sz="2200" dirty="0"/>
              <a:t> </a:t>
            </a:r>
            <a:r>
              <a:rPr lang="ru-RU" sz="2200" dirty="0" smtClean="0"/>
              <a:t>з </a:t>
            </a:r>
            <a:r>
              <a:rPr lang="ru-RU" sz="2200" dirty="0" err="1" smtClean="0"/>
              <a:t>усіх</a:t>
            </a:r>
            <a:r>
              <a:rPr lang="ru-RU" sz="2200" dirty="0" smtClean="0"/>
              <a:t> </a:t>
            </a:r>
            <a:r>
              <a:rPr lang="ru-RU" sz="2200" dirty="0" err="1"/>
              <a:t>зірок</a:t>
            </a:r>
            <a:r>
              <a:rPr lang="ru-RU" sz="2200" dirty="0"/>
              <a:t> </a:t>
            </a:r>
            <a:r>
              <a:rPr lang="ru-RU" sz="2200" dirty="0" err="1"/>
              <a:t>Всесвіту</a:t>
            </a:r>
            <a:r>
              <a:rPr lang="ru-RU" sz="2200" dirty="0"/>
              <a:t>, </a:t>
            </a:r>
            <a:r>
              <a:rPr lang="ru-RU" sz="2200" dirty="0" err="1"/>
              <a:t>сховану</a:t>
            </a:r>
            <a:r>
              <a:rPr lang="ru-RU" sz="2200" dirty="0"/>
              <a:t> за </a:t>
            </a:r>
            <a:r>
              <a:rPr lang="ru-RU" sz="2200" dirty="0" err="1"/>
              <a:t>хмарою</a:t>
            </a:r>
            <a:r>
              <a:rPr lang="ru-RU" sz="2200" dirty="0"/>
              <a:t> </a:t>
            </a:r>
            <a:r>
              <a:rPr lang="ru-RU" sz="2200" dirty="0" err="1"/>
              <a:t>космічного</a:t>
            </a:r>
            <a:r>
              <a:rPr lang="ru-RU" sz="2200" dirty="0"/>
              <a:t> пилу у </a:t>
            </a:r>
            <a:r>
              <a:rPr lang="ru-RU" sz="2200" dirty="0" err="1"/>
              <a:t>іншому</a:t>
            </a:r>
            <a:r>
              <a:rPr lang="ru-RU" sz="2200" dirty="0"/>
              <a:t> </a:t>
            </a:r>
            <a:r>
              <a:rPr lang="ru-RU" sz="2200" dirty="0" err="1" smtClean="0"/>
              <a:t>кінці</a:t>
            </a:r>
            <a:r>
              <a:rPr lang="ru-RU" sz="2200" dirty="0" smtClean="0"/>
              <a:t> </a:t>
            </a:r>
            <a:r>
              <a:rPr lang="ru-RU" sz="2200" dirty="0" err="1" smtClean="0"/>
              <a:t>нашої</a:t>
            </a:r>
            <a:r>
              <a:rPr lang="ru-RU" sz="2200" dirty="0" smtClean="0"/>
              <a:t> </a:t>
            </a:r>
            <a:r>
              <a:rPr lang="ru-RU" sz="2200" dirty="0"/>
              <a:t>галактики. </a:t>
            </a:r>
            <a:r>
              <a:rPr lang="ru-RU" sz="2200" dirty="0" err="1"/>
              <a:t>Останні</a:t>
            </a:r>
            <a:r>
              <a:rPr lang="ru-RU" sz="2200" dirty="0"/>
              <a:t> роки </a:t>
            </a:r>
            <a:r>
              <a:rPr lang="ru-RU" sz="2200" dirty="0" err="1"/>
              <a:t>були</a:t>
            </a:r>
            <a:r>
              <a:rPr lang="ru-RU" sz="2200" dirty="0"/>
              <a:t> </a:t>
            </a:r>
            <a:r>
              <a:rPr lang="ru-RU" sz="2200" dirty="0" err="1"/>
              <a:t>сприятливими</a:t>
            </a:r>
            <a:r>
              <a:rPr lang="ru-RU" sz="2200" dirty="0"/>
              <a:t> і для </a:t>
            </a:r>
            <a:r>
              <a:rPr lang="ru-RU" sz="2200" dirty="0" err="1"/>
              <a:t>астрономів</a:t>
            </a:r>
            <a:r>
              <a:rPr lang="ru-RU" sz="2200" dirty="0"/>
              <a:t>, </a:t>
            </a:r>
            <a:r>
              <a:rPr lang="ru-RU" sz="2200" dirty="0" err="1" smtClean="0"/>
              <a:t>робочі</a:t>
            </a:r>
            <a:r>
              <a:rPr lang="ru-RU" sz="2200" dirty="0" smtClean="0"/>
              <a:t> </a:t>
            </a:r>
            <a:r>
              <a:rPr lang="ru-RU" sz="2200" dirty="0" err="1" smtClean="0"/>
              <a:t>інструменти</a:t>
            </a:r>
            <a:r>
              <a:rPr lang="ru-RU" sz="2200" dirty="0" smtClean="0"/>
              <a:t>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постійно</a:t>
            </a:r>
            <a:r>
              <a:rPr lang="ru-RU" sz="2200" dirty="0"/>
              <a:t> </a:t>
            </a:r>
            <a:r>
              <a:rPr lang="ru-RU" sz="2200" dirty="0" err="1"/>
              <a:t>знаходилися</a:t>
            </a:r>
            <a:r>
              <a:rPr lang="ru-RU" sz="2200" dirty="0"/>
              <a:t> на </a:t>
            </a:r>
            <a:r>
              <a:rPr lang="ru-RU" sz="2200" dirty="0" err="1"/>
              <a:t>Землі</a:t>
            </a:r>
            <a:r>
              <a:rPr lang="ru-RU" sz="2200" dirty="0"/>
              <a:t> – на "</a:t>
            </a:r>
            <a:r>
              <a:rPr lang="ru-RU" sz="2200" dirty="0" err="1"/>
              <a:t>бойове</a:t>
            </a:r>
            <a:r>
              <a:rPr lang="ru-RU" sz="2200" dirty="0"/>
              <a:t> </a:t>
            </a:r>
            <a:r>
              <a:rPr lang="ru-RU" sz="2200" dirty="0" err="1" smtClean="0"/>
              <a:t>чергування</a:t>
            </a:r>
            <a:r>
              <a:rPr lang="ru-RU" sz="2200" dirty="0" smtClean="0"/>
              <a:t>« вставали </a:t>
            </a:r>
            <a:r>
              <a:rPr lang="ru-RU" sz="2200" dirty="0" err="1"/>
              <a:t>нові</a:t>
            </a:r>
            <a:r>
              <a:rPr lang="ru-RU" sz="2200" dirty="0"/>
              <a:t>, </a:t>
            </a:r>
            <a:r>
              <a:rPr lang="ru-RU" sz="2200" dirty="0" err="1"/>
              <a:t>більш</a:t>
            </a:r>
            <a:r>
              <a:rPr lang="ru-RU" sz="2200" dirty="0"/>
              <a:t> </a:t>
            </a:r>
            <a:r>
              <a:rPr lang="ru-RU" sz="2200" dirty="0" err="1"/>
              <a:t>потужні</a:t>
            </a:r>
            <a:r>
              <a:rPr lang="ru-RU" sz="2200" dirty="0"/>
              <a:t> </a:t>
            </a:r>
            <a:r>
              <a:rPr lang="ru-RU" sz="2200" dirty="0" err="1"/>
              <a:t>телескопи-рефлектори</a:t>
            </a:r>
            <a:r>
              <a:rPr lang="ru-RU" sz="2200" dirty="0"/>
              <a:t> </a:t>
            </a:r>
            <a:r>
              <a:rPr lang="ru-RU" sz="2200" dirty="0" err="1"/>
              <a:t>нових</a:t>
            </a:r>
            <a:r>
              <a:rPr lang="ru-RU" sz="2200" dirty="0"/>
              <a:t> </a:t>
            </a:r>
            <a:r>
              <a:rPr lang="ru-RU" sz="2200" dirty="0" err="1"/>
              <a:t>зразків</a:t>
            </a:r>
            <a:r>
              <a:rPr lang="ru-RU" sz="2200" dirty="0"/>
              <a:t>. </a:t>
            </a:r>
            <a:r>
              <a:rPr lang="ru-RU" sz="2200" dirty="0" smtClean="0"/>
              <a:t>На </a:t>
            </a:r>
            <a:r>
              <a:rPr lang="ru-RU" sz="2200" dirty="0" err="1" smtClean="0"/>
              <a:t>сьогоднішній</a:t>
            </a:r>
            <a:r>
              <a:rPr lang="ru-RU" sz="2200" dirty="0" smtClean="0"/>
              <a:t> </a:t>
            </a:r>
            <a:r>
              <a:rPr lang="ru-RU" sz="2200" dirty="0"/>
              <a:t>день </a:t>
            </a:r>
            <a:r>
              <a:rPr lang="ru-RU" sz="2200" dirty="0" err="1"/>
              <a:t>найбільшими</a:t>
            </a:r>
            <a:r>
              <a:rPr lang="ru-RU" sz="2200" dirty="0"/>
              <a:t> у </a:t>
            </a:r>
            <a:r>
              <a:rPr lang="ru-RU" sz="2200" dirty="0" err="1"/>
              <a:t>світі</a:t>
            </a:r>
            <a:r>
              <a:rPr lang="ru-RU" sz="2200" dirty="0"/>
              <a:t> рефлекторами є два телескопа </a:t>
            </a:r>
            <a:r>
              <a:rPr lang="ru-RU" sz="2200" dirty="0" err="1" smtClean="0"/>
              <a:t>Кека,встановлені</a:t>
            </a:r>
            <a:r>
              <a:rPr lang="ru-RU" sz="2200" dirty="0" smtClean="0"/>
              <a:t> </a:t>
            </a:r>
            <a:r>
              <a:rPr lang="ru-RU" sz="2200" dirty="0"/>
              <a:t>на </a:t>
            </a:r>
            <a:r>
              <a:rPr lang="ru-RU" sz="2200" dirty="0" err="1"/>
              <a:t>Гаваях</a:t>
            </a:r>
            <a:r>
              <a:rPr lang="ru-RU" sz="2200" dirty="0"/>
              <a:t>. Але </a:t>
            </a:r>
            <a:r>
              <a:rPr lang="ru-RU" sz="2200" dirty="0" err="1"/>
              <a:t>незабаром</a:t>
            </a:r>
            <a:r>
              <a:rPr lang="ru-RU" sz="2200" dirty="0"/>
              <a:t> </a:t>
            </a:r>
            <a:r>
              <a:rPr lang="ru-RU" sz="2200" dirty="0" err="1"/>
              <a:t>з'явиться</a:t>
            </a:r>
            <a:r>
              <a:rPr lang="ru-RU" sz="2200" dirty="0"/>
              <a:t> </a:t>
            </a:r>
            <a:r>
              <a:rPr lang="ru-RU" sz="2200" dirty="0" err="1"/>
              <a:t>ще</a:t>
            </a:r>
            <a:r>
              <a:rPr lang="ru-RU" sz="2200" dirty="0"/>
              <a:t> </a:t>
            </a:r>
            <a:r>
              <a:rPr lang="ru-RU" sz="2200" dirty="0" err="1"/>
              <a:t>потужніший</a:t>
            </a:r>
            <a:r>
              <a:rPr lang="ru-RU" sz="2200" dirty="0"/>
              <a:t> </a:t>
            </a:r>
            <a:r>
              <a:rPr lang="ru-RU" sz="2200" dirty="0" err="1" smtClean="0"/>
              <a:t>телескоп,який</a:t>
            </a:r>
            <a:r>
              <a:rPr lang="ru-RU" sz="2200" dirty="0" smtClean="0"/>
              <a:t> </a:t>
            </a:r>
            <a:r>
              <a:rPr lang="ru-RU" sz="2200" dirty="0" err="1"/>
              <a:t>будують</a:t>
            </a:r>
            <a:r>
              <a:rPr lang="ru-RU" sz="2200" dirty="0"/>
              <a:t> у </a:t>
            </a:r>
            <a:r>
              <a:rPr lang="ru-RU" sz="2200" dirty="0" err="1"/>
              <a:t>Чілі</a:t>
            </a:r>
            <a:r>
              <a:rPr lang="ru-RU" sz="2200" dirty="0"/>
              <a:t>.</a:t>
            </a:r>
            <a:endParaRPr lang="ru-RU" sz="2200" dirty="0"/>
          </a:p>
        </p:txBody>
      </p:sp>
      <p:pic>
        <p:nvPicPr>
          <p:cNvPr id="7170" name="Picture 2" descr="C:\Users\Овруч\Desktop\загруженно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6" y="1281027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8456" y="3284984"/>
            <a:ext cx="25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Телескоп «</a:t>
            </a:r>
            <a:r>
              <a:rPr lang="uk-UA" dirty="0" err="1" smtClean="0"/>
              <a:t>Хаббл</a:t>
            </a:r>
            <a:r>
              <a:rPr lang="uk-UA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7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8112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590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– </a:t>
            </a:r>
            <a:r>
              <a:rPr lang="ru-RU" sz="2000" dirty="0" err="1"/>
              <a:t>звичайне</a:t>
            </a:r>
            <a:r>
              <a:rPr lang="ru-RU" sz="2000" dirty="0"/>
              <a:t> </a:t>
            </a:r>
            <a:r>
              <a:rPr lang="ru-RU" sz="2000" dirty="0" err="1"/>
              <a:t>явище</a:t>
            </a:r>
            <a:r>
              <a:rPr lang="ru-RU" sz="2000" dirty="0"/>
              <a:t>. </a:t>
            </a:r>
            <a:r>
              <a:rPr lang="ru-RU" sz="2000" dirty="0" err="1"/>
              <a:t>Подібні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народжуються</a:t>
            </a:r>
            <a:r>
              <a:rPr lang="ru-RU" sz="2000" dirty="0"/>
              <a:t> у </a:t>
            </a:r>
            <a:r>
              <a:rPr lang="ru-RU" sz="2000" dirty="0" err="1"/>
              <a:t>Всесвіті</a:t>
            </a:r>
            <a:r>
              <a:rPr lang="ru-RU" sz="2000" dirty="0"/>
              <a:t> </a:t>
            </a:r>
            <a:r>
              <a:rPr lang="ru-RU" sz="2000" dirty="0" err="1"/>
              <a:t>постійно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таких </a:t>
            </a:r>
            <a:r>
              <a:rPr lang="ru-RU" sz="2000" dirty="0" err="1"/>
              <a:t>сонячних</a:t>
            </a:r>
            <a:r>
              <a:rPr lang="ru-RU" sz="2000" dirty="0"/>
              <a:t> систем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 smtClean="0"/>
              <a:t>великакількість</a:t>
            </a:r>
            <a:r>
              <a:rPr lang="ru-RU" sz="2000" dirty="0"/>
              <a:t>, то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означає</a:t>
            </a:r>
            <a:r>
              <a:rPr lang="ru-RU" sz="2000" dirty="0"/>
              <a:t> </a:t>
            </a:r>
            <a:r>
              <a:rPr lang="ru-RU" sz="2000" dirty="0" err="1"/>
              <a:t>можливість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планет, </a:t>
            </a:r>
            <a:r>
              <a:rPr lang="ru-RU" sz="2000" dirty="0" err="1"/>
              <a:t>подібних</a:t>
            </a:r>
            <a:r>
              <a:rPr lang="ru-RU" sz="2000" dirty="0"/>
              <a:t> </a:t>
            </a:r>
            <a:r>
              <a:rPr lang="ru-RU" sz="2000" dirty="0" err="1" smtClean="0"/>
              <a:t>нашій</a:t>
            </a:r>
            <a:r>
              <a:rPr lang="ru-RU" sz="2000" dirty="0" smtClean="0"/>
              <a:t>  </a:t>
            </a:r>
            <a:r>
              <a:rPr lang="ru-RU" sz="2000" dirty="0" err="1" smtClean="0"/>
              <a:t>Землі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обертаються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зірок</a:t>
            </a:r>
            <a:r>
              <a:rPr lang="ru-RU" sz="2000" dirty="0"/>
              <a:t>. А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так, то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припустити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на </a:t>
            </a:r>
            <a:r>
              <a:rPr lang="ru-RU" sz="2000" dirty="0" err="1"/>
              <a:t>багатьох</a:t>
            </a:r>
            <a:r>
              <a:rPr lang="ru-RU" sz="2000" dirty="0"/>
              <a:t> з них </a:t>
            </a:r>
            <a:r>
              <a:rPr lang="ru-RU" sz="2000" dirty="0" err="1"/>
              <a:t>існує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Всесвіт</a:t>
            </a:r>
            <a:r>
              <a:rPr lang="ru-RU" sz="2000" dirty="0" smtClean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великий </a:t>
            </a:r>
            <a:r>
              <a:rPr lang="ru-RU" sz="2000" dirty="0" err="1"/>
              <a:t>простір</a:t>
            </a:r>
            <a:r>
              <a:rPr lang="ru-RU" sz="2000" dirty="0"/>
              <a:t> для </a:t>
            </a:r>
            <a:r>
              <a:rPr lang="ru-RU" sz="2000" dirty="0" err="1"/>
              <a:t>досліджень</a:t>
            </a:r>
            <a:r>
              <a:rPr lang="ru-RU" sz="2000" dirty="0"/>
              <a:t>. </a:t>
            </a:r>
            <a:r>
              <a:rPr lang="ru-RU" sz="2000" dirty="0" err="1"/>
              <a:t>Техніка</a:t>
            </a:r>
            <a:r>
              <a:rPr lang="ru-RU" sz="2000" dirty="0"/>
              <a:t>,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якій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вивчають</a:t>
            </a:r>
            <a:r>
              <a:rPr lang="ru-RU" sz="2000" dirty="0"/>
              <a:t> космос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вдосконалюється</a:t>
            </a:r>
            <a:r>
              <a:rPr lang="ru-RU" sz="2000" dirty="0"/>
              <a:t>, на </a:t>
            </a:r>
            <a:r>
              <a:rPr lang="ru-RU" sz="2000" dirty="0" err="1"/>
              <a:t>зміну</a:t>
            </a:r>
            <a:r>
              <a:rPr lang="ru-RU" sz="2000" dirty="0"/>
              <a:t> одним </a:t>
            </a:r>
            <a:r>
              <a:rPr lang="ru-RU" sz="2000" dirty="0" err="1" smtClean="0"/>
              <a:t>технологіям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приходять</a:t>
            </a:r>
            <a:r>
              <a:rPr lang="ru-RU" sz="2000" dirty="0" smtClean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,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сучасні</a:t>
            </a:r>
            <a:r>
              <a:rPr lang="ru-RU" sz="2000" dirty="0"/>
              <a:t>. </a:t>
            </a:r>
            <a:r>
              <a:rPr lang="ru-RU" sz="2000" dirty="0" err="1"/>
              <a:t>Ніхто</a:t>
            </a:r>
            <a:r>
              <a:rPr lang="ru-RU" sz="2000" dirty="0"/>
              <a:t> не </a:t>
            </a:r>
            <a:r>
              <a:rPr lang="ru-RU" sz="2000" dirty="0" err="1"/>
              <a:t>знає</a:t>
            </a:r>
            <a:r>
              <a:rPr lang="ru-RU" sz="2000" dirty="0"/>
              <a:t>, яка </a:t>
            </a:r>
            <a:r>
              <a:rPr lang="ru-RU" sz="2000" dirty="0" err="1"/>
              <a:t>подальша</a:t>
            </a:r>
            <a:r>
              <a:rPr lang="ru-RU" sz="2000" dirty="0"/>
              <a:t> доля </a:t>
            </a:r>
            <a:r>
              <a:rPr lang="ru-RU" sz="2000" dirty="0" err="1" smtClean="0"/>
              <a:t>нашої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планети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усього</a:t>
            </a:r>
            <a:r>
              <a:rPr lang="ru-RU" sz="2000" dirty="0"/>
              <a:t> </a:t>
            </a:r>
            <a:r>
              <a:rPr lang="ru-RU" sz="2000" dirty="0" err="1"/>
              <a:t>Всесвіту</a:t>
            </a:r>
            <a:r>
              <a:rPr lang="ru-RU" sz="2000" dirty="0"/>
              <a:t> в </a:t>
            </a:r>
            <a:r>
              <a:rPr lang="ru-RU" sz="2000" dirty="0" err="1"/>
              <a:t>цілому</a:t>
            </a:r>
            <a:r>
              <a:rPr lang="ru-RU" sz="2000" dirty="0"/>
              <a:t>. </a:t>
            </a:r>
            <a:r>
              <a:rPr lang="ru-RU" sz="2000" dirty="0" err="1"/>
              <a:t>Згідно</a:t>
            </a:r>
            <a:r>
              <a:rPr lang="ru-RU" sz="2000" dirty="0"/>
              <a:t> </a:t>
            </a:r>
            <a:r>
              <a:rPr lang="ru-RU" sz="2000" dirty="0" err="1"/>
              <a:t>теорії</a:t>
            </a:r>
            <a:r>
              <a:rPr lang="ru-RU" sz="2000" dirty="0"/>
              <a:t> </a:t>
            </a:r>
            <a:r>
              <a:rPr lang="ru-RU" sz="2000" dirty="0" err="1"/>
              <a:t>відкритого</a:t>
            </a:r>
            <a:r>
              <a:rPr lang="ru-RU" sz="2000" dirty="0"/>
              <a:t> </a:t>
            </a:r>
            <a:r>
              <a:rPr lang="ru-RU" sz="2000" dirty="0" smtClean="0"/>
              <a:t>простору, </a:t>
            </a:r>
            <a:r>
              <a:rPr lang="ru-RU" sz="2000" dirty="0" err="1" smtClean="0"/>
              <a:t>Всесвіт</a:t>
            </a:r>
            <a:r>
              <a:rPr lang="ru-RU" sz="2000" dirty="0" smtClean="0"/>
              <a:t> </a:t>
            </a:r>
            <a:r>
              <a:rPr lang="ru-RU" sz="2000" dirty="0"/>
              <a:t>буде </a:t>
            </a:r>
            <a:r>
              <a:rPr lang="ru-RU" sz="2000" dirty="0" err="1"/>
              <a:t>збільшуватися</a:t>
            </a:r>
            <a:r>
              <a:rPr lang="ru-RU" sz="2000" dirty="0"/>
              <a:t> </a:t>
            </a:r>
            <a:r>
              <a:rPr lang="ru-RU" sz="2000" dirty="0" err="1"/>
              <a:t>доти</a:t>
            </a:r>
            <a:r>
              <a:rPr lang="ru-RU" sz="2000" dirty="0"/>
              <a:t>, доки </a:t>
            </a:r>
            <a:r>
              <a:rPr lang="ru-RU" sz="2000" dirty="0" err="1"/>
              <a:t>уся</a:t>
            </a:r>
            <a:r>
              <a:rPr lang="ru-RU" sz="2000" dirty="0"/>
              <a:t> </a:t>
            </a:r>
            <a:r>
              <a:rPr lang="ru-RU" sz="2000" dirty="0" err="1"/>
              <a:t>енергія</a:t>
            </a:r>
            <a:r>
              <a:rPr lang="ru-RU" sz="2000" dirty="0"/>
              <a:t> не </a:t>
            </a:r>
            <a:r>
              <a:rPr lang="ru-RU" sz="2000" dirty="0" err="1" smtClean="0"/>
              <a:t>використається</a:t>
            </a:r>
            <a:r>
              <a:rPr lang="ru-RU" sz="2000" dirty="0" smtClean="0"/>
              <a:t>.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зірки</a:t>
            </a:r>
            <a:r>
              <a:rPr lang="ru-RU" sz="2000" dirty="0"/>
              <a:t> та галактики </a:t>
            </a:r>
            <a:r>
              <a:rPr lang="ru-RU" sz="2000" dirty="0" err="1"/>
              <a:t>припинять</a:t>
            </a:r>
            <a:r>
              <a:rPr lang="ru-RU" sz="2000" dirty="0"/>
              <a:t> </a:t>
            </a:r>
            <a:r>
              <a:rPr lang="ru-RU" sz="2000" dirty="0" err="1"/>
              <a:t>своє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. </a:t>
            </a:r>
            <a:r>
              <a:rPr lang="ru-RU" sz="2000" dirty="0" err="1"/>
              <a:t>Згідно</a:t>
            </a:r>
            <a:r>
              <a:rPr lang="ru-RU" sz="2000" dirty="0"/>
              <a:t> </a:t>
            </a:r>
            <a:r>
              <a:rPr lang="ru-RU" sz="2000" dirty="0" err="1" smtClean="0"/>
              <a:t>теорії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закритого</a:t>
            </a:r>
            <a:r>
              <a:rPr lang="ru-RU" sz="2000" dirty="0" smtClean="0"/>
              <a:t> </a:t>
            </a:r>
            <a:r>
              <a:rPr lang="ru-RU" sz="2000" dirty="0"/>
              <a:t>простору, коли-</a:t>
            </a:r>
            <a:r>
              <a:rPr lang="ru-RU" sz="2000" dirty="0" err="1"/>
              <a:t>небудь</a:t>
            </a:r>
            <a:r>
              <a:rPr lang="ru-RU" sz="2000" dirty="0"/>
              <a:t> </a:t>
            </a:r>
            <a:r>
              <a:rPr lang="ru-RU" sz="2000" dirty="0" err="1"/>
              <a:t>збільшення</a:t>
            </a:r>
            <a:r>
              <a:rPr lang="ru-RU" sz="2000" dirty="0"/>
              <a:t> </a:t>
            </a:r>
            <a:r>
              <a:rPr lang="ru-RU" sz="2000" dirty="0" err="1"/>
              <a:t>Всесвіту</a:t>
            </a:r>
            <a:r>
              <a:rPr lang="ru-RU" sz="2000" dirty="0"/>
              <a:t> </a:t>
            </a:r>
            <a:r>
              <a:rPr lang="ru-RU" sz="2000" dirty="0" err="1"/>
              <a:t>припиниться</a:t>
            </a:r>
            <a:r>
              <a:rPr lang="ru-RU" sz="2000" dirty="0"/>
              <a:t>, і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вона </a:t>
            </a:r>
            <a:r>
              <a:rPr lang="ru-RU" sz="2000" dirty="0" err="1"/>
              <a:t>почне</a:t>
            </a:r>
            <a:r>
              <a:rPr lang="ru-RU" sz="2000" dirty="0"/>
              <a:t> </a:t>
            </a:r>
            <a:r>
              <a:rPr lang="ru-RU" sz="2000" dirty="0" err="1"/>
              <a:t>стискатися</a:t>
            </a:r>
            <a:r>
              <a:rPr lang="ru-RU" sz="2000" dirty="0"/>
              <a:t> і буде </a:t>
            </a:r>
            <a:r>
              <a:rPr lang="ru-RU" sz="2000" dirty="0" err="1"/>
              <a:t>стискатися</a:t>
            </a:r>
            <a:r>
              <a:rPr lang="ru-RU" sz="2000" dirty="0"/>
              <a:t> до того часу, </a:t>
            </a:r>
            <a:r>
              <a:rPr lang="ru-RU" sz="2000" dirty="0" err="1"/>
              <a:t>поки</a:t>
            </a:r>
            <a:r>
              <a:rPr lang="ru-RU" sz="2000" dirty="0"/>
              <a:t> </a:t>
            </a:r>
            <a:r>
              <a:rPr lang="ru-RU" sz="2000" dirty="0" err="1"/>
              <a:t>зовсім</a:t>
            </a:r>
            <a:r>
              <a:rPr lang="ru-RU" sz="2000" dirty="0"/>
              <a:t> </a:t>
            </a:r>
            <a:r>
              <a:rPr lang="ru-RU" sz="2000" dirty="0" smtClean="0"/>
              <a:t>не </a:t>
            </a:r>
            <a:r>
              <a:rPr lang="ru-RU" sz="2000" dirty="0" err="1" smtClean="0"/>
              <a:t>зникне</a:t>
            </a:r>
            <a:r>
              <a:rPr lang="ru-RU" sz="2000" dirty="0"/>
              <a:t>. У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трапитися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один </a:t>
            </a:r>
            <a:r>
              <a:rPr lang="ru-RU" sz="2000" dirty="0" err="1"/>
              <a:t>потужний</a:t>
            </a:r>
            <a:r>
              <a:rPr lang="ru-RU" sz="2000" dirty="0"/>
              <a:t> </a:t>
            </a:r>
            <a:r>
              <a:rPr lang="ru-RU" sz="2000" dirty="0" err="1"/>
              <a:t>вибух</a:t>
            </a:r>
            <a:r>
              <a:rPr lang="ru-RU" sz="2000" dirty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створить </a:t>
            </a:r>
            <a:r>
              <a:rPr lang="ru-RU" sz="2000" dirty="0" err="1"/>
              <a:t>новий</a:t>
            </a:r>
            <a:r>
              <a:rPr lang="ru-RU" sz="2000" dirty="0"/>
              <a:t> </a:t>
            </a:r>
            <a:r>
              <a:rPr lang="ru-RU" sz="2000" dirty="0" err="1"/>
              <a:t>всесвіт</a:t>
            </a:r>
            <a:r>
              <a:rPr lang="ru-RU" sz="2000" dirty="0"/>
              <a:t>. Таким чином, цикл </a:t>
            </a:r>
            <a:r>
              <a:rPr lang="ru-RU" sz="2000" dirty="0" err="1"/>
              <a:t>Всесвіту</a:t>
            </a:r>
            <a:r>
              <a:rPr lang="ru-RU" sz="2000" dirty="0"/>
              <a:t> не </a:t>
            </a:r>
            <a:r>
              <a:rPr lang="ru-RU" sz="2000" dirty="0" err="1"/>
              <a:t>скінчиться</a:t>
            </a:r>
            <a:r>
              <a:rPr lang="ru-RU" sz="2000" dirty="0"/>
              <a:t> </a:t>
            </a:r>
            <a:r>
              <a:rPr lang="ru-RU" sz="2000" dirty="0" err="1"/>
              <a:t>ніколи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В наш час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вдосконалюється</a:t>
            </a:r>
            <a:r>
              <a:rPr lang="ru-RU" sz="2000" dirty="0"/>
              <a:t> </a:t>
            </a:r>
            <a:r>
              <a:rPr lang="ru-RU" sz="2000" dirty="0" err="1"/>
              <a:t>техніка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 у </a:t>
            </a:r>
            <a:r>
              <a:rPr lang="ru-RU" sz="2000" dirty="0" err="1"/>
              <a:t>космосі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вивчає</a:t>
            </a:r>
            <a:r>
              <a:rPr lang="ru-RU" sz="2000" dirty="0" smtClean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: </a:t>
            </a:r>
            <a:r>
              <a:rPr lang="ru-RU" sz="2000" dirty="0" err="1"/>
              <a:t>телескопи-рефлектори</a:t>
            </a:r>
            <a:r>
              <a:rPr lang="ru-RU" sz="2000" dirty="0"/>
              <a:t>, </a:t>
            </a:r>
            <a:r>
              <a:rPr lang="ru-RU" sz="2000" dirty="0" err="1"/>
              <a:t>супутники</a:t>
            </a:r>
            <a:r>
              <a:rPr lang="ru-RU" sz="2000" dirty="0"/>
              <a:t>, </a:t>
            </a:r>
            <a:r>
              <a:rPr lang="ru-RU" sz="2000" dirty="0" err="1"/>
              <a:t>орбітальні</a:t>
            </a:r>
            <a:r>
              <a:rPr lang="ru-RU" sz="2000" dirty="0"/>
              <a:t> </a:t>
            </a:r>
            <a:r>
              <a:rPr lang="ru-RU" sz="2000" dirty="0" err="1"/>
              <a:t>станції</a:t>
            </a:r>
            <a:r>
              <a:rPr lang="ru-RU" sz="2000" dirty="0"/>
              <a:t>. Усе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глибокому</a:t>
            </a:r>
            <a:r>
              <a:rPr lang="ru-RU" sz="2000" dirty="0"/>
              <a:t> </a:t>
            </a:r>
            <a:r>
              <a:rPr lang="ru-RU" sz="2000" dirty="0" err="1"/>
              <a:t>вивченню</a:t>
            </a:r>
            <a:r>
              <a:rPr lang="ru-RU" sz="2000" dirty="0"/>
              <a:t> </a:t>
            </a:r>
            <a:r>
              <a:rPr lang="ru-RU" sz="2000" dirty="0" err="1"/>
              <a:t>Сонячної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та </a:t>
            </a:r>
            <a:r>
              <a:rPr lang="ru-RU" sz="2000" dirty="0" err="1"/>
              <a:t>Всесвіту</a:t>
            </a:r>
            <a:r>
              <a:rPr lang="ru-RU" sz="2000" dirty="0"/>
              <a:t> в </a:t>
            </a:r>
            <a:r>
              <a:rPr lang="ru-RU" sz="2000" dirty="0" err="1"/>
              <a:t>цілому</a:t>
            </a:r>
            <a:r>
              <a:rPr lang="ru-RU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564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вруч\Desktop\deneg_d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135"/>
            <a:ext cx="6912768" cy="64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44135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077071"/>
            <a:ext cx="58143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перегляд!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66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888432" cy="1512168"/>
          </a:xfrm>
        </p:spPr>
        <p:txBody>
          <a:bodyPr/>
          <a:lstStyle/>
          <a:p>
            <a:r>
              <a:rPr lang="ru-RU" dirty="0" smtClean="0">
                <a:latin typeface="Calibri Light" panose="020F0302020204030204" pitchFamily="34" charset="0"/>
              </a:rPr>
              <a:t>Початок </a:t>
            </a:r>
            <a:r>
              <a:rPr lang="ru-RU" dirty="0" err="1" smtClean="0">
                <a:latin typeface="Calibri Light" panose="020F0302020204030204" pitchFamily="34" charset="0"/>
              </a:rPr>
              <a:t>космічної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Calibri Light" panose="020F0302020204030204" pitchFamily="34" charset="0"/>
              </a:rPr>
              <a:t>У </a:t>
            </a:r>
            <a:r>
              <a:rPr lang="ru-RU" dirty="0" err="1" smtClean="0">
                <a:latin typeface="Calibri Light" panose="020F0302020204030204" pitchFamily="34" charset="0"/>
              </a:rPr>
              <a:t>другій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половині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XX </a:t>
            </a:r>
            <a:r>
              <a:rPr lang="ru-RU" dirty="0" smtClean="0">
                <a:latin typeface="Calibri Light" panose="020F0302020204030204" pitchFamily="34" charset="0"/>
              </a:rPr>
              <a:t>ст. </a:t>
            </a:r>
            <a:r>
              <a:rPr lang="ru-RU" dirty="0" err="1" smtClean="0">
                <a:latin typeface="Calibri Light" panose="020F0302020204030204" pitchFamily="34" charset="0"/>
              </a:rPr>
              <a:t>людство</a:t>
            </a:r>
            <a:r>
              <a:rPr lang="ru-RU" dirty="0" smtClean="0">
                <a:latin typeface="Calibri Light" panose="020F0302020204030204" pitchFamily="34" charset="0"/>
              </a:rPr>
              <a:t>, ступив на </a:t>
            </a:r>
            <a:r>
              <a:rPr lang="ru-RU" dirty="0" err="1" smtClean="0">
                <a:latin typeface="Calibri Light" panose="020F0302020204030204" pitchFamily="34" charset="0"/>
              </a:rPr>
              <a:t>поріг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Всесвіту</a:t>
            </a:r>
            <a:r>
              <a:rPr lang="ru-RU" dirty="0" smtClean="0">
                <a:latin typeface="Calibri Light" panose="020F0302020204030204" pitchFamily="34" charset="0"/>
              </a:rPr>
              <a:t>, </a:t>
            </a:r>
            <a:r>
              <a:rPr lang="ru-RU" dirty="0" err="1" smtClean="0">
                <a:latin typeface="Calibri Light" panose="020F0302020204030204" pitchFamily="34" charset="0"/>
              </a:rPr>
              <a:t>вийшло</a:t>
            </a:r>
            <a:r>
              <a:rPr lang="ru-RU" dirty="0" smtClean="0">
                <a:latin typeface="Calibri Light" panose="020F0302020204030204" pitchFamily="34" charset="0"/>
              </a:rPr>
              <a:t> в </a:t>
            </a:r>
            <a:r>
              <a:rPr lang="ru-RU" dirty="0" err="1" smtClean="0">
                <a:latin typeface="Calibri Light" panose="020F0302020204030204" pitchFamily="34" charset="0"/>
              </a:rPr>
              <a:t>космічний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простір</a:t>
            </a:r>
            <a:r>
              <a:rPr lang="ru-RU" dirty="0" smtClean="0">
                <a:latin typeface="Calibri Light" panose="020F0302020204030204" pitchFamily="34" charset="0"/>
              </a:rPr>
              <a:t>. Дорогу в космос </a:t>
            </a:r>
            <a:r>
              <a:rPr lang="ru-RU" dirty="0" err="1" smtClean="0">
                <a:latin typeface="Calibri Light" panose="020F0302020204030204" pitchFamily="34" charset="0"/>
              </a:rPr>
              <a:t>відкрила</a:t>
            </a:r>
            <a:r>
              <a:rPr lang="ru-RU" dirty="0" smtClean="0">
                <a:latin typeface="Calibri Light" panose="020F0302020204030204" pitchFamily="34" charset="0"/>
              </a:rPr>
              <a:t> наша </a:t>
            </a:r>
            <a:r>
              <a:rPr lang="ru-RU" dirty="0" err="1" smtClean="0">
                <a:latin typeface="Calibri Light" panose="020F0302020204030204" pitchFamily="34" charset="0"/>
              </a:rPr>
              <a:t>Батьківщина</a:t>
            </a:r>
            <a:r>
              <a:rPr lang="ru-RU" dirty="0" smtClean="0">
                <a:latin typeface="Calibri Light" panose="020F0302020204030204" pitchFamily="34" charset="0"/>
              </a:rPr>
              <a:t>. Перший </a:t>
            </a:r>
            <a:r>
              <a:rPr lang="ru-RU" dirty="0" err="1" smtClean="0">
                <a:latin typeface="Calibri Light" panose="020F0302020204030204" pitchFamily="34" charset="0"/>
              </a:rPr>
              <a:t>штучний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супутник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Землі</a:t>
            </a:r>
            <a:r>
              <a:rPr lang="ru-RU" dirty="0" smtClean="0">
                <a:latin typeface="Calibri Light" panose="020F0302020204030204" pitchFamily="34" charset="0"/>
              </a:rPr>
              <a:t>, </a:t>
            </a:r>
            <a:r>
              <a:rPr lang="ru-RU" dirty="0" err="1" smtClean="0">
                <a:latin typeface="Calibri Light" panose="020F0302020204030204" pitchFamily="34" charset="0"/>
              </a:rPr>
              <a:t>який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відкрив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космічну</a:t>
            </a:r>
            <a:r>
              <a:rPr lang="ru-RU" dirty="0" smtClean="0">
                <a:latin typeface="Calibri Light" panose="020F0302020204030204" pitchFamily="34" charset="0"/>
              </a:rPr>
              <a:t> еру, </a:t>
            </a:r>
            <a:r>
              <a:rPr lang="ru-RU" dirty="0" err="1" smtClean="0">
                <a:latin typeface="Calibri Light" panose="020F0302020204030204" pitchFamily="34" charset="0"/>
              </a:rPr>
              <a:t>запущений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колишнім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Радянським</a:t>
            </a:r>
            <a:r>
              <a:rPr lang="ru-RU" dirty="0" smtClean="0">
                <a:latin typeface="Calibri Light" panose="020F0302020204030204" pitchFamily="34" charset="0"/>
              </a:rPr>
              <a:t> Союзом, а перший космонавт </a:t>
            </a:r>
            <a:r>
              <a:rPr lang="ru-RU" dirty="0" err="1" smtClean="0">
                <a:latin typeface="Calibri Light" panose="020F0302020204030204" pitchFamily="34" charset="0"/>
              </a:rPr>
              <a:t>світу</a:t>
            </a:r>
            <a:r>
              <a:rPr lang="ru-RU" dirty="0" smtClean="0">
                <a:latin typeface="Calibri Light" panose="020F0302020204030204" pitchFamily="34" charset="0"/>
              </a:rPr>
              <a:t> - </a:t>
            </a:r>
            <a:r>
              <a:rPr lang="ru-RU" dirty="0" err="1" smtClean="0">
                <a:latin typeface="Calibri Light" panose="020F0302020204030204" pitchFamily="34" charset="0"/>
              </a:rPr>
              <a:t>громадянин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колишнього</a:t>
            </a:r>
            <a:r>
              <a:rPr lang="ru-RU" dirty="0" smtClean="0">
                <a:latin typeface="Calibri Light" panose="020F0302020204030204" pitchFamily="34" charset="0"/>
              </a:rPr>
              <a:t> СРСР.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1027" name="Picture 3" descr="C:\Users\Овруч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80928"/>
            <a:ext cx="366908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7136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590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12 </a:t>
            </a:r>
            <a:r>
              <a:rPr lang="ru-RU" dirty="0" err="1"/>
              <a:t>квітня</a:t>
            </a:r>
            <a:r>
              <a:rPr lang="ru-RU" dirty="0"/>
              <a:t> 1961 </a:t>
            </a:r>
            <a:r>
              <a:rPr lang="ru-RU" dirty="0" err="1"/>
              <a:t>Радянський</a:t>
            </a:r>
            <a:r>
              <a:rPr lang="ru-RU" dirty="0"/>
              <a:t> Союз </a:t>
            </a:r>
            <a:r>
              <a:rPr lang="ru-RU" dirty="0" err="1"/>
              <a:t>вперше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</a:t>
            </a:r>
            <a:r>
              <a:rPr lang="ru-RU" dirty="0" err="1"/>
              <a:t>політ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космічний</a:t>
            </a:r>
            <a:r>
              <a:rPr lang="ru-RU" dirty="0" smtClean="0"/>
              <a:t> </a:t>
            </a:r>
            <a:r>
              <a:rPr lang="ru-RU" dirty="0" err="1" smtClean="0"/>
              <a:t>простр</a:t>
            </a:r>
            <a:r>
              <a:rPr lang="ru-RU" dirty="0" smtClean="0"/>
              <a:t>, за </a:t>
            </a:r>
            <a:r>
              <a:rPr lang="ru-RU" dirty="0" err="1" smtClean="0"/>
              <a:t>участ</a:t>
            </a:r>
            <a:r>
              <a:rPr lang="uk-UA" dirty="0" smtClean="0"/>
              <a:t>і Ю.Гагаріна.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Овруч\Desktop\Юрій Гагарі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5184576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7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Calibri Light" panose="020F0302020204030204" pitchFamily="34" charset="0"/>
              </a:rPr>
              <a:t>До </a:t>
            </a:r>
            <a:r>
              <a:rPr lang="ru-RU" sz="2000" dirty="0" err="1" smtClean="0">
                <a:latin typeface="Calibri Light" panose="020F0302020204030204" pitchFamily="34" charset="0"/>
              </a:rPr>
              <a:t>кінця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минулого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століття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ідея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застосування</a:t>
            </a:r>
            <a:r>
              <a:rPr lang="ru-RU" sz="2000" dirty="0" smtClean="0">
                <a:latin typeface="Calibri Light" panose="020F0302020204030204" pitchFamily="34" charset="0"/>
              </a:rPr>
              <a:t> для </a:t>
            </a:r>
            <a:r>
              <a:rPr lang="ru-RU" sz="2000" dirty="0" err="1" smtClean="0">
                <a:latin typeface="Calibri Light" panose="020F0302020204030204" pitchFamily="34" charset="0"/>
              </a:rPr>
              <a:t>польотів</a:t>
            </a:r>
            <a:endParaRPr lang="ru-RU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Calibri Light" panose="020F0302020204030204" pitchFamily="34" charset="0"/>
              </a:rPr>
              <a:t>реактивних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приладів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отримала</a:t>
            </a:r>
            <a:r>
              <a:rPr lang="ru-RU" sz="2000" dirty="0" smtClean="0">
                <a:latin typeface="Calibri Light" panose="020F0302020204030204" pitchFamily="34" charset="0"/>
              </a:rPr>
              <a:t> у </a:t>
            </a:r>
            <a:r>
              <a:rPr lang="ru-RU" sz="2000" dirty="0" err="1" smtClean="0">
                <a:latin typeface="Calibri Light" panose="020F0302020204030204" pitchFamily="34" charset="0"/>
              </a:rPr>
              <a:t>Росії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великі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масштаби</a:t>
            </a:r>
            <a:r>
              <a:rPr lang="ru-RU" sz="2000" dirty="0" smtClean="0">
                <a:latin typeface="Calibri Light" panose="020F0302020204030204" pitchFamily="34" charset="0"/>
              </a:rPr>
              <a:t>. І першим, </a:t>
            </a:r>
            <a:r>
              <a:rPr lang="ru-RU" sz="2000" dirty="0" err="1" smtClean="0">
                <a:latin typeface="Calibri Light" panose="020F0302020204030204" pitchFamily="34" charset="0"/>
              </a:rPr>
              <a:t>хто</a:t>
            </a:r>
            <a:endParaRPr lang="ru-RU" sz="20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Calibri Light" panose="020F0302020204030204" pitchFamily="34" charset="0"/>
              </a:rPr>
              <a:t>вирішив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продовжити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дослідження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був</a:t>
            </a:r>
            <a:r>
              <a:rPr lang="ru-RU" sz="2000" dirty="0" smtClean="0">
                <a:latin typeface="Calibri Light" panose="020F0302020204030204" pitchFamily="34" charset="0"/>
              </a:rPr>
              <a:t> наш великий </a:t>
            </a:r>
            <a:r>
              <a:rPr lang="ru-RU" sz="2000" dirty="0" err="1" smtClean="0">
                <a:latin typeface="Calibri Light" panose="020F0302020204030204" pitchFamily="34" charset="0"/>
              </a:rPr>
              <a:t>співвітчизник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Костянтин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Едуардович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Ціолковський</a:t>
            </a:r>
            <a:r>
              <a:rPr lang="ru-RU" sz="2000" dirty="0" smtClean="0">
                <a:latin typeface="Calibri Light" panose="020F0302020204030204" pitchFamily="34" charset="0"/>
              </a:rPr>
              <a:t> (1857-1935рр.). </a:t>
            </a:r>
            <a:r>
              <a:rPr lang="ru-RU" sz="2000" dirty="0" err="1" smtClean="0">
                <a:latin typeface="Calibri Light" panose="020F0302020204030204" pitchFamily="34" charset="0"/>
              </a:rPr>
              <a:t>Реактивним</a:t>
            </a:r>
            <a:r>
              <a:rPr lang="ru-RU" sz="2000" dirty="0" smtClean="0">
                <a:latin typeface="Calibri Light" panose="020F0302020204030204" pitchFamily="34" charset="0"/>
              </a:rPr>
              <a:t> принципом </a:t>
            </a:r>
            <a:r>
              <a:rPr lang="ru-RU" sz="2000" dirty="0" err="1" smtClean="0">
                <a:latin typeface="Calibri Light" panose="020F0302020204030204" pitchFamily="34" charset="0"/>
              </a:rPr>
              <a:t>руху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він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smtClean="0">
                <a:latin typeface="Calibri Light" panose="020F0302020204030204" pitchFamily="34" charset="0"/>
              </a:rPr>
              <a:t>почав </a:t>
            </a:r>
            <a:r>
              <a:rPr lang="ru-RU" sz="2000" dirty="0" err="1" smtClean="0">
                <a:latin typeface="Calibri Light" panose="020F0302020204030204" pitchFamily="34" charset="0"/>
              </a:rPr>
              <a:t>цікавитися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дуже</a:t>
            </a:r>
            <a:r>
              <a:rPr lang="ru-RU" sz="2000" dirty="0" smtClean="0">
                <a:latin typeface="Calibri Light" panose="020F0302020204030204" pitchFamily="34" charset="0"/>
              </a:rPr>
              <a:t> рано. </a:t>
            </a:r>
            <a:r>
              <a:rPr lang="ru-RU" sz="2000" dirty="0" err="1" smtClean="0">
                <a:latin typeface="Calibri Light" panose="020F0302020204030204" pitchFamily="34" charset="0"/>
              </a:rPr>
              <a:t>Вже</a:t>
            </a:r>
            <a:r>
              <a:rPr lang="ru-RU" sz="2000" dirty="0" smtClean="0">
                <a:latin typeface="Calibri Light" panose="020F0302020204030204" pitchFamily="34" charset="0"/>
              </a:rPr>
              <a:t> у 1883 </a:t>
            </a:r>
            <a:r>
              <a:rPr lang="ru-RU" sz="2000" dirty="0" err="1" smtClean="0">
                <a:latin typeface="Calibri Light" panose="020F0302020204030204" pitchFamily="34" charset="0"/>
              </a:rPr>
              <a:t>році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він</a:t>
            </a:r>
            <a:r>
              <a:rPr lang="ru-RU" sz="2000" dirty="0" smtClean="0">
                <a:latin typeface="Calibri Light" panose="020F0302020204030204" pitchFamily="34" charset="0"/>
              </a:rPr>
              <a:t> дав </a:t>
            </a:r>
            <a:r>
              <a:rPr lang="ru-RU" sz="2000" dirty="0" err="1" smtClean="0">
                <a:latin typeface="Calibri Light" panose="020F0302020204030204" pitchFamily="34" charset="0"/>
              </a:rPr>
              <a:t>опис</a:t>
            </a:r>
            <a:r>
              <a:rPr lang="ru-RU" sz="2000" dirty="0" smtClean="0">
                <a:latin typeface="Calibri Light" panose="020F0302020204030204" pitchFamily="34" charset="0"/>
              </a:rPr>
              <a:t> корабля </a:t>
            </a:r>
            <a:r>
              <a:rPr lang="ru-RU" sz="2000" dirty="0" smtClean="0">
                <a:latin typeface="Calibri Light" panose="020F0302020204030204" pitchFamily="34" charset="0"/>
              </a:rPr>
              <a:t>з </a:t>
            </a:r>
            <a:r>
              <a:rPr lang="ru-RU" sz="2000" dirty="0" err="1" smtClean="0">
                <a:latin typeface="Calibri Light" panose="020F0302020204030204" pitchFamily="34" charset="0"/>
              </a:rPr>
              <a:t>реактивним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двигуном</a:t>
            </a:r>
            <a:r>
              <a:rPr lang="ru-RU" sz="2000" dirty="0" smtClean="0">
                <a:latin typeface="Calibri Light" panose="020F0302020204030204" pitchFamily="34" charset="0"/>
              </a:rPr>
              <a:t>, а у 1903 </a:t>
            </a:r>
            <a:r>
              <a:rPr lang="ru-RU" sz="2000" dirty="0" err="1" smtClean="0">
                <a:latin typeface="Calibri Light" panose="020F0302020204030204" pitchFamily="34" charset="0"/>
              </a:rPr>
              <a:t>році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Ціолковський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вперше</a:t>
            </a:r>
            <a:r>
              <a:rPr lang="ru-RU" sz="2000" dirty="0" smtClean="0">
                <a:latin typeface="Calibri Light" panose="020F0302020204030204" pitchFamily="34" charset="0"/>
              </a:rPr>
              <a:t> у </a:t>
            </a:r>
            <a:r>
              <a:rPr lang="ru-RU" sz="2000" dirty="0" err="1" smtClean="0">
                <a:latin typeface="Calibri Light" panose="020F0302020204030204" pitchFamily="34" charset="0"/>
              </a:rPr>
              <a:t>світі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мав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можливість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сконструювати</a:t>
            </a:r>
            <a:r>
              <a:rPr lang="ru-RU" sz="2000" dirty="0" smtClean="0">
                <a:latin typeface="Calibri Light" panose="020F0302020204030204" pitchFamily="34" charset="0"/>
              </a:rPr>
              <a:t> схему </a:t>
            </a:r>
            <a:r>
              <a:rPr lang="ru-RU" sz="2000" dirty="0" err="1" smtClean="0">
                <a:latin typeface="Calibri Light" panose="020F0302020204030204" pitchFamily="34" charset="0"/>
              </a:rPr>
              <a:t>рідинної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ракети</a:t>
            </a:r>
            <a:r>
              <a:rPr lang="ru-RU" sz="2000" dirty="0" smtClean="0">
                <a:latin typeface="Calibri Light" panose="020F0302020204030204" pitchFamily="34" charset="0"/>
              </a:rPr>
              <a:t>. </a:t>
            </a:r>
            <a:r>
              <a:rPr lang="ru-RU" sz="2000" dirty="0" err="1" smtClean="0">
                <a:latin typeface="Calibri Light" panose="020F0302020204030204" pitchFamily="34" charset="0"/>
              </a:rPr>
              <a:t>Ідеї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Ціолковського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отримали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загальне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визнання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ще</a:t>
            </a:r>
            <a:r>
              <a:rPr lang="ru-RU" sz="2000" dirty="0" smtClean="0">
                <a:latin typeface="Calibri Light" panose="020F0302020204030204" pitchFamily="34" charset="0"/>
              </a:rPr>
              <a:t> у 1920-і роки. І </a:t>
            </a:r>
            <a:r>
              <a:rPr lang="ru-RU" sz="2000" dirty="0" err="1" smtClean="0">
                <a:latin typeface="Calibri Light" panose="020F0302020204030204" pitchFamily="34" charset="0"/>
              </a:rPr>
              <a:t>блискучий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продовжувач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його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справи</a:t>
            </a:r>
            <a:r>
              <a:rPr lang="ru-RU" sz="2000" dirty="0" smtClean="0">
                <a:latin typeface="Calibri Light" panose="020F0302020204030204" pitchFamily="34" charset="0"/>
              </a:rPr>
              <a:t> С. П. </a:t>
            </a:r>
            <a:r>
              <a:rPr lang="ru-RU" sz="2000" dirty="0" err="1" smtClean="0">
                <a:latin typeface="Calibri Light" panose="020F0302020204030204" pitchFamily="34" charset="0"/>
              </a:rPr>
              <a:t>Корольов</a:t>
            </a:r>
            <a:r>
              <a:rPr lang="ru-RU" sz="2000" dirty="0" smtClean="0">
                <a:latin typeface="Calibri Light" panose="020F0302020204030204" pitchFamily="34" charset="0"/>
              </a:rPr>
              <a:t> за </a:t>
            </a:r>
            <a:r>
              <a:rPr lang="ru-RU" sz="2000" dirty="0" err="1" smtClean="0">
                <a:latin typeface="Calibri Light" panose="020F0302020204030204" pitchFamily="34" charset="0"/>
              </a:rPr>
              <a:t>місяць</a:t>
            </a:r>
            <a:r>
              <a:rPr lang="ru-RU" sz="2000" dirty="0" smtClean="0">
                <a:latin typeface="Calibri Light" panose="020F0302020204030204" pitchFamily="34" charset="0"/>
              </a:rPr>
              <a:t> до запуску </a:t>
            </a:r>
            <a:r>
              <a:rPr lang="ru-RU" sz="2000" dirty="0" err="1" smtClean="0">
                <a:latin typeface="Calibri Light" panose="020F0302020204030204" pitchFamily="34" charset="0"/>
              </a:rPr>
              <a:t>першого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smtClean="0">
                <a:latin typeface="Calibri Light" panose="020F0302020204030204" pitchFamily="34" charset="0"/>
              </a:rPr>
              <a:t>штучного </a:t>
            </a:r>
            <a:r>
              <a:rPr lang="ru-RU" sz="2000" dirty="0" err="1" smtClean="0">
                <a:latin typeface="Calibri Light" panose="020F0302020204030204" pitchFamily="34" charset="0"/>
              </a:rPr>
              <a:t>супутника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Землі</a:t>
            </a:r>
            <a:r>
              <a:rPr lang="ru-RU" sz="2000" dirty="0" smtClean="0">
                <a:latin typeface="Calibri Light" panose="020F0302020204030204" pitchFamily="34" charset="0"/>
              </a:rPr>
              <a:t> говорив, </a:t>
            </a:r>
            <a:r>
              <a:rPr lang="ru-RU" sz="2000" dirty="0" err="1" smtClean="0">
                <a:latin typeface="Calibri Light" panose="020F0302020204030204" pitchFamily="34" charset="0"/>
              </a:rPr>
              <a:t>що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ідеї</a:t>
            </a:r>
            <a:r>
              <a:rPr lang="ru-RU" sz="2000" dirty="0" smtClean="0">
                <a:latin typeface="Calibri Light" panose="020F0302020204030204" pitchFamily="34" charset="0"/>
              </a:rPr>
              <a:t> та </a:t>
            </a:r>
            <a:r>
              <a:rPr lang="ru-RU" sz="2000" dirty="0" err="1" smtClean="0">
                <a:latin typeface="Calibri Light" panose="020F0302020204030204" pitchFamily="34" charset="0"/>
              </a:rPr>
              <a:t>праці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Костянтина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Едуардовича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будуть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smtClean="0">
                <a:latin typeface="Calibri Light" panose="020F0302020204030204" pitchFamily="34" charset="0"/>
              </a:rPr>
              <a:t>все </a:t>
            </a:r>
            <a:r>
              <a:rPr lang="ru-RU" sz="2000" dirty="0" err="1" smtClean="0">
                <a:latin typeface="Calibri Light" panose="020F0302020204030204" pitchFamily="34" charset="0"/>
              </a:rPr>
              <a:t>більше</a:t>
            </a:r>
            <a:r>
              <a:rPr lang="ru-RU" sz="2000" dirty="0" smtClean="0">
                <a:latin typeface="Calibri Light" panose="020F0302020204030204" pitchFamily="34" charset="0"/>
              </a:rPr>
              <a:t> і </a:t>
            </a:r>
            <a:r>
              <a:rPr lang="ru-RU" sz="2000" dirty="0" err="1" smtClean="0">
                <a:latin typeface="Calibri Light" panose="020F0302020204030204" pitchFamily="34" charset="0"/>
              </a:rPr>
              <a:t>більше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залучати</a:t>
            </a:r>
            <a:r>
              <a:rPr lang="ru-RU" sz="2000" dirty="0" smtClean="0">
                <a:latin typeface="Calibri Light" panose="020F0302020204030204" pitchFamily="34" charset="0"/>
              </a:rPr>
              <a:t> до себе </a:t>
            </a:r>
            <a:r>
              <a:rPr lang="ru-RU" sz="2000" dirty="0" err="1" smtClean="0">
                <a:latin typeface="Calibri Light" panose="020F0302020204030204" pitchFamily="34" charset="0"/>
              </a:rPr>
              <a:t>увагу</a:t>
            </a:r>
            <a:r>
              <a:rPr lang="ru-RU" sz="2000" dirty="0" smtClean="0">
                <a:latin typeface="Calibri Light" panose="020F0302020204030204" pitchFamily="34" charset="0"/>
              </a:rPr>
              <a:t> в </a:t>
            </a:r>
            <a:r>
              <a:rPr lang="ru-RU" sz="2000" dirty="0" err="1" smtClean="0">
                <a:latin typeface="Calibri Light" panose="020F0302020204030204" pitchFamily="34" charset="0"/>
              </a:rPr>
              <a:t>міру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розвитку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ракетної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err="1" smtClean="0">
                <a:latin typeface="Calibri Light" panose="020F0302020204030204" pitchFamily="34" charset="0"/>
              </a:rPr>
              <a:t>техніки</a:t>
            </a:r>
            <a:r>
              <a:rPr lang="ru-RU" sz="2000" dirty="0" smtClean="0">
                <a:latin typeface="Calibri Light" panose="020F0302020204030204" pitchFamily="34" charset="0"/>
              </a:rPr>
              <a:t>, в </a:t>
            </a:r>
            <a:r>
              <a:rPr lang="ru-RU" sz="2000" dirty="0" err="1" smtClean="0">
                <a:latin typeface="Calibri Light" panose="020F0302020204030204" pitchFamily="34" charset="0"/>
              </a:rPr>
              <a:t>чому</a:t>
            </a:r>
            <a:r>
              <a:rPr lang="ru-RU" sz="2000" dirty="0" smtClean="0">
                <a:latin typeface="Calibri Light" panose="020F0302020204030204" pitchFamily="34" charset="0"/>
              </a:rPr>
              <a:t>, </a:t>
            </a:r>
            <a:r>
              <a:rPr lang="ru-RU" sz="2000" dirty="0" err="1" smtClean="0">
                <a:latin typeface="Calibri Light" panose="020F0302020204030204" pitchFamily="34" charset="0"/>
              </a:rPr>
              <a:t>безперечно</a:t>
            </a:r>
            <a:r>
              <a:rPr lang="ru-RU" sz="2000" dirty="0" smtClean="0">
                <a:latin typeface="Calibri Light" panose="020F0302020204030204" pitchFamily="34" charset="0"/>
              </a:rPr>
              <a:t>, </a:t>
            </a:r>
            <a:r>
              <a:rPr lang="ru-RU" sz="2000" dirty="0" err="1" smtClean="0">
                <a:latin typeface="Calibri Light" panose="020F0302020204030204" pitchFamily="34" charset="0"/>
              </a:rPr>
              <a:t>виявився</a:t>
            </a:r>
            <a:r>
              <a:rPr lang="ru-RU" sz="2000" dirty="0" smtClean="0">
                <a:latin typeface="Calibri Light" panose="020F0302020204030204" pitchFamily="34" charset="0"/>
              </a:rPr>
              <a:t> абсолютно </a:t>
            </a:r>
            <a:r>
              <a:rPr lang="ru-RU" sz="2000" dirty="0" err="1" smtClean="0">
                <a:latin typeface="Calibri Light" panose="020F0302020204030204" pitchFamily="34" charset="0"/>
              </a:rPr>
              <a:t>правий</a:t>
            </a:r>
            <a:r>
              <a:rPr lang="ru-RU" sz="2000" dirty="0" smtClean="0">
                <a:latin typeface="Calibri Light" panose="020F0302020204030204" pitchFamily="34" charset="0"/>
              </a:rPr>
              <a:t>.</a:t>
            </a:r>
            <a:endParaRPr lang="ru-RU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3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Овруч\Desktop\tsiolk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вруч\Desktop\250px-SKorolo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53650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309320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К.Е. </a:t>
            </a:r>
            <a:r>
              <a:rPr lang="uk-UA" dirty="0" err="1" smtClean="0"/>
              <a:t>Ціолковськиий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83970" y="6307814"/>
            <a:ext cx="17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С.П. Корольов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77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prstClr val="black"/>
                </a:solidFill>
                <a:latin typeface="Comic Sans MS" panose="030F0702030302020204" pitchFamily="66" charset="0"/>
                <a:ea typeface="BatangChe" panose="02030609000101010101" pitchFamily="49" charset="-127"/>
                <a:cs typeface="+mn-cs"/>
              </a:rPr>
              <a:t>О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BatangChe" panose="02030609000101010101" pitchFamily="49" charset="-127"/>
                <a:cs typeface="+mn-cs"/>
              </a:rPr>
              <a:t>своєння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BatangChe" panose="02030609000101010101" pitchFamily="49" charset="-127"/>
                <a:cs typeface="+mn-cs"/>
              </a:rPr>
              <a:t> космосу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BatangChe" panose="02030609000101010101" pitchFamily="49" charset="-127"/>
                <a:cs typeface="+mn-cs"/>
              </a:rPr>
              <a:t>людством</a:t>
            </a:r>
            <a:endParaRPr lang="ru-RU" dirty="0">
              <a:latin typeface="Comic Sans MS" panose="030F0702030302020204" pitchFamily="66" charset="0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libri Light" panose="020F0302020204030204" pitchFamily="34" charset="0"/>
              </a:rPr>
              <a:t>В </a:t>
            </a:r>
            <a:r>
              <a:rPr lang="ru-RU" dirty="0" err="1" smtClean="0">
                <a:latin typeface="Calibri Light" panose="020F0302020204030204" pitchFamily="34" charset="0"/>
              </a:rPr>
              <a:t>освоєнні</a:t>
            </a:r>
            <a:r>
              <a:rPr lang="ru-RU" dirty="0" smtClean="0">
                <a:latin typeface="Calibri Light" panose="020F0302020204030204" pitchFamily="34" charset="0"/>
              </a:rPr>
              <a:t> космосу </a:t>
            </a:r>
            <a:r>
              <a:rPr lang="ru-RU" dirty="0" err="1" smtClean="0">
                <a:latin typeface="Calibri Light" panose="020F0302020204030204" pitchFamily="34" charset="0"/>
              </a:rPr>
              <a:t>людству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належить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вивчить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різні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області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космічного</a:t>
            </a:r>
            <a:r>
              <a:rPr lang="ru-RU" dirty="0">
                <a:latin typeface="Calibri Light" panose="020F0302020204030204" pitchFamily="34" charset="0"/>
              </a:rPr>
              <a:t> </a:t>
            </a:r>
            <a:r>
              <a:rPr lang="ru-RU" dirty="0" smtClean="0">
                <a:latin typeface="Calibri Light" panose="020F0302020204030204" pitchFamily="34" charset="0"/>
              </a:rPr>
              <a:t>простору:  </a:t>
            </a:r>
            <a:r>
              <a:rPr lang="ru-RU" dirty="0" err="1" smtClean="0">
                <a:latin typeface="Calibri Light" panose="020F0302020204030204" pitchFamily="34" charset="0"/>
              </a:rPr>
              <a:t>Місяць</a:t>
            </a:r>
            <a:r>
              <a:rPr lang="ru-RU" dirty="0" smtClean="0">
                <a:latin typeface="Calibri Light" panose="020F0302020204030204" pitchFamily="34" charset="0"/>
              </a:rPr>
              <a:t>, </a:t>
            </a:r>
            <a:r>
              <a:rPr lang="ru-RU" dirty="0" err="1" smtClean="0">
                <a:latin typeface="Calibri Light" panose="020F0302020204030204" pitchFamily="34" charset="0"/>
              </a:rPr>
              <a:t>інші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планети</a:t>
            </a:r>
            <a:r>
              <a:rPr lang="ru-RU" dirty="0" smtClean="0">
                <a:latin typeface="Calibri Light" panose="020F0302020204030204" pitchFamily="34" charset="0"/>
              </a:rPr>
              <a:t> і </a:t>
            </a:r>
            <a:r>
              <a:rPr lang="ru-RU" dirty="0" err="1" smtClean="0">
                <a:latin typeface="Calibri Light" panose="020F0302020204030204" pitchFamily="34" charset="0"/>
              </a:rPr>
              <a:t>міжпланетний</a:t>
            </a:r>
            <a:r>
              <a:rPr lang="ru-RU" dirty="0" smtClean="0">
                <a:latin typeface="Calibri Light" panose="020F0302020204030204" pitchFamily="34" charset="0"/>
              </a:rPr>
              <a:t> </a:t>
            </a:r>
            <a:r>
              <a:rPr lang="ru-RU" dirty="0" err="1" smtClean="0">
                <a:latin typeface="Calibri Light" panose="020F0302020204030204" pitchFamily="34" charset="0"/>
              </a:rPr>
              <a:t>простір</a:t>
            </a:r>
            <a:r>
              <a:rPr lang="ru-RU" dirty="0" smtClean="0">
                <a:latin typeface="Calibri Light" panose="020F0302020204030204" pitchFamily="34" charset="0"/>
              </a:rPr>
              <a:t>.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 descr="C:\Users\Овруч\Desktop\planeti-solnechnoj-sistemi-sajt-sovetov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51149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4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Ракетна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5940152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alibri Light" panose="020F0302020204030204" pitchFamily="34" charset="0"/>
              </a:rPr>
              <a:t>До </a:t>
            </a:r>
            <a:r>
              <a:rPr lang="ru-RU" sz="2400" dirty="0" err="1" smtClean="0">
                <a:latin typeface="Calibri Light" panose="020F0302020204030204" pitchFamily="34" charset="0"/>
              </a:rPr>
              <a:t>польотів</a:t>
            </a:r>
            <a:r>
              <a:rPr lang="ru-RU" sz="2400" dirty="0" smtClean="0">
                <a:latin typeface="Calibri Light" panose="020F0302020204030204" pitchFamily="34" charset="0"/>
              </a:rPr>
              <a:t> у </a:t>
            </a:r>
            <a:r>
              <a:rPr lang="ru-RU" sz="2400" dirty="0" err="1" smtClean="0">
                <a:latin typeface="Calibri Light" panose="020F0302020204030204" pitchFamily="34" charset="0"/>
              </a:rPr>
              <a:t>світовий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простір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потрібно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було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зрозуміти</a:t>
            </a:r>
            <a:r>
              <a:rPr lang="ru-RU" sz="2400" dirty="0" smtClean="0">
                <a:latin typeface="Calibri Light" panose="020F0302020204030204" pitchFamily="34" charset="0"/>
              </a:rPr>
              <a:t> і </a:t>
            </a:r>
            <a:r>
              <a:rPr lang="ru-RU" sz="2400" dirty="0" err="1" smtClean="0">
                <a:latin typeface="Calibri Light" panose="020F0302020204030204" pitchFamily="34" charset="0"/>
              </a:rPr>
              <a:t>використовувати</a:t>
            </a:r>
            <a:endParaRPr lang="ru-RU" sz="2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libri Light" panose="020F0302020204030204" pitchFamily="34" charset="0"/>
              </a:rPr>
              <a:t>на </a:t>
            </a:r>
            <a:r>
              <a:rPr lang="ru-RU" sz="2400" dirty="0" err="1" smtClean="0">
                <a:latin typeface="Calibri Light" panose="020F0302020204030204" pitchFamily="34" charset="0"/>
              </a:rPr>
              <a:t>практиці</a:t>
            </a:r>
            <a:r>
              <a:rPr lang="ru-RU" sz="2400" dirty="0" smtClean="0">
                <a:latin typeface="Calibri Light" panose="020F0302020204030204" pitchFamily="34" charset="0"/>
              </a:rPr>
              <a:t> принцип реактивного </a:t>
            </a:r>
            <a:r>
              <a:rPr lang="ru-RU" sz="2400" dirty="0" err="1" smtClean="0">
                <a:latin typeface="Calibri Light" panose="020F0302020204030204" pitchFamily="34" charset="0"/>
              </a:rPr>
              <a:t>руху</a:t>
            </a:r>
            <a:r>
              <a:rPr lang="ru-RU" sz="2400" dirty="0" smtClean="0">
                <a:latin typeface="Calibri Light" panose="020F0302020204030204" pitchFamily="34" charset="0"/>
              </a:rPr>
              <a:t>, </a:t>
            </a:r>
            <a:r>
              <a:rPr lang="ru-RU" sz="2400" dirty="0" err="1" smtClean="0">
                <a:latin typeface="Calibri Light" panose="020F0302020204030204" pitchFamily="34" charset="0"/>
              </a:rPr>
              <a:t>навчитися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робити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ракети</a:t>
            </a:r>
            <a:r>
              <a:rPr lang="ru-RU" sz="2400" dirty="0" smtClean="0">
                <a:latin typeface="Calibri Light" panose="020F0302020204030204" pitchFamily="34" charset="0"/>
              </a:rPr>
              <a:t>, </a:t>
            </a:r>
            <a:r>
              <a:rPr lang="ru-RU" sz="2400" dirty="0" err="1" smtClean="0">
                <a:latin typeface="Calibri Light" panose="020F0302020204030204" pitchFamily="34" charset="0"/>
              </a:rPr>
              <a:t>створити</a:t>
            </a:r>
            <a:endParaRPr lang="ru-RU" sz="2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400" dirty="0" err="1" smtClean="0">
                <a:latin typeface="Calibri Light" panose="020F0302020204030204" pitchFamily="34" charset="0"/>
              </a:rPr>
              <a:t>теорію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міжпланетних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повідомлень</a:t>
            </a:r>
            <a:r>
              <a:rPr lang="ru-RU" sz="2400" dirty="0" smtClean="0"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err="1" smtClean="0">
                <a:latin typeface="Calibri Light" panose="020F0302020204030204" pitchFamily="34" charset="0"/>
              </a:rPr>
              <a:t>Ракетна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техніка</a:t>
            </a:r>
            <a:r>
              <a:rPr lang="ru-RU" sz="2400" dirty="0" smtClean="0">
                <a:latin typeface="Calibri Light" panose="020F0302020204030204" pitchFamily="34" charset="0"/>
              </a:rPr>
              <a:t> - далеко не </a:t>
            </a:r>
            <a:r>
              <a:rPr lang="ru-RU" sz="2400" dirty="0" err="1" smtClean="0">
                <a:latin typeface="Calibri Light" panose="020F0302020204030204" pitchFamily="34" charset="0"/>
              </a:rPr>
              <a:t>нове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поняття</a:t>
            </a:r>
            <a:r>
              <a:rPr lang="ru-RU" sz="2400" dirty="0" smtClean="0">
                <a:latin typeface="Calibri Light" panose="020F0302020204030204" pitchFamily="34" charset="0"/>
              </a:rPr>
              <a:t>. До </a:t>
            </a:r>
            <a:r>
              <a:rPr lang="ru-RU" sz="2400" dirty="0" err="1" smtClean="0">
                <a:latin typeface="Calibri Light" panose="020F0302020204030204" pitchFamily="34" charset="0"/>
              </a:rPr>
              <a:t>створення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потужних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сучасних</a:t>
            </a:r>
            <a:endParaRPr lang="ru-RU" sz="2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libri Light" panose="020F0302020204030204" pitchFamily="34" charset="0"/>
              </a:rPr>
              <a:t>ракет-</a:t>
            </a:r>
            <a:r>
              <a:rPr lang="ru-RU" sz="2400" dirty="0" err="1" smtClean="0">
                <a:latin typeface="Calibri Light" panose="020F0302020204030204" pitchFamily="34" charset="0"/>
              </a:rPr>
              <a:t>носіїв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людина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йшла</a:t>
            </a:r>
            <a:r>
              <a:rPr lang="ru-RU" sz="2400" dirty="0" smtClean="0">
                <a:latin typeface="Calibri Light" panose="020F0302020204030204" pitchFamily="34" charset="0"/>
              </a:rPr>
              <a:t> через </a:t>
            </a:r>
            <a:r>
              <a:rPr lang="ru-RU" sz="2400" dirty="0" err="1" smtClean="0">
                <a:latin typeface="Calibri Light" panose="020F0302020204030204" pitchFamily="34" charset="0"/>
              </a:rPr>
              <a:t>тисячоліття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мрій</a:t>
            </a:r>
            <a:r>
              <a:rPr lang="ru-RU" sz="2400" dirty="0" smtClean="0">
                <a:latin typeface="Calibri Light" panose="020F0302020204030204" pitchFamily="34" charset="0"/>
              </a:rPr>
              <a:t>, </a:t>
            </a:r>
            <a:r>
              <a:rPr lang="ru-RU" sz="2400" dirty="0" err="1" smtClean="0">
                <a:latin typeface="Calibri Light" panose="020F0302020204030204" pitchFamily="34" charset="0"/>
              </a:rPr>
              <a:t>фантазій</a:t>
            </a:r>
            <a:r>
              <a:rPr lang="ru-RU" sz="2400" dirty="0" smtClean="0">
                <a:latin typeface="Calibri Light" panose="020F0302020204030204" pitchFamily="34" charset="0"/>
              </a:rPr>
              <a:t>, </a:t>
            </a:r>
            <a:r>
              <a:rPr lang="ru-RU" sz="2400" dirty="0" err="1" smtClean="0">
                <a:latin typeface="Calibri Light" panose="020F0302020204030204" pitchFamily="34" charset="0"/>
              </a:rPr>
              <a:t>помилок</a:t>
            </a:r>
            <a:r>
              <a:rPr lang="ru-RU" sz="2400" dirty="0" smtClean="0">
                <a:latin typeface="Calibri Light" panose="020F03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2400" dirty="0" err="1" smtClean="0">
                <a:latin typeface="Calibri Light" panose="020F0302020204030204" pitchFamily="34" charset="0"/>
              </a:rPr>
              <a:t>пошуків</a:t>
            </a:r>
            <a:r>
              <a:rPr lang="ru-RU" sz="2400" dirty="0" smtClean="0">
                <a:latin typeface="Calibri Light" panose="020F0302020204030204" pitchFamily="34" charset="0"/>
              </a:rPr>
              <a:t> у </a:t>
            </a:r>
            <a:r>
              <a:rPr lang="ru-RU" sz="2400" dirty="0" err="1" smtClean="0">
                <a:latin typeface="Calibri Light" panose="020F0302020204030204" pitchFamily="34" charset="0"/>
              </a:rPr>
              <a:t>різних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галузях</a:t>
            </a:r>
            <a:r>
              <a:rPr lang="ru-RU" sz="2400" dirty="0" smtClean="0">
                <a:latin typeface="Calibri Light" panose="020F0302020204030204" pitchFamily="34" charset="0"/>
              </a:rPr>
              <a:t> науки і </a:t>
            </a:r>
            <a:r>
              <a:rPr lang="ru-RU" sz="2400" dirty="0" err="1" smtClean="0">
                <a:latin typeface="Calibri Light" panose="020F0302020204030204" pitchFamily="34" charset="0"/>
              </a:rPr>
              <a:t>техніки</a:t>
            </a:r>
            <a:r>
              <a:rPr lang="ru-RU" sz="2400" dirty="0" smtClean="0">
                <a:latin typeface="Calibri Light" panose="020F0302020204030204" pitchFamily="34" charset="0"/>
              </a:rPr>
              <a:t>, </a:t>
            </a:r>
            <a:r>
              <a:rPr lang="ru-RU" sz="2400" dirty="0" err="1" smtClean="0">
                <a:latin typeface="Calibri Light" panose="020F0302020204030204" pitchFamily="34" charset="0"/>
              </a:rPr>
              <a:t>накопичення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досвіду</a:t>
            </a:r>
            <a:r>
              <a:rPr lang="ru-RU" sz="2400" dirty="0" smtClean="0">
                <a:latin typeface="Calibri Light" panose="020F0302020204030204" pitchFamily="34" charset="0"/>
              </a:rPr>
              <a:t> і </a:t>
            </a:r>
            <a:r>
              <a:rPr lang="ru-RU" sz="2400" dirty="0" err="1" smtClean="0">
                <a:latin typeface="Calibri Light" panose="020F0302020204030204" pitchFamily="34" charset="0"/>
              </a:rPr>
              <a:t>знань</a:t>
            </a:r>
            <a:r>
              <a:rPr lang="ru-RU" dirty="0" smtClean="0">
                <a:latin typeface="Calibri Light" panose="020F0302020204030204" pitchFamily="34" charset="0"/>
              </a:rPr>
              <a:t>.</a:t>
            </a:r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3074" name="Picture 2" descr="C:\Users\Овруч\Desktop\1313399032_2-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66" y="1700808"/>
            <a:ext cx="26217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4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 </a:t>
            </a:r>
            <a:r>
              <a:rPr lang="ru-RU" dirty="0" err="1"/>
              <a:t>космонавтів</a:t>
            </a:r>
            <a:r>
              <a:rPr lang="ru-RU" dirty="0"/>
              <a:t> (ЗПК)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5257800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ЗПК </a:t>
            </a:r>
            <a:r>
              <a:rPr lang="ru-RU" sz="2600" dirty="0" err="1"/>
              <a:t>призначене</a:t>
            </a:r>
            <a:r>
              <a:rPr lang="ru-RU" sz="2600" dirty="0"/>
              <a:t> для </a:t>
            </a:r>
            <a:r>
              <a:rPr lang="ru-RU" sz="2600" dirty="0" err="1"/>
              <a:t>переміщення</a:t>
            </a:r>
            <a:r>
              <a:rPr lang="ru-RU" sz="2600" dirty="0"/>
              <a:t> космонавта у </a:t>
            </a:r>
            <a:r>
              <a:rPr lang="ru-RU" sz="2600" dirty="0" err="1"/>
              <a:t>відкритому</a:t>
            </a:r>
            <a:r>
              <a:rPr lang="ru-RU" sz="2600" dirty="0"/>
              <a:t> </a:t>
            </a:r>
            <a:r>
              <a:rPr lang="ru-RU" sz="2600" dirty="0" err="1"/>
              <a:t>космічному</a:t>
            </a:r>
            <a:r>
              <a:rPr lang="ru-RU" sz="2600" dirty="0"/>
              <a:t> </a:t>
            </a:r>
            <a:r>
              <a:rPr lang="ru-RU" sz="2600" dirty="0" err="1"/>
              <a:t>просторі</a:t>
            </a:r>
            <a:r>
              <a:rPr lang="ru-RU" sz="2600" dirty="0"/>
              <a:t> в </a:t>
            </a:r>
            <a:r>
              <a:rPr lang="ru-RU" sz="2600" dirty="0" err="1"/>
              <a:t>скафандрі</a:t>
            </a:r>
            <a:r>
              <a:rPr lang="ru-RU" sz="2600" dirty="0"/>
              <a:t> "Орлан-ДМА" при </a:t>
            </a:r>
            <a:r>
              <a:rPr lang="ru-RU" sz="2600" dirty="0" err="1"/>
              <a:t>експлуатації</a:t>
            </a:r>
            <a:r>
              <a:rPr lang="ru-RU" sz="2600" dirty="0"/>
              <a:t> модуля </a:t>
            </a:r>
            <a:r>
              <a:rPr lang="ru-RU" sz="2600" dirty="0" err="1"/>
              <a:t>дооснащення</a:t>
            </a:r>
            <a:r>
              <a:rPr lang="ru-RU" sz="2600" dirty="0"/>
              <a:t> "Квант-2" у </a:t>
            </a:r>
            <a:r>
              <a:rPr lang="ru-RU" sz="2600" dirty="0" err="1"/>
              <a:t>складі</a:t>
            </a:r>
            <a:r>
              <a:rPr lang="ru-RU" sz="2600" dirty="0"/>
              <a:t> </a:t>
            </a:r>
            <a:r>
              <a:rPr lang="ru-RU" sz="2600" dirty="0" err="1"/>
              <a:t>орбітального</a:t>
            </a:r>
            <a:r>
              <a:rPr lang="ru-RU" sz="2600" dirty="0"/>
              <a:t> комплексу "Мир". </a:t>
            </a:r>
            <a:r>
              <a:rPr lang="ru-RU" sz="2600" dirty="0" err="1"/>
              <a:t>Пристрій</a:t>
            </a:r>
            <a:r>
              <a:rPr lang="ru-RU" sz="2600" dirty="0"/>
              <a:t> </a:t>
            </a:r>
            <a:r>
              <a:rPr lang="ru-RU" sz="2600" dirty="0" err="1"/>
              <a:t>забезпечує</a:t>
            </a:r>
            <a:r>
              <a:rPr lang="ru-RU" sz="2600" dirty="0"/>
              <a:t> </a:t>
            </a:r>
            <a:r>
              <a:rPr lang="ru-RU" sz="2600" dirty="0" err="1"/>
              <a:t>лінійні</a:t>
            </a:r>
            <a:r>
              <a:rPr lang="ru-RU" sz="2600" dirty="0"/>
              <a:t> і </a:t>
            </a:r>
            <a:r>
              <a:rPr lang="ru-RU" sz="2600" dirty="0" err="1"/>
              <a:t>кутові</a:t>
            </a:r>
            <a:r>
              <a:rPr lang="ru-RU" sz="2600" dirty="0"/>
              <a:t> </a:t>
            </a:r>
            <a:r>
              <a:rPr lang="ru-RU" sz="2600" dirty="0" err="1"/>
              <a:t>переміщення</a:t>
            </a:r>
            <a:r>
              <a:rPr lang="ru-RU" sz="2600" dirty="0"/>
              <a:t> космонавта </a:t>
            </a:r>
            <a:r>
              <a:rPr lang="ru-RU" sz="2600" dirty="0" err="1"/>
              <a:t>щодо</a:t>
            </a:r>
            <a:r>
              <a:rPr lang="ru-RU" sz="2600" dirty="0"/>
              <a:t> </a:t>
            </a:r>
            <a:r>
              <a:rPr lang="ru-RU" sz="2600" dirty="0" err="1"/>
              <a:t>трьох</a:t>
            </a:r>
            <a:r>
              <a:rPr lang="ru-RU" sz="2600" dirty="0"/>
              <a:t> </a:t>
            </a:r>
            <a:r>
              <a:rPr lang="ru-RU" sz="2600" dirty="0" err="1"/>
              <a:t>перпендикулярних</a:t>
            </a:r>
            <a:r>
              <a:rPr lang="ru-RU" sz="2600" dirty="0"/>
              <a:t> осей координат. </a:t>
            </a:r>
            <a:endParaRPr lang="ru-RU" sz="2600" dirty="0"/>
          </a:p>
        </p:txBody>
      </p:sp>
      <p:pic>
        <p:nvPicPr>
          <p:cNvPr id="1026" name="Picture 2" descr="C:\Users\Овруч\Desktop\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" y="1608353"/>
            <a:ext cx="3810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47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3600" dirty="0"/>
              <a:t>З </a:t>
            </a:r>
            <a:r>
              <a:rPr lang="ru-RU" sz="3600" dirty="0" err="1"/>
              <a:t>якими</a:t>
            </a:r>
            <a:r>
              <a:rPr lang="ru-RU" sz="3600" dirty="0"/>
              <a:t> ж проблемами </a:t>
            </a:r>
            <a:r>
              <a:rPr lang="ru-RU" sz="3600" dirty="0" err="1"/>
              <a:t>стикається</a:t>
            </a:r>
            <a:r>
              <a:rPr lang="ru-RU" sz="3600" dirty="0"/>
              <a:t> космонавтика і </a:t>
            </a:r>
            <a:r>
              <a:rPr lang="ru-RU" sz="3600" dirty="0" err="1"/>
              <a:t>самі</a:t>
            </a:r>
            <a:r>
              <a:rPr lang="ru-RU" sz="3600" dirty="0"/>
              <a:t> </a:t>
            </a:r>
            <a:r>
              <a:rPr lang="ru-RU" sz="3600" dirty="0" err="1"/>
              <a:t>космонавти</a:t>
            </a:r>
            <a:r>
              <a:rPr lang="ru-RU" sz="3600" dirty="0"/>
              <a:t>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196752"/>
            <a:ext cx="5112568" cy="5327873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err="1"/>
              <a:t>Життєзабезпечення</a:t>
            </a:r>
            <a:r>
              <a:rPr lang="ru-RU" sz="2200" dirty="0"/>
              <a:t> в </a:t>
            </a:r>
            <a:r>
              <a:rPr lang="ru-RU" sz="2200" dirty="0" err="1"/>
              <a:t>космічному</a:t>
            </a:r>
            <a:endParaRPr lang="ru-RU" sz="2200" dirty="0"/>
          </a:p>
          <a:p>
            <a:pPr marL="0" indent="0">
              <a:buNone/>
            </a:pPr>
            <a:r>
              <a:rPr lang="ru-RU" sz="2200" dirty="0" err="1"/>
              <a:t>польоті</a:t>
            </a:r>
            <a:r>
              <a:rPr lang="ru-RU" sz="2200" dirty="0"/>
              <a:t> -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створення</a:t>
            </a:r>
            <a:r>
              <a:rPr lang="ru-RU" sz="2200" dirty="0"/>
              <a:t> і </a:t>
            </a:r>
            <a:r>
              <a:rPr lang="ru-RU" sz="2200" dirty="0" err="1"/>
              <a:t>підтримка</a:t>
            </a:r>
            <a:r>
              <a:rPr lang="ru-RU" sz="2200" dirty="0"/>
              <a:t> </a:t>
            </a:r>
            <a:r>
              <a:rPr lang="ru-RU" sz="2200" dirty="0" err="1"/>
              <a:t>протягом</a:t>
            </a:r>
            <a:r>
              <a:rPr lang="ru-RU" sz="2200" dirty="0"/>
              <a:t> </a:t>
            </a:r>
            <a:r>
              <a:rPr lang="ru-RU" sz="2200" dirty="0" err="1"/>
              <a:t>усього</a:t>
            </a:r>
            <a:r>
              <a:rPr lang="ru-RU" sz="2200" dirty="0"/>
              <a:t> </a:t>
            </a:r>
            <a:r>
              <a:rPr lang="ru-RU" sz="2200" dirty="0" err="1"/>
              <a:t>польоту</a:t>
            </a:r>
            <a:r>
              <a:rPr lang="ru-RU" sz="2200" dirty="0"/>
              <a:t> в </a:t>
            </a:r>
            <a:r>
              <a:rPr lang="ru-RU" sz="2200" dirty="0" err="1"/>
              <a:t>житлових</a:t>
            </a:r>
            <a:r>
              <a:rPr lang="ru-RU" sz="2200" dirty="0"/>
              <a:t> </a:t>
            </a:r>
            <a:r>
              <a:rPr lang="ru-RU" sz="2200" dirty="0" smtClean="0"/>
              <a:t>та </a:t>
            </a:r>
            <a:r>
              <a:rPr lang="ru-RU" sz="2200" dirty="0" err="1" smtClean="0"/>
              <a:t>робочих</a:t>
            </a:r>
            <a:r>
              <a:rPr lang="ru-RU" sz="2200" dirty="0" smtClean="0"/>
              <a:t> </a:t>
            </a:r>
            <a:r>
              <a:rPr lang="ru-RU" sz="2200" dirty="0" err="1"/>
              <a:t>відсіках</a:t>
            </a:r>
            <a:r>
              <a:rPr lang="ru-RU" sz="2200" dirty="0"/>
              <a:t> корабля таких умов,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забезпечили</a:t>
            </a:r>
            <a:r>
              <a:rPr lang="ru-RU" sz="2200" dirty="0"/>
              <a:t> б </a:t>
            </a:r>
            <a:r>
              <a:rPr lang="ru-RU" sz="2200" dirty="0" err="1" smtClean="0"/>
              <a:t>екіпажу</a:t>
            </a:r>
            <a:r>
              <a:rPr lang="ru-RU" sz="2200" dirty="0" smtClean="0"/>
              <a:t> </a:t>
            </a:r>
            <a:r>
              <a:rPr lang="ru-RU" sz="2200" dirty="0" err="1" smtClean="0"/>
              <a:t>працездатність</a:t>
            </a:r>
            <a:r>
              <a:rPr lang="ru-RU" sz="2200" dirty="0"/>
              <a:t>, </a:t>
            </a:r>
            <a:r>
              <a:rPr lang="ru-RU" sz="2200" dirty="0" err="1"/>
              <a:t>достатню</a:t>
            </a:r>
            <a:r>
              <a:rPr lang="ru-RU" sz="2200" dirty="0"/>
              <a:t> для </a:t>
            </a:r>
            <a:r>
              <a:rPr lang="ru-RU" sz="2200" dirty="0" err="1"/>
              <a:t>виконання</a:t>
            </a:r>
            <a:r>
              <a:rPr lang="ru-RU" sz="2200" dirty="0"/>
              <a:t> </a:t>
            </a:r>
            <a:r>
              <a:rPr lang="ru-RU" sz="2200" dirty="0" err="1"/>
              <a:t>поставленого</a:t>
            </a:r>
            <a:r>
              <a:rPr lang="ru-RU" sz="2200" dirty="0"/>
              <a:t> </a:t>
            </a:r>
            <a:r>
              <a:rPr lang="ru-RU" sz="2200" dirty="0" err="1"/>
              <a:t>завдання</a:t>
            </a:r>
            <a:r>
              <a:rPr lang="ru-RU" sz="2200" dirty="0"/>
              <a:t>, </a:t>
            </a:r>
            <a:r>
              <a:rPr lang="ru-RU" sz="2200" dirty="0" smtClean="0"/>
              <a:t>і </a:t>
            </a:r>
            <a:r>
              <a:rPr lang="ru-RU" sz="2200" dirty="0" err="1" smtClean="0"/>
              <a:t>мінімальну</a:t>
            </a:r>
            <a:r>
              <a:rPr lang="ru-RU" sz="2200" dirty="0" smtClean="0"/>
              <a:t> </a:t>
            </a:r>
            <a:r>
              <a:rPr lang="ru-RU" sz="2200" dirty="0" err="1"/>
              <a:t>ймовірність</a:t>
            </a:r>
            <a:r>
              <a:rPr lang="ru-RU" sz="2200" dirty="0"/>
              <a:t> </a:t>
            </a:r>
            <a:r>
              <a:rPr lang="ru-RU" sz="2200" dirty="0" err="1"/>
              <a:t>виникнення</a:t>
            </a:r>
            <a:r>
              <a:rPr lang="ru-RU" sz="2200" dirty="0"/>
              <a:t> </a:t>
            </a:r>
            <a:r>
              <a:rPr lang="ru-RU" sz="2200" dirty="0" err="1"/>
              <a:t>патологічних</a:t>
            </a:r>
            <a:r>
              <a:rPr lang="ru-RU" sz="2200" dirty="0"/>
              <a:t> </a:t>
            </a:r>
            <a:r>
              <a:rPr lang="ru-RU" sz="2200" dirty="0" err="1"/>
              <a:t>змін</a:t>
            </a:r>
            <a:r>
              <a:rPr lang="ru-RU" sz="2200" dirty="0"/>
              <a:t> в </a:t>
            </a:r>
            <a:r>
              <a:rPr lang="ru-RU" sz="2200" dirty="0" err="1"/>
              <a:t>організмі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. У </a:t>
            </a:r>
            <a:r>
              <a:rPr lang="ru-RU" sz="2200" dirty="0" err="1"/>
              <a:t>найближчому</a:t>
            </a:r>
            <a:r>
              <a:rPr lang="ru-RU" sz="2200" dirty="0"/>
              <a:t> </a:t>
            </a:r>
            <a:r>
              <a:rPr lang="ru-RU" sz="2200" dirty="0" err="1"/>
              <a:t>майбутньому</a:t>
            </a:r>
            <a:r>
              <a:rPr lang="ru-RU" sz="2200" dirty="0"/>
              <a:t> </a:t>
            </a:r>
            <a:r>
              <a:rPr lang="ru-RU" sz="2200" dirty="0" err="1"/>
              <a:t>системи</a:t>
            </a:r>
            <a:r>
              <a:rPr lang="ru-RU" sz="2200" dirty="0"/>
              <a:t> </a:t>
            </a:r>
            <a:r>
              <a:rPr lang="ru-RU" sz="2200" dirty="0" err="1"/>
              <a:t>регенерації</a:t>
            </a:r>
            <a:r>
              <a:rPr lang="ru-RU" sz="2200" dirty="0"/>
              <a:t> дозволять </a:t>
            </a:r>
            <a:r>
              <a:rPr lang="ru-RU" sz="2200" dirty="0" err="1"/>
              <a:t>майже</a:t>
            </a:r>
            <a:r>
              <a:rPr lang="ru-RU" sz="2200" dirty="0"/>
              <a:t> </a:t>
            </a:r>
            <a:r>
              <a:rPr lang="ru-RU" sz="2200" dirty="0" err="1" smtClean="0"/>
              <a:t>повністю</a:t>
            </a:r>
            <a:r>
              <a:rPr lang="ru-RU" sz="2200" dirty="0" smtClean="0"/>
              <a:t> </a:t>
            </a:r>
            <a:r>
              <a:rPr lang="ru-RU" sz="2200" dirty="0" err="1" smtClean="0"/>
              <a:t>відтворювати</a:t>
            </a:r>
            <a:r>
              <a:rPr lang="ru-RU" sz="2200" dirty="0" smtClean="0"/>
              <a:t> </a:t>
            </a:r>
            <a:r>
              <a:rPr lang="ru-RU" sz="2200" dirty="0" err="1"/>
              <a:t>кисень</a:t>
            </a:r>
            <a:r>
              <a:rPr lang="ru-RU" sz="2200" dirty="0"/>
              <a:t> і воду на борту </a:t>
            </a:r>
            <a:r>
              <a:rPr lang="ru-RU" sz="2200" dirty="0" err="1"/>
              <a:t>станції</a:t>
            </a:r>
            <a:r>
              <a:rPr lang="ru-RU" sz="2200" dirty="0"/>
              <a:t>. </a:t>
            </a:r>
            <a:r>
              <a:rPr lang="ru-RU" sz="2200" dirty="0" err="1"/>
              <a:t>Останнім</a:t>
            </a:r>
            <a:r>
              <a:rPr lang="ru-RU" sz="2200" dirty="0"/>
              <a:t> часом </a:t>
            </a:r>
            <a:r>
              <a:rPr lang="ru-RU" sz="2200" dirty="0" err="1" smtClean="0"/>
              <a:t>практикується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вирощування</a:t>
            </a:r>
            <a:r>
              <a:rPr lang="ru-RU" sz="2200" dirty="0" smtClean="0"/>
              <a:t> </a:t>
            </a:r>
            <a:r>
              <a:rPr lang="ru-RU" sz="2200" dirty="0" err="1"/>
              <a:t>різноманітних</a:t>
            </a:r>
            <a:r>
              <a:rPr lang="ru-RU" sz="2200" dirty="0"/>
              <a:t> </a:t>
            </a:r>
            <a:r>
              <a:rPr lang="ru-RU" sz="2200" dirty="0" err="1"/>
              <a:t>видів</a:t>
            </a:r>
            <a:r>
              <a:rPr lang="ru-RU" sz="2200" dirty="0"/>
              <a:t> </a:t>
            </a:r>
            <a:r>
              <a:rPr lang="ru-RU" sz="2200" dirty="0" err="1"/>
              <a:t>рослин</a:t>
            </a:r>
            <a:r>
              <a:rPr lang="ru-RU" sz="2200" dirty="0"/>
              <a:t> прямо на борту корабля,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дозволяє</a:t>
            </a:r>
            <a:r>
              <a:rPr lang="ru-RU" sz="2200" dirty="0" smtClean="0"/>
              <a:t> </a:t>
            </a:r>
            <a:r>
              <a:rPr lang="ru-RU" sz="2200" dirty="0" err="1"/>
              <a:t>скоротити</a:t>
            </a:r>
            <a:r>
              <a:rPr lang="ru-RU" sz="2200" dirty="0"/>
              <a:t> запас </a:t>
            </a:r>
            <a:r>
              <a:rPr lang="ru-RU" sz="2200" dirty="0" err="1"/>
              <a:t>їжі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необхідно</a:t>
            </a:r>
            <a:r>
              <a:rPr lang="ru-RU" sz="2200" dirty="0"/>
              <a:t> </a:t>
            </a:r>
            <a:r>
              <a:rPr lang="ru-RU" sz="2200" dirty="0" err="1"/>
              <a:t>брати</a:t>
            </a:r>
            <a:r>
              <a:rPr lang="ru-RU" sz="2200" dirty="0"/>
              <a:t> в </a:t>
            </a:r>
            <a:r>
              <a:rPr lang="ru-RU" sz="2200" dirty="0" smtClean="0"/>
              <a:t>космос.</a:t>
            </a:r>
            <a:endParaRPr lang="ru-RU" sz="2200" dirty="0"/>
          </a:p>
        </p:txBody>
      </p:sp>
      <p:pic>
        <p:nvPicPr>
          <p:cNvPr id="3074" name="Picture 2" descr="C:\Users\Овруч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851920" cy="24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50912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Овочі</a:t>
            </a:r>
            <a:r>
              <a:rPr lang="ru-RU" dirty="0"/>
              <a:t>, </a:t>
            </a:r>
            <a:r>
              <a:rPr lang="ru-RU" dirty="0" err="1"/>
              <a:t>м'ясо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доставляються</a:t>
            </a:r>
            <a:r>
              <a:rPr lang="ru-RU" dirty="0"/>
              <a:t> </a:t>
            </a:r>
            <a:r>
              <a:rPr lang="ru-RU" dirty="0" err="1"/>
              <a:t>сублімованими</a:t>
            </a:r>
            <a:r>
              <a:rPr lang="ru-RU" dirty="0"/>
              <a:t> (</a:t>
            </a:r>
            <a:r>
              <a:rPr lang="ru-RU" dirty="0" err="1"/>
              <a:t>висушеними</a:t>
            </a:r>
            <a:r>
              <a:rPr lang="ru-RU" dirty="0"/>
              <a:t> в </a:t>
            </a:r>
            <a:r>
              <a:rPr lang="ru-RU" dirty="0" err="1"/>
              <a:t>вакуумі</a:t>
            </a:r>
            <a:r>
              <a:rPr lang="ru-RU" dirty="0"/>
              <a:t>), </a:t>
            </a:r>
            <a:r>
              <a:rPr lang="ru-RU" dirty="0" err="1"/>
              <a:t>тобто</a:t>
            </a:r>
            <a:r>
              <a:rPr lang="ru-RU" dirty="0"/>
              <a:t> без </a:t>
            </a:r>
            <a:r>
              <a:rPr lang="ru-RU" dirty="0" err="1"/>
              <a:t>внутрішньоклітинної</a:t>
            </a:r>
            <a:r>
              <a:rPr lang="ru-RU" dirty="0"/>
              <a:t> води. Перед </a:t>
            </a:r>
            <a:r>
              <a:rPr lang="ru-RU" dirty="0" err="1"/>
              <a:t>споживанням</a:t>
            </a:r>
            <a:r>
              <a:rPr lang="ru-RU" dirty="0"/>
              <a:t> в них </a:t>
            </a:r>
            <a:r>
              <a:rPr lang="ru-RU" dirty="0" err="1"/>
              <a:t>додають</a:t>
            </a:r>
            <a:r>
              <a:rPr lang="ru-RU" dirty="0"/>
              <a:t> воду і (</a:t>
            </a:r>
            <a:r>
              <a:rPr lang="ru-RU" dirty="0" err="1"/>
              <a:t>якщо</a:t>
            </a:r>
            <a:r>
              <a:rPr lang="ru-RU" dirty="0"/>
              <a:t> треба) </a:t>
            </a:r>
            <a:r>
              <a:rPr lang="ru-RU" dirty="0" err="1"/>
              <a:t>розігрівають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362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elesko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et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Baskerville Old Face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Teleskop</Template>
  <TotalTime>171</TotalTime>
  <Words>1025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Teleskop</vt:lpstr>
      <vt:lpstr>Planets</vt:lpstr>
      <vt:lpstr>«Екологія та космонавтика. Наукові дослідження в космосі»</vt:lpstr>
      <vt:lpstr>Початок космічної ери</vt:lpstr>
      <vt:lpstr>Презентация PowerPoint</vt:lpstr>
      <vt:lpstr>Презентация PowerPoint</vt:lpstr>
      <vt:lpstr>Презентация PowerPoint</vt:lpstr>
      <vt:lpstr>Освоєння космосу людством</vt:lpstr>
      <vt:lpstr>Ракетна техніка </vt:lpstr>
      <vt:lpstr>Засоби пересування космонавтів (ЗПК)</vt:lpstr>
      <vt:lpstr>З якими ж проблемами стикається космонавтика і самі космонавти?</vt:lpstr>
      <vt:lpstr>Людина ступила на поверхні інших планет</vt:lpstr>
      <vt:lpstr>Чорні дірки</vt:lpstr>
      <vt:lpstr>Що ж ще дає космос саме для нас?</vt:lpstr>
      <vt:lpstr>Телескопи</vt:lpstr>
      <vt:lpstr>Висновок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Овруч</dc:creator>
  <cp:lastModifiedBy>Овруч</cp:lastModifiedBy>
  <cp:revision>37</cp:revision>
  <dcterms:created xsi:type="dcterms:W3CDTF">2014-11-02T12:27:16Z</dcterms:created>
  <dcterms:modified xsi:type="dcterms:W3CDTF">2014-11-02T15:54:32Z</dcterms:modified>
</cp:coreProperties>
</file>