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5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9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95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98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39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75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3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22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7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2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7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7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585FDF1-55C0-4CAD-AF10-EB7F5BC0B997}" type="datetimeFigureOut">
              <a:rPr lang="ru-RU" smtClean="0"/>
              <a:t>27.03.2014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BABDE32-0836-4A16-BC5C-D53AE3A5513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851" cy="687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Вивчення Всесвіту за допомогою космічних апаратів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9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" y="0"/>
            <a:ext cx="9118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8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03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" y="0"/>
            <a:ext cx="9154759" cy="685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480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" y="1"/>
            <a:ext cx="91280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88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" y="1"/>
            <a:ext cx="9138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783" cy="685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5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" y="0"/>
            <a:ext cx="6155162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5868144" cy="335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09928" y="-171400"/>
            <a:ext cx="29299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Із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початком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космічної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ери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настає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новий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етап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вивчення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Всесвіту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за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допомогою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ШСЗ та АМС. 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62" y="3994113"/>
            <a:ext cx="32156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Космічні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методи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мають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суттєву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перевагу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перед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наземними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спостереженнями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тому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що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значна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частина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електромагнітного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випромінювання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зір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і планет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затримується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земній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атмосфері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5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640"/>
            <a:ext cx="4780110" cy="47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40" y="196676"/>
            <a:ext cx="4189226" cy="38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055" y="1737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Великий </a:t>
            </a:r>
            <a:r>
              <a:rPr lang="ru-RU" sz="2000" dirty="0" err="1" smtClean="0">
                <a:solidFill>
                  <a:srgbClr val="FFFF00"/>
                </a:solidFill>
              </a:rPr>
              <a:t>внесок</a:t>
            </a:r>
            <a:r>
              <a:rPr lang="ru-RU" sz="2000" dirty="0" smtClean="0">
                <a:solidFill>
                  <a:srgbClr val="FFFF00"/>
                </a:solidFill>
              </a:rPr>
              <a:t> у </a:t>
            </a:r>
            <a:r>
              <a:rPr lang="ru-RU" sz="2000" dirty="0" err="1" smtClean="0">
                <a:solidFill>
                  <a:srgbClr val="FFFF00"/>
                </a:solidFill>
              </a:rPr>
              <a:t>вивчення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Всесвіту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зробили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українські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вчені</a:t>
            </a:r>
            <a:r>
              <a:rPr lang="ru-RU" sz="2000" dirty="0" smtClean="0">
                <a:solidFill>
                  <a:srgbClr val="FFFF00"/>
                </a:solidFill>
              </a:rPr>
              <a:t>. За </a:t>
            </a:r>
            <a:r>
              <a:rPr lang="ru-RU" sz="2000" dirty="0" err="1" smtClean="0">
                <a:solidFill>
                  <a:srgbClr val="FFFF00"/>
                </a:solidFill>
              </a:rPr>
              <a:t>їхньою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участю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були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створені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перші</a:t>
            </a:r>
            <a:r>
              <a:rPr lang="ru-RU" sz="2000" dirty="0" smtClean="0">
                <a:solidFill>
                  <a:srgbClr val="FFFF00"/>
                </a:solidFill>
              </a:rPr>
              <a:t> КА, </a:t>
            </a:r>
            <a:r>
              <a:rPr lang="ru-RU" sz="2000" dirty="0" err="1" smtClean="0">
                <a:solidFill>
                  <a:srgbClr val="FFFF00"/>
                </a:solidFill>
              </a:rPr>
              <a:t>які</a:t>
            </a:r>
            <a:r>
              <a:rPr lang="ru-RU" sz="2000" dirty="0" smtClean="0">
                <a:solidFill>
                  <a:srgbClr val="FFFF00"/>
                </a:solidFill>
              </a:rPr>
              <a:t> почали </a:t>
            </a:r>
            <a:r>
              <a:rPr lang="ru-RU" sz="2000" dirty="0" err="1" smtClean="0">
                <a:solidFill>
                  <a:srgbClr val="FFFF00"/>
                </a:solidFill>
              </a:rPr>
              <a:t>досліджувати</a:t>
            </a:r>
            <a:r>
              <a:rPr lang="ru-RU" sz="2000" dirty="0" smtClean="0">
                <a:solidFill>
                  <a:srgbClr val="FFFF00"/>
                </a:solidFill>
              </a:rPr>
              <a:t> не </a:t>
            </a:r>
            <a:r>
              <a:rPr lang="ru-RU" sz="2000" dirty="0" err="1" smtClean="0">
                <a:solidFill>
                  <a:srgbClr val="FFFF00"/>
                </a:solidFill>
              </a:rPr>
              <a:t>тільки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навколоземний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простір</a:t>
            </a:r>
            <a:r>
              <a:rPr lang="ru-RU" sz="2000" dirty="0" smtClean="0">
                <a:solidFill>
                  <a:srgbClr val="FFFF00"/>
                </a:solidFill>
              </a:rPr>
              <a:t>, але й </a:t>
            </a:r>
            <a:r>
              <a:rPr lang="ru-RU" sz="2000" dirty="0" err="1" smtClean="0">
                <a:solidFill>
                  <a:srgbClr val="FFFF00"/>
                </a:solidFill>
              </a:rPr>
              <a:t>інші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планети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0540" y="4149080"/>
            <a:ext cx="4189226" cy="2304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</a:rPr>
              <a:t>Автоматичні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міжпланетні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станції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серії</a:t>
            </a:r>
            <a:r>
              <a:rPr lang="ru-RU" sz="2000" dirty="0" smtClean="0">
                <a:solidFill>
                  <a:srgbClr val="FFFF00"/>
                </a:solidFill>
              </a:rPr>
              <a:t> «Луна», «Марс», «Венера» передали на Землю </a:t>
            </a:r>
            <a:r>
              <a:rPr lang="ru-RU" sz="2000" dirty="0" err="1" smtClean="0">
                <a:solidFill>
                  <a:srgbClr val="FFFF00"/>
                </a:solidFill>
              </a:rPr>
              <a:t>зображення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інших</a:t>
            </a:r>
            <a:r>
              <a:rPr lang="ru-RU" sz="2000" dirty="0" smtClean="0">
                <a:solidFill>
                  <a:srgbClr val="FFFF00"/>
                </a:solidFill>
              </a:rPr>
              <a:t> планет </a:t>
            </a:r>
            <a:r>
              <a:rPr lang="ru-RU" sz="2000" dirty="0" err="1" smtClean="0">
                <a:solidFill>
                  <a:srgbClr val="FFFF00"/>
                </a:solidFill>
              </a:rPr>
              <a:t>із</a:t>
            </a:r>
            <a:r>
              <a:rPr lang="ru-RU" sz="2000" dirty="0" smtClean="0">
                <a:solidFill>
                  <a:srgbClr val="FFFF00"/>
                </a:solidFill>
              </a:rPr>
              <a:t> такою </a:t>
            </a:r>
            <a:r>
              <a:rPr lang="ru-RU" sz="2000" dirty="0" err="1" smtClean="0">
                <a:solidFill>
                  <a:srgbClr val="FFFF00"/>
                </a:solidFill>
              </a:rPr>
              <a:t>роздільною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здатністю</a:t>
            </a:r>
            <a:r>
              <a:rPr lang="ru-RU" sz="2000" dirty="0" smtClean="0">
                <a:solidFill>
                  <a:srgbClr val="FFFF00"/>
                </a:solidFill>
              </a:rPr>
              <a:t>, яка в </a:t>
            </a:r>
            <a:r>
              <a:rPr lang="ru-RU" sz="2000" dirty="0" err="1" smtClean="0">
                <a:solidFill>
                  <a:srgbClr val="FFFF00"/>
                </a:solidFill>
              </a:rPr>
              <a:t>тисячі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разів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перевершує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можливості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наземних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телескопів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725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7818" y="225514"/>
            <a:ext cx="642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</a:rPr>
              <a:t>Космічний</a:t>
            </a:r>
            <a:r>
              <a:rPr lang="ru-RU" sz="3600" dirty="0" smtClean="0">
                <a:solidFill>
                  <a:srgbClr val="FFFF00"/>
                </a:solidFill>
              </a:rPr>
              <a:t> телескоп «</a:t>
            </a:r>
            <a:r>
              <a:rPr lang="ru-RU" sz="3600" dirty="0" err="1" smtClean="0">
                <a:solidFill>
                  <a:srgbClr val="FFFF00"/>
                </a:solidFill>
              </a:rPr>
              <a:t>Габбл</a:t>
            </a:r>
            <a:r>
              <a:rPr lang="ru-RU" sz="3600" dirty="0" smtClean="0">
                <a:solidFill>
                  <a:srgbClr val="FFFF00"/>
                </a:solidFill>
              </a:rPr>
              <a:t>»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1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6240"/>
            <a:ext cx="5596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Виготовлення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оптичної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bg2">
                    <a:lumMod val="50000"/>
                  </a:schemeClr>
                </a:solidFill>
              </a:rPr>
              <a:t>системи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852936"/>
            <a:ext cx="4461617" cy="385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15" y="559460"/>
            <a:ext cx="4562032" cy="342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033" y="590629"/>
            <a:ext cx="44113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Д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опуск для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виготовлення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його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головного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дзеркала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було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встановлено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в 1/20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довжини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хвилі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видимого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світла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приблизно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30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нанометрів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). 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6657" y="414908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Незважаючи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невдалий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початок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роботи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(телескоп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було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запущено на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орбіту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дефектом головного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дзеркала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зусиллями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космічної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експедиції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дефект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вдалося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майже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повністю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компенсувати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надало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змогу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наблизитися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sz="2000" dirty="0" err="1" smtClean="0">
                <a:solidFill>
                  <a:schemeClr val="bg2">
                    <a:lumMod val="50000"/>
                  </a:schemeClr>
                </a:solidFill>
              </a:rPr>
              <a:t>розрахункових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характеристик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6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4608513" cy="30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69772"/>
            <a:ext cx="4788024" cy="368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9059" y="2954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err="1" smtClean="0"/>
              <a:t>Іншою</a:t>
            </a:r>
            <a:r>
              <a:rPr lang="ru-RU" sz="2000" dirty="0" smtClean="0"/>
              <a:t> складною </a:t>
            </a:r>
            <a:r>
              <a:rPr lang="ru-RU" sz="2000" dirty="0" err="1" smtClean="0"/>
              <a:t>інженерною</a:t>
            </a:r>
            <a:r>
              <a:rPr lang="ru-RU" sz="2000" dirty="0" smtClean="0"/>
              <a:t> проблемою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створення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космічного</a:t>
            </a:r>
            <a:r>
              <a:rPr lang="ru-RU" sz="2000" dirty="0" smtClean="0"/>
              <a:t> корабля для телескопа і </a:t>
            </a:r>
            <a:r>
              <a:rPr lang="ru-RU" sz="2000" dirty="0" err="1" smtClean="0"/>
              <a:t>решти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приладів</a:t>
            </a:r>
            <a:r>
              <a:rPr lang="ru-RU" sz="2000" dirty="0" smtClean="0"/>
              <a:t>. </a:t>
            </a:r>
            <a:r>
              <a:rPr lang="ru-RU" sz="2000" dirty="0" err="1" smtClean="0"/>
              <a:t>Основними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вимогами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захист</a:t>
            </a:r>
            <a:r>
              <a:rPr lang="ru-RU" sz="2000" dirty="0" smtClean="0"/>
              <a:t> </a:t>
            </a:r>
            <a:r>
              <a:rPr lang="ru-RU" sz="2000" dirty="0" err="1" smtClean="0"/>
              <a:t>устаткування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постійних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перепадів</a:t>
            </a:r>
            <a:r>
              <a:rPr lang="ru-RU" sz="2000" dirty="0" smtClean="0"/>
              <a:t> температур (через </a:t>
            </a:r>
            <a:r>
              <a:rPr lang="ru-RU" sz="2000" dirty="0" err="1" smtClean="0"/>
              <a:t>нагрів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прямого </a:t>
            </a:r>
            <a:r>
              <a:rPr lang="ru-RU" sz="2000" dirty="0" err="1" smtClean="0"/>
              <a:t>сонячного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освітлення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охолодження</a:t>
            </a:r>
            <a:r>
              <a:rPr lang="ru-RU" sz="2000" dirty="0" smtClean="0"/>
              <a:t> в </a:t>
            </a:r>
            <a:r>
              <a:rPr lang="ru-RU" sz="2000" dirty="0" err="1" smtClean="0"/>
              <a:t>тіні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Землі</a:t>
            </a:r>
            <a:r>
              <a:rPr lang="ru-RU" sz="2000" dirty="0" smtClean="0"/>
              <a:t>),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особливо </a:t>
            </a:r>
            <a:r>
              <a:rPr lang="ru-RU" sz="2000" dirty="0" err="1" smtClean="0"/>
              <a:t>точне</a:t>
            </a:r>
            <a:r>
              <a:rPr lang="ru-RU" sz="2000" dirty="0" smtClean="0"/>
              <a:t> </a:t>
            </a:r>
            <a:r>
              <a:rPr lang="ru-RU" sz="2000" dirty="0" err="1" smtClean="0"/>
              <a:t>орієнтування</a:t>
            </a:r>
            <a:r>
              <a:rPr lang="ru-RU" sz="2000" dirty="0" smtClean="0"/>
              <a:t> телескопа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4290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Телескоп </a:t>
            </a:r>
            <a:r>
              <a:rPr lang="ru-RU" dirty="0" err="1" smtClean="0"/>
              <a:t>змонтовано</a:t>
            </a:r>
            <a:r>
              <a:rPr lang="ru-RU" dirty="0" smtClean="0"/>
              <a:t> </a:t>
            </a:r>
            <a:r>
              <a:rPr lang="ru-RU" dirty="0" err="1" smtClean="0"/>
              <a:t>усередині</a:t>
            </a:r>
            <a:r>
              <a:rPr lang="ru-RU" dirty="0" smtClean="0"/>
              <a:t> </a:t>
            </a:r>
            <a:r>
              <a:rPr lang="ru-RU" dirty="0" err="1" smtClean="0"/>
              <a:t>легкої</a:t>
            </a:r>
            <a:r>
              <a:rPr lang="ru-RU" dirty="0" smtClean="0"/>
              <a:t> </a:t>
            </a:r>
            <a:r>
              <a:rPr lang="ru-RU" dirty="0" err="1" smtClean="0"/>
              <a:t>алюмінієвої</a:t>
            </a:r>
            <a:r>
              <a:rPr lang="ru-RU" dirty="0" smtClean="0"/>
              <a:t> </a:t>
            </a:r>
            <a:r>
              <a:rPr lang="ru-RU" dirty="0" err="1" smtClean="0"/>
              <a:t>капсули</a:t>
            </a:r>
            <a:r>
              <a:rPr lang="ru-RU" dirty="0" smtClean="0"/>
              <a:t>, яку </a:t>
            </a:r>
            <a:r>
              <a:rPr lang="ru-RU" dirty="0" err="1" smtClean="0"/>
              <a:t>вкрито</a:t>
            </a:r>
            <a:r>
              <a:rPr lang="ru-RU" dirty="0" smtClean="0"/>
              <a:t> </a:t>
            </a:r>
            <a:r>
              <a:rPr lang="ru-RU" dirty="0" err="1" smtClean="0"/>
              <a:t>багатошаровою</a:t>
            </a:r>
            <a:r>
              <a:rPr lang="ru-RU" dirty="0" smtClean="0"/>
              <a:t> </a:t>
            </a:r>
            <a:r>
              <a:rPr lang="ru-RU" dirty="0" err="1" smtClean="0"/>
              <a:t>термоізоляцією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стабільну</a:t>
            </a:r>
            <a:r>
              <a:rPr lang="ru-RU" dirty="0" smtClean="0"/>
              <a:t> температуру. </a:t>
            </a:r>
            <a:r>
              <a:rPr lang="ru-RU" dirty="0" err="1" smtClean="0"/>
              <a:t>Жорсткість</a:t>
            </a:r>
            <a:r>
              <a:rPr lang="ru-RU" dirty="0" smtClean="0"/>
              <a:t> </a:t>
            </a:r>
            <a:r>
              <a:rPr lang="ru-RU" dirty="0" err="1" smtClean="0"/>
              <a:t>капсули</a:t>
            </a:r>
            <a:r>
              <a:rPr lang="ru-RU" dirty="0" smtClean="0"/>
              <a:t> і </a:t>
            </a:r>
            <a:r>
              <a:rPr lang="ru-RU" dirty="0" err="1" smtClean="0"/>
              <a:t>кріплення</a:t>
            </a:r>
            <a:r>
              <a:rPr lang="ru-RU" dirty="0" smtClean="0"/>
              <a:t> </a:t>
            </a:r>
            <a:r>
              <a:rPr lang="ru-RU" dirty="0" err="1" smtClean="0"/>
              <a:t>приладів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внутрішня</a:t>
            </a:r>
            <a:r>
              <a:rPr lang="ru-RU" dirty="0" smtClean="0"/>
              <a:t> </a:t>
            </a:r>
            <a:r>
              <a:rPr lang="ru-RU" dirty="0" err="1" smtClean="0"/>
              <a:t>просторова</a:t>
            </a:r>
            <a:r>
              <a:rPr lang="ru-RU" dirty="0" smtClean="0"/>
              <a:t> рама з </a:t>
            </a:r>
            <a:r>
              <a:rPr lang="ru-RU" dirty="0" err="1" smtClean="0"/>
              <a:t>вуглецевого</a:t>
            </a:r>
            <a:r>
              <a:rPr lang="ru-RU" dirty="0" smtClean="0"/>
              <a:t> волокна. До </a:t>
            </a:r>
            <a:r>
              <a:rPr lang="ru-RU" dirty="0" err="1" smtClean="0"/>
              <a:t>травня</a:t>
            </a:r>
            <a:r>
              <a:rPr lang="ru-RU" dirty="0" smtClean="0"/>
              <a:t> 1985 року </a:t>
            </a:r>
            <a:r>
              <a:rPr lang="ru-RU" dirty="0" err="1" smtClean="0"/>
              <a:t>перевитрата</a:t>
            </a:r>
            <a:r>
              <a:rPr lang="ru-RU" dirty="0" smtClean="0"/>
              <a:t> </a:t>
            </a:r>
            <a:r>
              <a:rPr lang="ru-RU" dirty="0" err="1" smtClean="0"/>
              <a:t>коштів</a:t>
            </a:r>
            <a:r>
              <a:rPr lang="ru-RU" dirty="0" smtClean="0"/>
              <a:t> </a:t>
            </a:r>
            <a:r>
              <a:rPr lang="ru-RU" dirty="0" err="1" smtClean="0"/>
              <a:t>склала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30 % </a:t>
            </a:r>
            <a:r>
              <a:rPr lang="ru-RU" dirty="0" err="1" smtClean="0"/>
              <a:t>від</a:t>
            </a:r>
            <a:r>
              <a:rPr lang="ru-RU" dirty="0" smtClean="0"/>
              <a:t> початкового </a:t>
            </a:r>
            <a:r>
              <a:rPr lang="ru-RU" dirty="0" err="1" smtClean="0"/>
              <a:t>обсягу</a:t>
            </a:r>
            <a:r>
              <a:rPr lang="ru-RU" dirty="0" smtClean="0"/>
              <a:t>, а </a:t>
            </a:r>
            <a:r>
              <a:rPr lang="ru-RU" dirty="0" err="1" smtClean="0"/>
              <a:t>відставання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плану — 3 </a:t>
            </a:r>
            <a:r>
              <a:rPr lang="ru-RU" dirty="0" err="1" smtClean="0"/>
              <a:t>місяці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15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764"/>
            <a:ext cx="7620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454280"/>
            <a:ext cx="8820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 15 </a:t>
            </a:r>
            <a:r>
              <a:rPr lang="ru-RU" sz="2000" dirty="0" err="1" smtClean="0"/>
              <a:t>років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навколоземній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орбіті</a:t>
            </a:r>
            <a:r>
              <a:rPr lang="ru-RU" sz="2000" dirty="0" smtClean="0"/>
              <a:t> «</a:t>
            </a:r>
            <a:r>
              <a:rPr lang="ru-RU" sz="2000" dirty="0" err="1" smtClean="0"/>
              <a:t>Габбл</a:t>
            </a:r>
            <a:r>
              <a:rPr lang="ru-RU" sz="2000" dirty="0" smtClean="0"/>
              <a:t>» </a:t>
            </a:r>
            <a:r>
              <a:rPr lang="ru-RU" sz="2000" dirty="0" err="1" smtClean="0"/>
              <a:t>отримав</a:t>
            </a:r>
            <a:r>
              <a:rPr lang="ru-RU" sz="2000" dirty="0" smtClean="0"/>
              <a:t> 700 </a:t>
            </a:r>
            <a:r>
              <a:rPr lang="ru-RU" sz="2000" dirty="0" err="1" smtClean="0"/>
              <a:t>тисяч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зображень</a:t>
            </a:r>
            <a:r>
              <a:rPr lang="ru-RU" sz="2000" dirty="0" smtClean="0"/>
              <a:t> 22 </a:t>
            </a:r>
            <a:r>
              <a:rPr lang="ru-RU" sz="2000" dirty="0" err="1" smtClean="0"/>
              <a:t>тисяч</a:t>
            </a:r>
            <a:r>
              <a:rPr lang="ru-RU" sz="2000" dirty="0" smtClean="0"/>
              <a:t> </a:t>
            </a:r>
            <a:r>
              <a:rPr lang="ru-RU" sz="2000" dirty="0" err="1" smtClean="0"/>
              <a:t>небесних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об'єктів</a:t>
            </a:r>
            <a:r>
              <a:rPr lang="ru-RU" sz="2000" dirty="0" smtClean="0"/>
              <a:t> — </a:t>
            </a:r>
            <a:r>
              <a:rPr lang="ru-RU" sz="2000" dirty="0" err="1" smtClean="0"/>
              <a:t>зірок</a:t>
            </a:r>
            <a:r>
              <a:rPr lang="ru-RU" sz="2000" dirty="0" smtClean="0"/>
              <a:t>, туманностей, галактик, планет. </a:t>
            </a:r>
            <a:r>
              <a:rPr lang="ru-RU" sz="2000" dirty="0" err="1" smtClean="0"/>
              <a:t>Потік</a:t>
            </a:r>
            <a:r>
              <a:rPr lang="ru-RU" sz="2000" dirty="0" smtClean="0"/>
              <a:t> </a:t>
            </a:r>
            <a:r>
              <a:rPr lang="ru-RU" sz="2000" dirty="0" err="1" smtClean="0"/>
              <a:t>даних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щоденно</a:t>
            </a:r>
            <a:r>
              <a:rPr lang="ru-RU" sz="2000" dirty="0" smtClean="0"/>
              <a:t> </a:t>
            </a:r>
            <a:r>
              <a:rPr lang="ru-RU" sz="2000" dirty="0" err="1" smtClean="0"/>
              <a:t>генерує</a:t>
            </a:r>
            <a:r>
              <a:rPr lang="ru-RU" sz="2000" dirty="0" smtClean="0"/>
              <a:t> в </a:t>
            </a:r>
            <a:r>
              <a:rPr lang="ru-RU" sz="2000" dirty="0" err="1" smtClean="0"/>
              <a:t>процесі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спостережень</a:t>
            </a:r>
            <a:r>
              <a:rPr lang="ru-RU" sz="2000" dirty="0" smtClean="0"/>
              <a:t>, становить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15 Гб. </a:t>
            </a:r>
            <a:r>
              <a:rPr lang="ru-RU" sz="2000" dirty="0" err="1" smtClean="0"/>
              <a:t>Загальний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їхній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обсяг</a:t>
            </a:r>
            <a:r>
              <a:rPr lang="ru-RU" sz="2000" dirty="0" smtClean="0"/>
              <a:t>, </a:t>
            </a:r>
            <a:r>
              <a:rPr lang="ru-RU" sz="2000" dirty="0" err="1" smtClean="0"/>
              <a:t>накопичений</a:t>
            </a:r>
            <a:r>
              <a:rPr lang="ru-RU" sz="2000" dirty="0" smtClean="0"/>
              <a:t> за весь час </a:t>
            </a:r>
            <a:r>
              <a:rPr lang="ru-RU" sz="2000" dirty="0" err="1" smtClean="0"/>
              <a:t>роботи</a:t>
            </a:r>
            <a:r>
              <a:rPr lang="ru-RU" sz="2000" dirty="0" smtClean="0"/>
              <a:t> телескопа, </a:t>
            </a:r>
            <a:r>
              <a:rPr lang="ru-RU" sz="2000" dirty="0" err="1" smtClean="0"/>
              <a:t>перевищує</a:t>
            </a:r>
            <a:r>
              <a:rPr lang="ru-RU" sz="2000" dirty="0" smtClean="0"/>
              <a:t> 20 терабайт.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4000 </a:t>
            </a:r>
            <a:r>
              <a:rPr lang="ru-RU" sz="2000" dirty="0" err="1" smtClean="0"/>
              <a:t>астрономів</a:t>
            </a:r>
            <a:r>
              <a:rPr lang="ru-RU" sz="2000" dirty="0" smtClean="0"/>
              <a:t> </a:t>
            </a:r>
            <a:r>
              <a:rPr lang="ru-RU" sz="2000" dirty="0" err="1" smtClean="0"/>
              <a:t>дістали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застосовувати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спостережень</a:t>
            </a:r>
            <a:r>
              <a:rPr lang="ru-RU" sz="2000" dirty="0" smtClean="0"/>
              <a:t>, </a:t>
            </a:r>
            <a:r>
              <a:rPr lang="ru-RU" sz="2000" dirty="0" err="1" smtClean="0"/>
              <a:t>опубліковано</a:t>
            </a:r>
            <a:r>
              <a:rPr lang="ru-RU" sz="2000" dirty="0" smtClean="0"/>
              <a:t> </a:t>
            </a:r>
            <a:r>
              <a:rPr lang="ru-RU" sz="2000" dirty="0" err="1" smtClean="0"/>
              <a:t>близько</a:t>
            </a:r>
            <a:r>
              <a:rPr lang="ru-RU" sz="2000" dirty="0" smtClean="0"/>
              <a:t> 4000 статей у </a:t>
            </a:r>
            <a:r>
              <a:rPr lang="ru-RU" sz="2000" dirty="0" err="1" smtClean="0"/>
              <a:t>наукових</a:t>
            </a:r>
            <a:r>
              <a:rPr lang="ru-RU" sz="2000" dirty="0" smtClean="0"/>
              <a:t> журналах.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196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95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" y="1"/>
            <a:ext cx="91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47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2.xml><?xml version="1.0" encoding="utf-8"?>
<a:themeOverride xmlns:a="http://schemas.openxmlformats.org/drawingml/2006/main">
  <a:clrScheme name="Другая 6">
    <a:dk1>
      <a:srgbClr val="CC0099"/>
    </a:dk1>
    <a:lt1>
      <a:srgbClr val="FF3399"/>
    </a:lt1>
    <a:dk2>
      <a:srgbClr val="510B44"/>
    </a:dk2>
    <a:lt2>
      <a:srgbClr val="E33D90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338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Тема Office</vt:lpstr>
      <vt:lpstr>Исполнительная</vt:lpstr>
      <vt:lpstr>Базовая</vt:lpstr>
      <vt:lpstr>Горизонт</vt:lpstr>
      <vt:lpstr>Вивчення Всесвіту за допомогою космічних апаратів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Всесвіту за допомогою космічних апаратів</dc:title>
  <dc:creator>Vlad</dc:creator>
  <cp:lastModifiedBy>Vlad</cp:lastModifiedBy>
  <cp:revision>6</cp:revision>
  <dcterms:created xsi:type="dcterms:W3CDTF">2014-03-27T06:41:58Z</dcterms:created>
  <dcterms:modified xsi:type="dcterms:W3CDTF">2014-03-27T17:34:45Z</dcterms:modified>
</cp:coreProperties>
</file>