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13"/>
  </p:notesMasterIdLst>
  <p:sldIdLst>
    <p:sldId id="256" r:id="rId2"/>
    <p:sldId id="283" r:id="rId3"/>
    <p:sldId id="284" r:id="rId4"/>
    <p:sldId id="278" r:id="rId5"/>
    <p:sldId id="273" r:id="rId6"/>
    <p:sldId id="274" r:id="rId7"/>
    <p:sldId id="275" r:id="rId8"/>
    <p:sldId id="276" r:id="rId9"/>
    <p:sldId id="277" r:id="rId10"/>
    <p:sldId id="285" r:id="rId11"/>
    <p:sldId id="286" r:id="rId12"/>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226"/>
    <a:srgbClr val="00133A"/>
    <a:srgbClr val="104031"/>
    <a:srgbClr val="51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076CBC3-9D9F-4E85-943A-34D1E3DB8E63}" type="datetimeFigureOut">
              <a:rPr lang="ru-RU"/>
              <a:pPr>
                <a:defRPr/>
              </a:pPr>
              <a:t>22.12.2014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endParaRPr lang="ru-R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86895E2-AFEE-4992-8A3F-1257413EBC7E}" type="slidenum">
              <a:rPr lang="ru-RU" altLang="ru-RU"/>
              <a:pPr>
                <a:defRPr/>
              </a:pPr>
              <a:t>‹#›</a:t>
            </a:fld>
            <a:endParaRPr lang="ru-RU" altLang="ru-RU"/>
          </a:p>
        </p:txBody>
      </p:sp>
    </p:spTree>
    <p:extLst>
      <p:ext uri="{BB962C8B-B14F-4D97-AF65-F5344CB8AC3E}">
        <p14:creationId xmlns:p14="http://schemas.microsoft.com/office/powerpoint/2010/main" val="2980217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655A7F-3BD1-43A6-ABCC-95CD5EDCD5A8}" type="slidenum">
              <a:rPr lang="ru-RU" altLang="ru-RU"/>
              <a:pPr>
                <a:spcBef>
                  <a:spcPct val="0"/>
                </a:spcBef>
              </a:pPr>
              <a:t>1</a:t>
            </a:fld>
            <a:endParaRPr lang="ru-RU" altLang="ru-RU"/>
          </a:p>
        </p:txBody>
      </p:sp>
    </p:spTree>
    <p:extLst>
      <p:ext uri="{BB962C8B-B14F-4D97-AF65-F5344CB8AC3E}">
        <p14:creationId xmlns:p14="http://schemas.microsoft.com/office/powerpoint/2010/main" val="404643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41989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219515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1977710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8413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717537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148440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2207930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2005736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225992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294751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331841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212354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346" y="2912232"/>
            <a:ext cx="3830406"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912232"/>
            <a:ext cx="382151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3226825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306993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194193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346797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CBC3F27-0CC7-4235-8C9F-989A12639A4B}" type="datetimeFigureOut">
              <a:rPr lang="ru-RU" smtClean="0"/>
              <a:pPr>
                <a:defRPr/>
              </a:pPr>
              <a:t>22.12.2014</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421872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CBC3F27-0CC7-4235-8C9F-989A12639A4B}" type="datetimeFigureOut">
              <a:rPr lang="ru-RU" smtClean="0"/>
              <a:pPr>
                <a:defRPr/>
              </a:pPr>
              <a:t>22.12.2014</a:t>
            </a:fld>
            <a:endParaRPr lang="ru-RU"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C635CAA-1D30-43CB-ACA0-0523B4B2C469}" type="slidenum">
              <a:rPr lang="ru-RU" altLang="ru-RU" smtClean="0"/>
              <a:pPr>
                <a:defRPr/>
              </a:pPr>
              <a:t>‹#›</a:t>
            </a:fld>
            <a:endParaRPr lang="ru-RU" altLang="ru-RU"/>
          </a:p>
        </p:txBody>
      </p:sp>
    </p:spTree>
    <p:extLst>
      <p:ext uri="{BB962C8B-B14F-4D97-AF65-F5344CB8AC3E}">
        <p14:creationId xmlns:p14="http://schemas.microsoft.com/office/powerpoint/2010/main" val="307956869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8" name="Picture 6" descr="http://sdnnet.ru/images/google_earth/vvlun2.jpg"/>
          <p:cNvPicPr>
            <a:picLocks noChangeAspect="1" noChangeArrowheads="1"/>
          </p:cNvPicPr>
          <p:nvPr/>
        </p:nvPicPr>
        <p:blipFill rotWithShape="1">
          <a:blip r:embed="rId4">
            <a:extLst>
              <a:ext uri="{28A0092B-C50C-407E-A947-70E740481C1C}">
                <a14:useLocalDpi xmlns:a14="http://schemas.microsoft.com/office/drawing/2010/main" val="0"/>
              </a:ext>
            </a:extLst>
          </a:blip>
          <a:srcRect l="5654" r="4593"/>
          <a:stretch/>
        </p:blipFill>
        <p:spPr bwMode="auto">
          <a:xfrm>
            <a:off x="0" y="-16988"/>
            <a:ext cx="9145017" cy="687498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97768" y="980728"/>
            <a:ext cx="8749480" cy="4464496"/>
          </a:xfrm>
          <a:ln>
            <a:miter lim="800000"/>
            <a:headEnd/>
            <a:tailEnd/>
          </a:ln>
          <a:extLst/>
        </p:spPr>
        <p:txBody>
          <a:bodyPr rtlCol="0">
            <a:prstTxWarp prst="textPlain">
              <a:avLst/>
            </a:prstTxWarp>
            <a:noAutofit/>
          </a:bodyPr>
          <a:lstStyle/>
          <a:p>
            <a:pPr eaLnBrk="1" fontAlgn="auto" hangingPunct="1">
              <a:spcAft>
                <a:spcPts val="0"/>
              </a:spcAft>
              <a:defRPr/>
            </a:pPr>
            <a:r>
              <a:rPr lang="ru-RU" sz="7200" b="1" dirty="0" smtClean="0">
                <a:ln>
                  <a:solidFill>
                    <a:srgbClr val="FF0000"/>
                  </a:solidFill>
                </a:ln>
                <a:effectLst>
                  <a:outerShdw blurRad="50800" dist="38100" dir="2700000" algn="tl" rotWithShape="0">
                    <a:prstClr val="black">
                      <a:alpha val="40000"/>
                    </a:prstClr>
                  </a:outerShdw>
                </a:effectLst>
              </a:rPr>
              <a:t>Луна и ее происхождение</a:t>
            </a:r>
            <a:endParaRPr lang="ru-RU" sz="7200" b="1" dirty="0">
              <a:ln>
                <a:solidFill>
                  <a:srgbClr val="FF0000"/>
                </a:solidFill>
              </a:ln>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3010" name="Picture 2" descr="http://magov.net/uploads/images/4/e/d/7/6603/e801f2e8d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91" y="0"/>
            <a:ext cx="7488832" cy="686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7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46082" name="Picture 2" descr="http://www.topnews.ru/upload/news/2011/05/7cb7b0aa/7cb7b0a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55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Гипотезы происхождения луны</a:t>
            </a:r>
            <a:endParaRPr lang="ru-RU" dirty="0"/>
          </a:p>
        </p:txBody>
      </p:sp>
      <p:sp>
        <p:nvSpPr>
          <p:cNvPr id="3" name="Объект 2"/>
          <p:cNvSpPr>
            <a:spLocks noGrp="1"/>
          </p:cNvSpPr>
          <p:nvPr>
            <p:ph idx="1"/>
          </p:nvPr>
        </p:nvSpPr>
        <p:spPr/>
        <p:txBody>
          <a:bodyPr/>
          <a:lstStyle/>
          <a:p>
            <a:endParaRPr lang="ru-RU"/>
          </a:p>
        </p:txBody>
      </p:sp>
      <p:pic>
        <p:nvPicPr>
          <p:cNvPr id="40962" name="Picture 2" descr="http://ziv.telescopes.ru/rubric/astronomy/pub9/r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95" y="1700808"/>
            <a:ext cx="7416824" cy="502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95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2" descr="http://nat-geo.ru/files/solarsystem2_copy_1375709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72425" t="7923" b="54531"/>
          <a:stretch/>
        </p:blipFill>
        <p:spPr bwMode="auto">
          <a:xfrm>
            <a:off x="0" y="0"/>
            <a:ext cx="9144000" cy="682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http://nat-geo.ru/files/solarsystem2_copy_1375709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55801" t="63257" r="4648"/>
          <a:stretch/>
        </p:blipFill>
        <p:spPr bwMode="auto">
          <a:xfrm>
            <a:off x="0" y="0"/>
            <a:ext cx="9172017" cy="684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506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hplive.org/files/2013/09/1304959571-two_worlds_col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74"/>
            <a:ext cx="9144000" cy="689395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dirty="0" smtClean="0"/>
              <a:t>Первая теория</a:t>
            </a:r>
            <a:endParaRPr lang="ru-RU" dirty="0"/>
          </a:p>
        </p:txBody>
      </p:sp>
      <p:sp>
        <p:nvSpPr>
          <p:cNvPr id="3" name="Объект 2"/>
          <p:cNvSpPr>
            <a:spLocks noGrp="1"/>
          </p:cNvSpPr>
          <p:nvPr>
            <p:ph idx="1"/>
          </p:nvPr>
        </p:nvSpPr>
        <p:spPr>
          <a:xfrm>
            <a:off x="685346" y="2096064"/>
            <a:ext cx="8135126" cy="4429280"/>
          </a:xfrm>
        </p:spPr>
        <p:txBody>
          <a:bodyPr>
            <a:noAutofit/>
          </a:bodyPr>
          <a:lstStyle/>
          <a:p>
            <a:r>
              <a:rPr lang="ru-RU" b="1" dirty="0" smtClean="0">
                <a:ln>
                  <a:solidFill>
                    <a:schemeClr val="tx1"/>
                  </a:solidFill>
                </a:ln>
              </a:rPr>
              <a:t>Существует порядка 18 гипотез происхождения Луны. </a:t>
            </a:r>
            <a:r>
              <a:rPr lang="ru-RU" b="1" dirty="0">
                <a:ln>
                  <a:solidFill>
                    <a:schemeClr val="tx1"/>
                  </a:solidFill>
                </a:ln>
                <a:effectLst/>
              </a:rPr>
              <a:t>Одной из первых теорий, которая объясняет процесс формирования Луны, была теория, что Луна была сформирована в результате действия центробежных сил на этапе формирования Земли. В результате действия этих сил часть земной коры была отброшена в открытый космос. Из этой части и сформировалась Луна. </a:t>
            </a:r>
            <a:r>
              <a:rPr lang="ru-RU" b="1" dirty="0" smtClean="0">
                <a:ln>
                  <a:solidFill>
                    <a:schemeClr val="tx1"/>
                  </a:solidFill>
                </a:ln>
                <a:effectLst/>
              </a:rPr>
              <a:t>По причине того, что, как полагают ученые, за всю историю Земли, наша планета никогда не обладала достаточной скоростью вращения для подтверждения этой теории, такая точка зрения на процесс формирования Луны считается на данный момент устаревшей. </a:t>
            </a:r>
            <a:endParaRPr lang="ru-RU" b="1" dirty="0">
              <a:ln>
                <a:solidFill>
                  <a:schemeClr val="tx1"/>
                </a:solidFill>
              </a:ln>
            </a:endParaRPr>
          </a:p>
        </p:txBody>
      </p:sp>
    </p:spTree>
    <p:extLst>
      <p:ext uri="{BB962C8B-B14F-4D97-AF65-F5344CB8AC3E}">
        <p14:creationId xmlns:p14="http://schemas.microsoft.com/office/powerpoint/2010/main" val="1498525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435" y="211287"/>
            <a:ext cx="7765321" cy="1326321"/>
          </a:xfrm>
        </p:spPr>
        <p:txBody>
          <a:bodyPr/>
          <a:lstStyle/>
          <a:p>
            <a:r>
              <a:rPr lang="ru-RU" dirty="0" smtClean="0"/>
              <a:t>Вторая теория происхождения</a:t>
            </a:r>
            <a:endParaRPr lang="ru-RU" dirty="0"/>
          </a:p>
        </p:txBody>
      </p:sp>
      <p:sp>
        <p:nvSpPr>
          <p:cNvPr id="3" name="Объект 2"/>
          <p:cNvSpPr>
            <a:spLocks noGrp="1"/>
          </p:cNvSpPr>
          <p:nvPr>
            <p:ph idx="1"/>
          </p:nvPr>
        </p:nvSpPr>
        <p:spPr>
          <a:xfrm>
            <a:off x="427068" y="1268760"/>
            <a:ext cx="8280053" cy="3664107"/>
          </a:xfrm>
        </p:spPr>
        <p:txBody>
          <a:bodyPr>
            <a:normAutofit/>
          </a:bodyPr>
          <a:lstStyle/>
          <a:p>
            <a:pPr algn="ctr"/>
            <a:r>
              <a:rPr lang="ru-RU" sz="2400" dirty="0">
                <a:effectLst/>
              </a:rPr>
              <a:t>Другая теория предполагает, что Луна сформировалась отдельно от Земли, а впоследствии была просто захвачена гравитационным полем Земли.</a:t>
            </a:r>
            <a:endParaRPr lang="ru-RU" sz="2400" dirty="0"/>
          </a:p>
        </p:txBody>
      </p:sp>
      <p:pic>
        <p:nvPicPr>
          <p:cNvPr id="38914" name="Picture 2" descr="http://j-times.ru/wp-content/uploads/2012/11/moonfor.jpg"/>
          <p:cNvPicPr>
            <a:picLocks noChangeAspect="1" noChangeArrowheads="1"/>
          </p:cNvPicPr>
          <p:nvPr/>
        </p:nvPicPr>
        <p:blipFill rotWithShape="1">
          <a:blip r:embed="rId2">
            <a:extLst>
              <a:ext uri="{28A0092B-C50C-407E-A947-70E740481C1C}">
                <a14:useLocalDpi xmlns:a14="http://schemas.microsoft.com/office/drawing/2010/main" val="0"/>
              </a:ext>
            </a:extLst>
          </a:blip>
          <a:srcRect t="14756" b="8655"/>
          <a:stretch/>
        </p:blipFill>
        <p:spPr bwMode="auto">
          <a:xfrm>
            <a:off x="174876" y="2604727"/>
            <a:ext cx="8784435" cy="4077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536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072" y="33834"/>
            <a:ext cx="7765321" cy="1326321"/>
          </a:xfrm>
        </p:spPr>
        <p:txBody>
          <a:bodyPr/>
          <a:lstStyle/>
          <a:p>
            <a:r>
              <a:rPr lang="ru-RU" dirty="0" smtClean="0"/>
              <a:t>Третья теория</a:t>
            </a:r>
            <a:endParaRPr lang="ru-RU" dirty="0"/>
          </a:p>
        </p:txBody>
      </p:sp>
      <p:sp>
        <p:nvSpPr>
          <p:cNvPr id="3" name="Объект 2"/>
          <p:cNvSpPr>
            <a:spLocks noGrp="1"/>
          </p:cNvSpPr>
          <p:nvPr>
            <p:ph idx="1"/>
          </p:nvPr>
        </p:nvSpPr>
        <p:spPr>
          <a:xfrm>
            <a:off x="665071" y="1124744"/>
            <a:ext cx="7765322" cy="3695136"/>
          </a:xfrm>
        </p:spPr>
        <p:txBody>
          <a:bodyPr/>
          <a:lstStyle/>
          <a:p>
            <a:pPr marL="0" indent="0" algn="ctr">
              <a:buNone/>
            </a:pPr>
            <a:r>
              <a:rPr lang="ru-RU" dirty="0">
                <a:effectLst/>
              </a:rPr>
              <a:t>Третья теория объясняет, что и Земля и Луна были сформированы из единого протопланетного облака и процесс их формирования проходил одновременно.</a:t>
            </a:r>
            <a:endParaRPr lang="ru-RU" dirty="0"/>
          </a:p>
        </p:txBody>
      </p:sp>
      <p:pic>
        <p:nvPicPr>
          <p:cNvPr id="39938" name="Picture 2" descr="http://earth-chronicles.ru/Publications/38/1ddddddddddd.jpg"/>
          <p:cNvPicPr>
            <a:picLocks noChangeAspect="1" noChangeArrowheads="1"/>
          </p:cNvPicPr>
          <p:nvPr/>
        </p:nvPicPr>
        <p:blipFill rotWithShape="1">
          <a:blip r:embed="rId2">
            <a:extLst>
              <a:ext uri="{28A0092B-C50C-407E-A947-70E740481C1C}">
                <a14:useLocalDpi xmlns:a14="http://schemas.microsoft.com/office/drawing/2010/main" val="0"/>
              </a:ext>
            </a:extLst>
          </a:blip>
          <a:srcRect b="24569"/>
          <a:stretch/>
        </p:blipFill>
        <p:spPr bwMode="auto">
          <a:xfrm>
            <a:off x="480812" y="2276872"/>
            <a:ext cx="8133840" cy="4581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06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Теория столкновения</a:t>
            </a:r>
            <a:endParaRPr lang="ru-RU" dirty="0"/>
          </a:p>
        </p:txBody>
      </p:sp>
      <p:sp>
        <p:nvSpPr>
          <p:cNvPr id="3" name="Объект 2"/>
          <p:cNvSpPr>
            <a:spLocks noGrp="1"/>
          </p:cNvSpPr>
          <p:nvPr>
            <p:ph idx="1"/>
          </p:nvPr>
        </p:nvSpPr>
        <p:spPr/>
        <p:txBody>
          <a:bodyPr>
            <a:normAutofit/>
          </a:bodyPr>
          <a:lstStyle/>
          <a:p>
            <a:pPr algn="ctr"/>
            <a:r>
              <a:rPr lang="ru-RU" sz="2400" b="1" dirty="0">
                <a:effectLst>
                  <a:outerShdw blurRad="38100" dist="38100" dir="2700000" algn="tl">
                    <a:srgbClr val="000000">
                      <a:alpha val="43137"/>
                    </a:srgbClr>
                  </a:outerShdw>
                </a:effectLst>
              </a:rPr>
              <a:t>Хотя вышеприведенные три теории формирования Луны и объясняют ее происхождение, но все они содержат те или иные противоречия. Главенствующей теорией формирования Луны, на сегодняшний день, является теория гигантского столкновения </a:t>
            </a:r>
            <a:r>
              <a:rPr lang="ru-RU" sz="2400" b="1" dirty="0" err="1">
                <a:effectLst>
                  <a:outerShdw blurRad="38100" dist="38100" dir="2700000" algn="tl">
                    <a:srgbClr val="000000">
                      <a:alpha val="43137"/>
                    </a:srgbClr>
                  </a:outerShdw>
                </a:effectLst>
              </a:rPr>
              <a:t>прото</a:t>
            </a:r>
            <a:r>
              <a:rPr lang="ru-RU" sz="2400" b="1" dirty="0">
                <a:effectLst>
                  <a:outerShdw blurRad="38100" dist="38100" dir="2700000" algn="tl">
                    <a:srgbClr val="000000">
                      <a:alpha val="43137"/>
                    </a:srgbClr>
                  </a:outerShdw>
                </a:effectLst>
              </a:rPr>
              <a:t>-Земли с небесным телом размером с планету Марс.</a:t>
            </a:r>
            <a:endParaRPr lang="ru-RU"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8621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1986" name="Picture 2" descr="http://nat-geo.ru/files/solarsystem2_copy_1375709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1224" t="4178" r="28438" b="11137"/>
          <a:stretch/>
        </p:blipFill>
        <p:spPr bwMode="auto">
          <a:xfrm>
            <a:off x="427547" y="-315416"/>
            <a:ext cx="8280920" cy="729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9693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Дамаск</Template>
  <TotalTime>0</TotalTime>
  <Words>198</Words>
  <Application>Microsoft Office PowerPoint</Application>
  <PresentationFormat>Экран (4:3)</PresentationFormat>
  <Paragraphs>11</Paragraphs>
  <Slides>11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Verdana</vt:lpstr>
      <vt:lpstr>Tahoma</vt:lpstr>
      <vt:lpstr>Calibri</vt:lpstr>
      <vt:lpstr>Wingdings 2</vt:lpstr>
      <vt:lpstr>Wingdings</vt:lpstr>
      <vt:lpstr>Damask</vt:lpstr>
      <vt:lpstr>Презентация PowerPoint</vt:lpstr>
      <vt:lpstr>Гипотезы происхождения луны</vt:lpstr>
      <vt:lpstr>Презентация PowerPoint</vt:lpstr>
      <vt:lpstr>Презентация PowerPoint</vt:lpstr>
      <vt:lpstr>Первая теория</vt:lpstr>
      <vt:lpstr>Вторая теория происхождения</vt:lpstr>
      <vt:lpstr>Третья теория</vt:lpstr>
      <vt:lpstr>Теория столкновения</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
  <cp:revision>1</cp:revision>
  <dcterms:created xsi:type="dcterms:W3CDTF">2009-11-13T10:23:45Z</dcterms:created>
  <dcterms:modified xsi:type="dcterms:W3CDTF">2014-12-22T22:17:11Z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TC103626491049</vt:lpwstr>
  </property>
</Properties>
</file>