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p:cViewPr varScale="1">
        <p:scale>
          <a:sx n="66" d="100"/>
          <a:sy n="66" d="100"/>
        </p:scale>
        <p:origin x="-14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B4C71EC6-210F-42DE-9C53-41977AD35B3D}" type="datetimeFigureOut">
              <a:rPr lang="ru-RU" smtClean="0"/>
              <a:t>16.12.2014</a:t>
            </a:fld>
            <a:endParaRPr lang="ru-RU"/>
          </a:p>
        </p:txBody>
      </p:sp>
      <p:sp>
        <p:nvSpPr>
          <p:cNvPr id="16" name="Slide Number Placeholder 15"/>
          <p:cNvSpPr>
            <a:spLocks noGrp="1"/>
          </p:cNvSpPr>
          <p:nvPr>
            <p:ph type="sldNum" sz="quarter" idx="11"/>
          </p:nvPr>
        </p:nvSpPr>
        <p:spPr/>
        <p:txBody>
          <a:bodyPr/>
          <a:lstStyle/>
          <a:p>
            <a:fld id="{B19B0651-EE4F-4900-A07F-96A6BFA9D0F0}"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B4C71EC6-210F-42DE-9C53-41977AD35B3D}" type="datetimeFigureOut">
              <a:rPr lang="ru-RU" smtClean="0"/>
              <a:t>16.12.2014</a:t>
            </a:fld>
            <a:endParaRPr lang="ru-RU"/>
          </a:p>
        </p:txBody>
      </p:sp>
      <p:sp>
        <p:nvSpPr>
          <p:cNvPr id="15" name="Slide Number Placeholder 14"/>
          <p:cNvSpPr>
            <a:spLocks noGrp="1"/>
          </p:cNvSpPr>
          <p:nvPr>
            <p:ph type="sldNum" sz="quarter" idx="11"/>
          </p:nvPr>
        </p:nvSpPr>
        <p:spPr/>
        <p:txBody>
          <a:bodyPr/>
          <a:lstStyle/>
          <a:p>
            <a:fld id="{B19B0651-EE4F-4900-A07F-96A6BFA9D0F0}"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B4C71EC6-210F-42DE-9C53-41977AD35B3D}" type="datetimeFigureOut">
              <a:rPr lang="ru-RU" smtClean="0"/>
              <a:t>16.12.2014</a:t>
            </a:fld>
            <a:endParaRPr lang="ru-RU"/>
          </a:p>
        </p:txBody>
      </p:sp>
      <p:sp>
        <p:nvSpPr>
          <p:cNvPr id="13" name="Slide Number Placeholder 12"/>
          <p:cNvSpPr>
            <a:spLocks noGrp="1"/>
          </p:cNvSpPr>
          <p:nvPr>
            <p:ph type="sldNum" sz="quarter" idx="11"/>
          </p:nvPr>
        </p:nvSpPr>
        <p:spPr/>
        <p:txBody>
          <a:bodyPr/>
          <a:lstStyle/>
          <a:p>
            <a:fld id="{B19B0651-EE4F-4900-A07F-96A6BFA9D0F0}"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4C71EC6-210F-42DE-9C53-41977AD35B3D}" type="datetimeFigureOut">
              <a:rPr lang="ru-RU" smtClean="0"/>
              <a:t>16.12.2014</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B4C71EC6-210F-42DE-9C53-41977AD35B3D}" type="datetimeFigureOut">
              <a:rPr lang="ru-RU" smtClean="0"/>
              <a:t>16.12.2014</a:t>
            </a:fld>
            <a:endParaRPr lang="ru-RU"/>
          </a:p>
        </p:txBody>
      </p:sp>
      <p:sp>
        <p:nvSpPr>
          <p:cNvPr id="15" name="Slide Number Placeholder 14"/>
          <p:cNvSpPr>
            <a:spLocks noGrp="1"/>
          </p:cNvSpPr>
          <p:nvPr>
            <p:ph type="sldNum" sz="quarter" idx="11"/>
          </p:nvPr>
        </p:nvSpPr>
        <p:spPr/>
        <p:txBody>
          <a:bodyPr/>
          <a:lstStyle/>
          <a:p>
            <a:fld id="{B19B0651-EE4F-4900-A07F-96A6BFA9D0F0}"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16.12.2014</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16.12.2014</a:t>
            </a:fld>
            <a:endParaRPr lang="ru-RU"/>
          </a:p>
        </p:txBody>
      </p:sp>
      <p:sp>
        <p:nvSpPr>
          <p:cNvPr id="6" name="Slide Number Placeholder 5"/>
          <p:cNvSpPr>
            <a:spLocks noGrp="1"/>
          </p:cNvSpPr>
          <p:nvPr>
            <p:ph type="sldNum" sz="quarter" idx="11"/>
          </p:nvPr>
        </p:nvSpPr>
        <p:spPr/>
        <p:txBody>
          <a:bodyPr/>
          <a:lstStyle/>
          <a:p>
            <a:fld id="{B19B0651-EE4F-4900-A07F-96A6BFA9D0F0}"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B4C71EC6-210F-42DE-9C53-41977AD35B3D}" type="datetimeFigureOut">
              <a:rPr lang="ru-RU" smtClean="0"/>
              <a:t>16.12.2014</a:t>
            </a:fld>
            <a:endParaRPr lang="ru-RU"/>
          </a:p>
        </p:txBody>
      </p:sp>
      <p:sp>
        <p:nvSpPr>
          <p:cNvPr id="16" name="Slide Number Placeholder 15"/>
          <p:cNvSpPr>
            <a:spLocks noGrp="1"/>
          </p:cNvSpPr>
          <p:nvPr>
            <p:ph type="sldNum" sz="quarter" idx="11"/>
          </p:nvPr>
        </p:nvSpPr>
        <p:spPr/>
        <p:txBody>
          <a:bodyPr/>
          <a:lstStyle/>
          <a:p>
            <a:fld id="{B19B0651-EE4F-4900-A07F-96A6BFA9D0F0}"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B4C71EC6-210F-42DE-9C53-41977AD35B3D}" type="datetimeFigureOut">
              <a:rPr lang="ru-RU" smtClean="0"/>
              <a:t>16.12.2014</a:t>
            </a:fld>
            <a:endParaRPr lang="ru-RU"/>
          </a:p>
        </p:txBody>
      </p:sp>
      <p:sp>
        <p:nvSpPr>
          <p:cNvPr id="14" name="Slide Number Placeholder 13"/>
          <p:cNvSpPr>
            <a:spLocks noGrp="1"/>
          </p:cNvSpPr>
          <p:nvPr>
            <p:ph type="sldNum" sz="quarter" idx="11"/>
          </p:nvPr>
        </p:nvSpPr>
        <p:spPr/>
        <p:txBody>
          <a:bodyPr/>
          <a:lstStyle/>
          <a:p>
            <a:fld id="{B19B0651-EE4F-4900-A07F-96A6BFA9D0F0}"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B4C71EC6-210F-42DE-9C53-41977AD35B3D}" type="datetimeFigureOut">
              <a:rPr lang="ru-RU" smtClean="0"/>
              <a:t>16.12.2014</a:t>
            </a:fld>
            <a:endParaRPr lang="ru-RU"/>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620688"/>
            <a:ext cx="7772400" cy="1470025"/>
          </a:xfrm>
        </p:spPr>
        <p:txBody>
          <a:bodyPr/>
          <a:lstStyle/>
          <a:p>
            <a:r>
              <a:rPr lang="uk-UA" dirty="0" smtClean="0"/>
              <a:t>Походження і розвиток Всесвіту </a:t>
            </a:r>
            <a:endParaRPr lang="uk-UA" dirty="0"/>
          </a:p>
        </p:txBody>
      </p:sp>
      <p:sp>
        <p:nvSpPr>
          <p:cNvPr id="5" name="Пятно 1 4"/>
          <p:cNvSpPr/>
          <p:nvPr/>
        </p:nvSpPr>
        <p:spPr>
          <a:xfrm flipH="1" flipV="1">
            <a:off x="6660232" y="836711"/>
            <a:ext cx="197768" cy="45719"/>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2636912"/>
            <a:ext cx="5067436" cy="3450679"/>
          </a:xfrm>
          <a:prstGeom prst="rect">
            <a:avLst/>
          </a:prstGeom>
        </p:spPr>
      </p:pic>
    </p:spTree>
    <p:extLst>
      <p:ext uri="{BB962C8B-B14F-4D97-AF65-F5344CB8AC3E}">
        <p14:creationId xmlns:p14="http://schemas.microsoft.com/office/powerpoint/2010/main" val="4242719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uk-UA" sz="2400" i="1" dirty="0">
                <a:effectLst/>
              </a:rPr>
              <a:t>Поняття вакууму ввів у науку видатний англійський фізик П.Дірак (1902-1984). Звичайних частинок у такому вакуумі справді немає, але існує велика кількість </a:t>
            </a:r>
            <a:r>
              <a:rPr lang="uk-UA" sz="2400" i="1" dirty="0" err="1">
                <a:effectLst/>
              </a:rPr>
              <a:t>інших-</a:t>
            </a:r>
            <a:r>
              <a:rPr lang="uk-UA" sz="2400" i="1" dirty="0">
                <a:effectLst/>
              </a:rPr>
              <a:t> віртуальних. І як би ми не намагалися спустошити простір, у ньому завжди буде рій таких частинок….</a:t>
            </a:r>
            <a:endParaRPr lang="uk-UA" sz="2400" dirty="0"/>
          </a:p>
        </p:txBody>
      </p:sp>
      <p:sp>
        <p:nvSpPr>
          <p:cNvPr id="3" name="Заголовок 2"/>
          <p:cNvSpPr>
            <a:spLocks noGrp="1"/>
          </p:cNvSpPr>
          <p:nvPr>
            <p:ph type="title"/>
          </p:nvPr>
        </p:nvSpPr>
        <p:spPr>
          <a:xfrm flipV="1">
            <a:off x="2915816" y="5791200"/>
            <a:ext cx="5544616" cy="734144"/>
          </a:xfrm>
        </p:spPr>
        <p:txBody>
          <a:bodyPr/>
          <a:lstStyle/>
          <a:p>
            <a:r>
              <a:rPr lang="uk-UA" dirty="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476672"/>
            <a:ext cx="1784875" cy="1584208"/>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3789040"/>
            <a:ext cx="5256584" cy="2935213"/>
          </a:xfrm>
          <a:prstGeom prst="rect">
            <a:avLst/>
          </a:prstGeom>
        </p:spPr>
      </p:pic>
    </p:spTree>
    <p:extLst>
      <p:ext uri="{BB962C8B-B14F-4D97-AF65-F5344CB8AC3E}">
        <p14:creationId xmlns:p14="http://schemas.microsoft.com/office/powerpoint/2010/main" val="85440639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724472" y="1464594"/>
            <a:ext cx="6096000" cy="3657599"/>
          </a:xfrm>
        </p:spPr>
        <p:txBody>
          <a:bodyPr>
            <a:noAutofit/>
          </a:bodyPr>
          <a:lstStyle/>
          <a:p>
            <a:pPr lvl="2"/>
            <a:r>
              <a:rPr lang="uk-UA" sz="2400" i="1" dirty="0">
                <a:effectLst/>
              </a:rPr>
              <a:t>В першу мить народження Всесвіту гравітаційне відштовхування переважало над гравітаційним тяжінням, під дією </a:t>
            </a:r>
            <a:r>
              <a:rPr lang="uk-UA" sz="2400" i="1" dirty="0" err="1">
                <a:effectLst/>
              </a:rPr>
              <a:t>антигравітаційних</a:t>
            </a:r>
            <a:r>
              <a:rPr lang="uk-UA" sz="2400" i="1" dirty="0">
                <a:effectLst/>
              </a:rPr>
              <a:t> сил вакууму і почалось його розширення. Воно відбувалось так стрімко, що отримало спеціальну </a:t>
            </a:r>
            <a:r>
              <a:rPr lang="uk-UA" sz="2400" i="1" dirty="0" err="1">
                <a:effectLst/>
              </a:rPr>
              <a:t>назву-</a:t>
            </a:r>
            <a:r>
              <a:rPr lang="uk-UA" sz="2400" i="1" dirty="0">
                <a:effectLst/>
              </a:rPr>
              <a:t> інфляція. Саме одна з областей вакууму, яка пройшла фазу інфляції і яка спершу була набагато менша протона, а за мить досягла розмірів апельсина, і стала маленьким Всесвітом.</a:t>
            </a:r>
            <a:endParaRPr lang="uk-UA" sz="2400" dirty="0"/>
          </a:p>
        </p:txBody>
      </p:sp>
      <p:sp>
        <p:nvSpPr>
          <p:cNvPr id="3" name="Заголовок 2"/>
          <p:cNvSpPr>
            <a:spLocks noGrp="1"/>
          </p:cNvSpPr>
          <p:nvPr>
            <p:ph type="title"/>
          </p:nvPr>
        </p:nvSpPr>
        <p:spPr>
          <a:xfrm>
            <a:off x="611560" y="6165304"/>
            <a:ext cx="648072" cy="482352"/>
          </a:xfrm>
        </p:spPr>
        <p:txBody>
          <a:bodyPr/>
          <a:lstStyle/>
          <a:p>
            <a:r>
              <a:rPr lang="uk-UA" dirty="0" smtClean="0"/>
              <a:t>.</a:t>
            </a:r>
            <a:endParaRPr lang="uk-UA"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661" y="5552855"/>
            <a:ext cx="1440160" cy="1305145"/>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340768"/>
            <a:ext cx="3312368" cy="3781425"/>
          </a:xfrm>
          <a:prstGeom prst="rect">
            <a:avLst/>
          </a:prstGeom>
        </p:spPr>
      </p:pic>
    </p:spTree>
    <p:extLst>
      <p:ext uri="{BB962C8B-B14F-4D97-AF65-F5344CB8AC3E}">
        <p14:creationId xmlns:p14="http://schemas.microsoft.com/office/powerpoint/2010/main" val="240706052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uk-UA" sz="2400" i="1" dirty="0">
                <a:effectLst/>
              </a:rPr>
              <a:t>Стан </a:t>
            </a:r>
            <a:r>
              <a:rPr lang="uk-UA" sz="2400" i="1" dirty="0" err="1">
                <a:effectLst/>
              </a:rPr>
              <a:t>псевдовакууму</a:t>
            </a:r>
            <a:r>
              <a:rPr lang="uk-UA" sz="2400" i="1" dirty="0">
                <a:effectLst/>
              </a:rPr>
              <a:t> нестійкий. Коли подібний стан зникає, закінчується й інфляційне роздування. Миттєво перейшовши до стану звичної для нас гравітаційної взаємодії в момент 10(-35)с, Всесвіт продовжував розширюватися за інерцією.</a:t>
            </a:r>
            <a:endParaRPr lang="uk-UA" sz="2400" dirty="0"/>
          </a:p>
        </p:txBody>
      </p:sp>
      <p:sp>
        <p:nvSpPr>
          <p:cNvPr id="3" name="Заголовок 2"/>
          <p:cNvSpPr>
            <a:spLocks noGrp="1"/>
          </p:cNvSpPr>
          <p:nvPr>
            <p:ph type="title"/>
          </p:nvPr>
        </p:nvSpPr>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4437112"/>
            <a:ext cx="4608512" cy="2088232"/>
          </a:xfrm>
          <a:prstGeom prst="rect">
            <a:avLst/>
          </a:prstGeom>
        </p:spPr>
      </p:pic>
    </p:spTree>
    <p:extLst>
      <p:ext uri="{BB962C8B-B14F-4D97-AF65-F5344CB8AC3E}">
        <p14:creationId xmlns:p14="http://schemas.microsoft.com/office/powerpoint/2010/main" val="278825172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r>
              <a:rPr lang="uk-UA" sz="2400" i="1" dirty="0">
                <a:effectLst/>
              </a:rPr>
              <a:t>Величезний запас потенціальної енергії </a:t>
            </a:r>
            <a:r>
              <a:rPr lang="uk-UA" sz="2400" i="1" dirty="0" err="1">
                <a:effectLst/>
              </a:rPr>
              <a:t>псевдовакууму</a:t>
            </a:r>
            <a:r>
              <a:rPr lang="uk-UA" sz="2400" i="1" dirty="0">
                <a:effectLst/>
              </a:rPr>
              <a:t>, величина якої не зменшувалася при роздуванні, під час фазового переходу Всесвіту із переохолодженого стану виділився у вигляді випромінювання. Температура миттєво зросла до </a:t>
            </a:r>
            <a:r>
              <a:rPr lang="uk-UA" sz="2400" i="1" dirty="0" err="1">
                <a:effectLst/>
              </a:rPr>
              <a:t>значеня</a:t>
            </a:r>
            <a:r>
              <a:rPr lang="uk-UA" sz="2400" i="1" dirty="0">
                <a:effectLst/>
              </a:rPr>
              <a:t> 10</a:t>
            </a:r>
            <a:r>
              <a:rPr lang="uk-UA" sz="2400" i="1" baseline="30000" dirty="0">
                <a:effectLst/>
              </a:rPr>
              <a:t>27</a:t>
            </a:r>
            <a:r>
              <a:rPr lang="uk-UA" sz="2400" i="1" dirty="0">
                <a:effectLst/>
              </a:rPr>
              <a:t> і сильна взаємодія відділилася від слабкої та електромагнітної. Від цього моменту і почалась історія гарячого Всесвіту.</a:t>
            </a:r>
            <a:endParaRPr lang="uk-UA" sz="2400" dirty="0">
              <a:effectLst/>
            </a:endParaRPr>
          </a:p>
          <a:p>
            <a:r>
              <a:rPr lang="uk-UA" sz="2400" b="1" dirty="0">
                <a:effectLst/>
              </a:rPr>
              <a:t> </a:t>
            </a:r>
            <a:endParaRPr lang="uk-UA" sz="2400" dirty="0">
              <a:effectLst/>
            </a:endParaRPr>
          </a:p>
          <a:p>
            <a:endParaRPr lang="uk-UA" sz="2400" dirty="0"/>
          </a:p>
        </p:txBody>
      </p:sp>
      <p:sp>
        <p:nvSpPr>
          <p:cNvPr id="3" name="Заголовок 2"/>
          <p:cNvSpPr>
            <a:spLocks noGrp="1"/>
          </p:cNvSpPr>
          <p:nvPr>
            <p:ph type="title"/>
          </p:nvPr>
        </p:nvSpPr>
        <p:spPr/>
        <p:txBody>
          <a:bodyPr/>
          <a:lstStyle/>
          <a:p>
            <a:r>
              <a:rPr lang="uk-UA" dirty="0" smtClean="0"/>
              <a:t>.</a:t>
            </a:r>
            <a:endParaRPr lang="uk-UA"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3861048"/>
            <a:ext cx="5447433" cy="2802607"/>
          </a:xfrm>
          <a:prstGeom prst="rect">
            <a:avLst/>
          </a:prstGeom>
        </p:spPr>
      </p:pic>
    </p:spTree>
    <p:extLst>
      <p:ext uri="{BB962C8B-B14F-4D97-AF65-F5344CB8AC3E}">
        <p14:creationId xmlns:p14="http://schemas.microsoft.com/office/powerpoint/2010/main" val="427788631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uk-UA" sz="2400" i="1" dirty="0">
                <a:effectLst/>
              </a:rPr>
              <a:t>Тоді виникла асиметрія у кількості частинок і античастинок. В момент 10</a:t>
            </a:r>
            <a:r>
              <a:rPr lang="uk-UA" sz="2400" i="1" baseline="30000" dirty="0">
                <a:effectLst/>
              </a:rPr>
              <a:t>-10</a:t>
            </a:r>
            <a:r>
              <a:rPr lang="uk-UA" sz="2400" i="1" dirty="0">
                <a:effectLst/>
              </a:rPr>
              <a:t>с за температури 10</a:t>
            </a:r>
            <a:r>
              <a:rPr lang="uk-UA" sz="2400" i="1" baseline="30000" dirty="0">
                <a:effectLst/>
              </a:rPr>
              <a:t>15</a:t>
            </a:r>
            <a:r>
              <a:rPr lang="uk-UA" sz="2400" i="1" dirty="0">
                <a:effectLst/>
              </a:rPr>
              <a:t>К почали утворюватись важкі елементарні частинки, такі як протони і нейтрони. При цьому антипротонів і антинейтронів у ранньому Всесвіті виявилось менше, ніж протонів і нейтронів.</a:t>
            </a:r>
            <a:endParaRPr lang="uk-UA" sz="2400" dirty="0">
              <a:effectLst/>
            </a:endParaRPr>
          </a:p>
          <a:p>
            <a:endParaRPr lang="uk-UA" sz="2400" dirty="0"/>
          </a:p>
        </p:txBody>
      </p:sp>
      <p:sp>
        <p:nvSpPr>
          <p:cNvPr id="3" name="Заголовок 2"/>
          <p:cNvSpPr>
            <a:spLocks noGrp="1"/>
          </p:cNvSpPr>
          <p:nvPr>
            <p:ph type="title"/>
          </p:nvPr>
        </p:nvSpPr>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4005064"/>
            <a:ext cx="5040560" cy="2482713"/>
          </a:xfrm>
          <a:prstGeom prst="rect">
            <a:avLst/>
          </a:prstGeom>
        </p:spPr>
      </p:pic>
    </p:spTree>
    <p:extLst>
      <p:ext uri="{BB962C8B-B14F-4D97-AF65-F5344CB8AC3E}">
        <p14:creationId xmlns:p14="http://schemas.microsoft.com/office/powerpoint/2010/main" val="39094533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r>
              <a:rPr lang="ru-RU" i="1" dirty="0" err="1">
                <a:effectLst/>
              </a:rPr>
              <a:t>Деякий</a:t>
            </a:r>
            <a:r>
              <a:rPr lang="ru-RU" i="1" dirty="0">
                <a:effectLst/>
              </a:rPr>
              <a:t> час </a:t>
            </a:r>
            <a:r>
              <a:rPr lang="ru-RU" i="1" dirty="0" err="1">
                <a:effectLst/>
              </a:rPr>
              <a:t>Всесвіт</a:t>
            </a:r>
            <a:r>
              <a:rPr lang="ru-RU" i="1" dirty="0">
                <a:effectLst/>
              </a:rPr>
              <a:t> </a:t>
            </a:r>
            <a:r>
              <a:rPr lang="ru-RU" i="1" dirty="0" err="1">
                <a:effectLst/>
              </a:rPr>
              <a:t>перебував</a:t>
            </a:r>
            <a:r>
              <a:rPr lang="ru-RU" i="1" dirty="0">
                <a:effectLst/>
              </a:rPr>
              <a:t> у так званому </a:t>
            </a:r>
            <a:r>
              <a:rPr lang="ru-RU" i="1" dirty="0" err="1">
                <a:effectLst/>
              </a:rPr>
              <a:t>рівноважному</a:t>
            </a:r>
            <a:r>
              <a:rPr lang="ru-RU" i="1" dirty="0">
                <a:effectLst/>
              </a:rPr>
              <a:t> </a:t>
            </a:r>
            <a:r>
              <a:rPr lang="ru-RU" i="1" dirty="0" err="1">
                <a:effectLst/>
              </a:rPr>
              <a:t>стані</a:t>
            </a:r>
            <a:r>
              <a:rPr lang="ru-RU" i="1" dirty="0">
                <a:effectLst/>
              </a:rPr>
              <a:t>. </a:t>
            </a:r>
            <a:r>
              <a:rPr lang="ru-RU" i="1" dirty="0" err="1">
                <a:effectLst/>
              </a:rPr>
              <a:t>Відбувалось</a:t>
            </a:r>
            <a:r>
              <a:rPr lang="ru-RU" i="1" dirty="0">
                <a:effectLst/>
              </a:rPr>
              <a:t> </a:t>
            </a:r>
            <a:r>
              <a:rPr lang="ru-RU" i="1" dirty="0" err="1">
                <a:effectLst/>
              </a:rPr>
              <a:t>народження</a:t>
            </a:r>
            <a:r>
              <a:rPr lang="ru-RU" i="1" dirty="0">
                <a:effectLst/>
              </a:rPr>
              <a:t> та </a:t>
            </a:r>
            <a:r>
              <a:rPr lang="ru-RU" i="1" dirty="0" err="1">
                <a:effectLst/>
              </a:rPr>
              <a:t>анігіляція</a:t>
            </a:r>
            <a:r>
              <a:rPr lang="ru-RU" i="1" dirty="0">
                <a:effectLst/>
              </a:rPr>
              <a:t> </a:t>
            </a:r>
            <a:r>
              <a:rPr lang="ru-RU" i="1" dirty="0" err="1">
                <a:effectLst/>
              </a:rPr>
              <a:t>частинок</a:t>
            </a:r>
            <a:r>
              <a:rPr lang="ru-RU" i="1" dirty="0">
                <a:effectLst/>
              </a:rPr>
              <a:t> з </a:t>
            </a:r>
            <a:r>
              <a:rPr lang="ru-RU" i="1" dirty="0" err="1">
                <a:effectLst/>
              </a:rPr>
              <a:t>атичастинками</a:t>
            </a:r>
            <a:r>
              <a:rPr lang="ru-RU" i="1" dirty="0">
                <a:effectLst/>
              </a:rPr>
              <a:t> з </a:t>
            </a:r>
            <a:r>
              <a:rPr lang="ru-RU" i="1" dirty="0" err="1">
                <a:effectLst/>
              </a:rPr>
              <a:t>виділенням</a:t>
            </a:r>
            <a:r>
              <a:rPr lang="ru-RU" i="1" dirty="0">
                <a:effectLst/>
              </a:rPr>
              <a:t> </a:t>
            </a:r>
            <a:r>
              <a:rPr lang="ru-RU" i="1" dirty="0" err="1">
                <a:effectLst/>
              </a:rPr>
              <a:t>енергії</a:t>
            </a:r>
            <a:r>
              <a:rPr lang="ru-RU" i="1" dirty="0">
                <a:effectLst/>
              </a:rPr>
              <a:t> у </a:t>
            </a:r>
            <a:r>
              <a:rPr lang="ru-RU" i="1" dirty="0" err="1">
                <a:effectLst/>
              </a:rPr>
              <a:t>виглядів</a:t>
            </a:r>
            <a:r>
              <a:rPr lang="ru-RU" i="1" dirty="0">
                <a:effectLst/>
              </a:rPr>
              <a:t> </a:t>
            </a:r>
            <a:r>
              <a:rPr lang="ru-RU" i="1" dirty="0" err="1">
                <a:effectLst/>
              </a:rPr>
              <a:t>квантів</a:t>
            </a:r>
            <a:r>
              <a:rPr lang="ru-RU" i="1" dirty="0">
                <a:effectLst/>
              </a:rPr>
              <a:t> </a:t>
            </a:r>
            <a:r>
              <a:rPr lang="ru-RU" i="1" dirty="0" err="1">
                <a:effectLst/>
              </a:rPr>
              <a:t>світла</a:t>
            </a:r>
            <a:r>
              <a:rPr lang="ru-RU" i="1" dirty="0">
                <a:effectLst/>
              </a:rPr>
              <a:t>. Але </a:t>
            </a:r>
            <a:r>
              <a:rPr lang="ru-RU" i="1" dirty="0" err="1">
                <a:effectLst/>
              </a:rPr>
              <a:t>розширення</a:t>
            </a:r>
            <a:r>
              <a:rPr lang="ru-RU" i="1" dirty="0">
                <a:effectLst/>
              </a:rPr>
              <a:t> </a:t>
            </a:r>
            <a:r>
              <a:rPr lang="ru-RU" i="1" dirty="0" err="1">
                <a:effectLst/>
              </a:rPr>
              <a:t>тривало</a:t>
            </a:r>
            <a:r>
              <a:rPr lang="ru-RU" i="1" dirty="0">
                <a:effectLst/>
              </a:rPr>
              <a:t>, температура </a:t>
            </a:r>
            <a:r>
              <a:rPr lang="ru-RU" i="1" dirty="0" err="1">
                <a:effectLst/>
              </a:rPr>
              <a:t>продовжувала</a:t>
            </a:r>
            <a:r>
              <a:rPr lang="ru-RU" i="1" dirty="0">
                <a:effectLst/>
              </a:rPr>
              <a:t> </a:t>
            </a:r>
            <a:r>
              <a:rPr lang="ru-RU" i="1" dirty="0" err="1">
                <a:effectLst/>
              </a:rPr>
              <a:t>знижуватись</a:t>
            </a:r>
            <a:r>
              <a:rPr lang="ru-RU" i="1" dirty="0">
                <a:effectLst/>
              </a:rPr>
              <a:t>, і </a:t>
            </a:r>
            <a:r>
              <a:rPr lang="ru-RU" i="1" dirty="0" err="1">
                <a:effectLst/>
              </a:rPr>
              <a:t>масивних</a:t>
            </a:r>
            <a:r>
              <a:rPr lang="ru-RU" i="1" dirty="0">
                <a:effectLst/>
              </a:rPr>
              <a:t> </a:t>
            </a:r>
            <a:r>
              <a:rPr lang="ru-RU" i="1" dirty="0" err="1">
                <a:effectLst/>
              </a:rPr>
              <a:t>частинок</a:t>
            </a:r>
            <a:r>
              <a:rPr lang="ru-RU" i="1" dirty="0">
                <a:effectLst/>
              </a:rPr>
              <a:t> </a:t>
            </a:r>
            <a:r>
              <a:rPr lang="ru-RU" i="1" dirty="0" err="1">
                <a:effectLst/>
              </a:rPr>
              <a:t>утворювалось</a:t>
            </a:r>
            <a:r>
              <a:rPr lang="ru-RU" i="1" dirty="0">
                <a:effectLst/>
              </a:rPr>
              <a:t> </a:t>
            </a:r>
            <a:r>
              <a:rPr lang="ru-RU" i="1" dirty="0" err="1">
                <a:effectLst/>
              </a:rPr>
              <a:t>дедалі</a:t>
            </a:r>
            <a:r>
              <a:rPr lang="ru-RU" i="1" dirty="0">
                <a:effectLst/>
              </a:rPr>
              <a:t> </a:t>
            </a:r>
            <a:r>
              <a:rPr lang="ru-RU" i="1" dirty="0" err="1">
                <a:effectLst/>
              </a:rPr>
              <a:t>менше</a:t>
            </a:r>
            <a:r>
              <a:rPr lang="ru-RU" i="1" dirty="0">
                <a:effectLst/>
              </a:rPr>
              <a:t>. </a:t>
            </a:r>
            <a:r>
              <a:rPr lang="ru-RU" i="1" dirty="0" err="1">
                <a:effectLst/>
              </a:rPr>
              <a:t>Згодом</a:t>
            </a:r>
            <a:r>
              <a:rPr lang="ru-RU" i="1" dirty="0">
                <a:effectLst/>
              </a:rPr>
              <a:t> </a:t>
            </a:r>
            <a:r>
              <a:rPr lang="ru-RU" i="1" dirty="0" err="1">
                <a:effectLst/>
              </a:rPr>
              <a:t>кількість</a:t>
            </a:r>
            <a:r>
              <a:rPr lang="ru-RU" i="1" dirty="0">
                <a:effectLst/>
              </a:rPr>
              <a:t> </a:t>
            </a:r>
            <a:r>
              <a:rPr lang="ru-RU" i="1" dirty="0" err="1">
                <a:effectLst/>
              </a:rPr>
              <a:t>анігіляцій</a:t>
            </a:r>
            <a:r>
              <a:rPr lang="ru-RU" i="1" dirty="0">
                <a:effectLst/>
              </a:rPr>
              <a:t> </a:t>
            </a:r>
            <a:r>
              <a:rPr lang="ru-RU" i="1" dirty="0" err="1">
                <a:effectLst/>
              </a:rPr>
              <a:t>перевищила</a:t>
            </a:r>
            <a:r>
              <a:rPr lang="ru-RU" i="1" dirty="0">
                <a:effectLst/>
              </a:rPr>
              <a:t> </a:t>
            </a:r>
            <a:r>
              <a:rPr lang="ru-RU" i="1" dirty="0" err="1">
                <a:effectLst/>
              </a:rPr>
              <a:t>кількість</a:t>
            </a:r>
            <a:r>
              <a:rPr lang="ru-RU" i="1" dirty="0">
                <a:effectLst/>
              </a:rPr>
              <a:t> </a:t>
            </a:r>
            <a:r>
              <a:rPr lang="ru-RU" i="1" dirty="0" err="1">
                <a:effectLst/>
              </a:rPr>
              <a:t>народжених</a:t>
            </a:r>
            <a:r>
              <a:rPr lang="ru-RU" i="1" dirty="0">
                <a:effectLst/>
              </a:rPr>
              <a:t> </a:t>
            </a:r>
            <a:r>
              <a:rPr lang="ru-RU" i="1" dirty="0" err="1">
                <a:effectLst/>
              </a:rPr>
              <a:t>частинок</a:t>
            </a:r>
            <a:r>
              <a:rPr lang="ru-RU" i="1" dirty="0">
                <a:effectLst/>
              </a:rPr>
              <a:t>, </a:t>
            </a:r>
            <a:r>
              <a:rPr lang="ru-RU" i="1" dirty="0" err="1">
                <a:effectLst/>
              </a:rPr>
              <a:t>всі</a:t>
            </a:r>
            <a:r>
              <a:rPr lang="ru-RU" i="1" dirty="0">
                <a:effectLst/>
              </a:rPr>
              <a:t> </a:t>
            </a:r>
            <a:r>
              <a:rPr lang="ru-RU" i="1" dirty="0" err="1">
                <a:effectLst/>
              </a:rPr>
              <a:t>античастинки</a:t>
            </a:r>
            <a:r>
              <a:rPr lang="ru-RU" i="1" dirty="0">
                <a:effectLst/>
              </a:rPr>
              <a:t> </a:t>
            </a:r>
            <a:r>
              <a:rPr lang="ru-RU" i="1" dirty="0" err="1">
                <a:effectLst/>
              </a:rPr>
              <a:t>знайшли</a:t>
            </a:r>
            <a:r>
              <a:rPr lang="ru-RU" i="1" dirty="0">
                <a:effectLst/>
              </a:rPr>
              <a:t> </a:t>
            </a:r>
            <a:r>
              <a:rPr lang="ru-RU" i="1" dirty="0" err="1">
                <a:effectLst/>
              </a:rPr>
              <a:t>собі</a:t>
            </a:r>
            <a:r>
              <a:rPr lang="ru-RU" i="1" dirty="0">
                <a:effectLst/>
              </a:rPr>
              <a:t> </a:t>
            </a:r>
            <a:r>
              <a:rPr lang="ru-RU" i="1" dirty="0" err="1">
                <a:effectLst/>
              </a:rPr>
              <a:t>паруі</a:t>
            </a:r>
            <a:r>
              <a:rPr lang="ru-RU" i="1" dirty="0">
                <a:effectLst/>
              </a:rPr>
              <a:t> </a:t>
            </a:r>
            <a:r>
              <a:rPr lang="ru-RU" i="1" dirty="0" err="1">
                <a:effectLst/>
              </a:rPr>
              <a:t>анігілювали</a:t>
            </a:r>
            <a:r>
              <a:rPr lang="ru-RU" i="1" dirty="0">
                <a:effectLst/>
              </a:rPr>
              <a:t>, </a:t>
            </a:r>
            <a:r>
              <a:rPr lang="ru-RU" i="1" dirty="0" err="1">
                <a:effectLst/>
              </a:rPr>
              <a:t>перетворившись</a:t>
            </a:r>
            <a:r>
              <a:rPr lang="ru-RU" i="1" dirty="0">
                <a:effectLst/>
              </a:rPr>
              <a:t> на </a:t>
            </a:r>
            <a:r>
              <a:rPr lang="ru-RU" i="1" dirty="0" err="1">
                <a:effectLst/>
              </a:rPr>
              <a:t>кванти</a:t>
            </a:r>
            <a:r>
              <a:rPr lang="ru-RU" i="1" dirty="0">
                <a:effectLst/>
              </a:rPr>
              <a:t> </a:t>
            </a:r>
            <a:r>
              <a:rPr lang="ru-RU" i="1" dirty="0" err="1">
                <a:effectLst/>
              </a:rPr>
              <a:t>світла</a:t>
            </a:r>
            <a:r>
              <a:rPr lang="ru-RU" i="1" dirty="0">
                <a:effectLst/>
              </a:rPr>
              <a:t>, а </a:t>
            </a:r>
            <a:r>
              <a:rPr lang="ru-RU" i="1" dirty="0" err="1">
                <a:effectLst/>
              </a:rPr>
              <a:t>частинки</a:t>
            </a:r>
            <a:r>
              <a:rPr lang="ru-RU" i="1" dirty="0">
                <a:effectLst/>
              </a:rPr>
              <a:t> без пари </a:t>
            </a:r>
            <a:r>
              <a:rPr lang="ru-RU" i="1" dirty="0" err="1">
                <a:effectLst/>
              </a:rPr>
              <a:t>залишились</a:t>
            </a:r>
            <a:r>
              <a:rPr lang="ru-RU" i="1" dirty="0">
                <a:effectLst/>
              </a:rPr>
              <a:t>- одна </a:t>
            </a:r>
            <a:r>
              <a:rPr lang="ru-RU" i="1" dirty="0" err="1">
                <a:effectLst/>
              </a:rPr>
              <a:t>частинка</a:t>
            </a:r>
            <a:r>
              <a:rPr lang="ru-RU" i="1" dirty="0">
                <a:effectLst/>
              </a:rPr>
              <a:t> на </a:t>
            </a:r>
            <a:r>
              <a:rPr lang="ru-RU" i="1" dirty="0" err="1">
                <a:effectLst/>
              </a:rPr>
              <a:t>мільярд</a:t>
            </a:r>
            <a:r>
              <a:rPr lang="ru-RU" i="1" dirty="0">
                <a:effectLst/>
              </a:rPr>
              <a:t> </a:t>
            </a:r>
            <a:r>
              <a:rPr lang="ru-RU" i="1" dirty="0" err="1">
                <a:effectLst/>
              </a:rPr>
              <a:t>квантів</a:t>
            </a:r>
            <a:r>
              <a:rPr lang="ru-RU" i="1" dirty="0">
                <a:effectLst/>
              </a:rPr>
              <a:t>!</a:t>
            </a:r>
            <a:endParaRPr lang="uk-UA" dirty="0"/>
          </a:p>
        </p:txBody>
      </p:sp>
      <p:sp>
        <p:nvSpPr>
          <p:cNvPr id="3" name="Заголовок 2"/>
          <p:cNvSpPr>
            <a:spLocks noGrp="1"/>
          </p:cNvSpPr>
          <p:nvPr>
            <p:ph type="title"/>
          </p:nvPr>
        </p:nvSpPr>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4437112"/>
            <a:ext cx="2736304" cy="2011988"/>
          </a:xfrm>
          <a:prstGeom prst="rect">
            <a:avLst/>
          </a:prstGeom>
        </p:spPr>
      </p:pic>
    </p:spTree>
    <p:extLst>
      <p:ext uri="{BB962C8B-B14F-4D97-AF65-F5344CB8AC3E}">
        <p14:creationId xmlns:p14="http://schemas.microsoft.com/office/powerpoint/2010/main" val="1063812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2060848"/>
            <a:ext cx="6564188" cy="3789015"/>
          </a:xfrm>
        </p:spPr>
      </p:pic>
      <p:sp>
        <p:nvSpPr>
          <p:cNvPr id="3" name="Заголовок 2"/>
          <p:cNvSpPr>
            <a:spLocks noGrp="1"/>
          </p:cNvSpPr>
          <p:nvPr>
            <p:ph type="title"/>
          </p:nvPr>
        </p:nvSpPr>
        <p:spPr>
          <a:xfrm>
            <a:off x="539552" y="260648"/>
            <a:ext cx="7543800" cy="914400"/>
          </a:xfrm>
        </p:spPr>
        <p:txBody>
          <a:bodyPr/>
          <a:lstStyle/>
          <a:p>
            <a:r>
              <a:rPr lang="uk-UA" dirty="0" smtClean="0"/>
              <a:t>Ранній Всесвіт </a:t>
            </a:r>
            <a:endParaRPr lang="uk-UA" dirty="0"/>
          </a:p>
        </p:txBody>
      </p:sp>
    </p:spTree>
    <p:extLst>
      <p:ext uri="{BB962C8B-B14F-4D97-AF65-F5344CB8AC3E}">
        <p14:creationId xmlns:p14="http://schemas.microsoft.com/office/powerpoint/2010/main" val="25340348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i="1" dirty="0" err="1">
                <a:effectLst/>
              </a:rPr>
              <a:t>Нарешті</a:t>
            </a:r>
            <a:r>
              <a:rPr lang="ru-RU" i="1" dirty="0">
                <a:effectLst/>
              </a:rPr>
              <a:t> температура </a:t>
            </a:r>
            <a:r>
              <a:rPr lang="ru-RU" i="1" dirty="0" err="1">
                <a:effectLst/>
              </a:rPr>
              <a:t>знизилась</a:t>
            </a:r>
            <a:r>
              <a:rPr lang="ru-RU" i="1" dirty="0">
                <a:effectLst/>
              </a:rPr>
              <a:t> </a:t>
            </a:r>
            <a:r>
              <a:rPr lang="ru-RU" i="1" dirty="0" err="1">
                <a:effectLst/>
              </a:rPr>
              <a:t>настільки</a:t>
            </a:r>
            <a:r>
              <a:rPr lang="ru-RU" i="1" dirty="0">
                <a:effectLst/>
              </a:rPr>
              <a:t>, </a:t>
            </a:r>
            <a:r>
              <a:rPr lang="ru-RU" i="1" dirty="0" err="1">
                <a:effectLst/>
              </a:rPr>
              <a:t>що</a:t>
            </a:r>
            <a:r>
              <a:rPr lang="ru-RU" i="1" dirty="0">
                <a:effectLst/>
              </a:rPr>
              <a:t> пари </a:t>
            </a:r>
            <a:r>
              <a:rPr lang="ru-RU" i="1" dirty="0" err="1">
                <a:effectLst/>
              </a:rPr>
              <a:t>масивних</a:t>
            </a:r>
            <a:r>
              <a:rPr lang="ru-RU" i="1" dirty="0">
                <a:effectLst/>
              </a:rPr>
              <a:t> </a:t>
            </a:r>
            <a:r>
              <a:rPr lang="ru-RU" i="1" dirty="0" err="1">
                <a:effectLst/>
              </a:rPr>
              <a:t>частинок</a:t>
            </a:r>
            <a:r>
              <a:rPr lang="ru-RU" i="1" dirty="0">
                <a:effectLst/>
              </a:rPr>
              <a:t> перестали </a:t>
            </a:r>
            <a:r>
              <a:rPr lang="ru-RU" i="1" dirty="0" err="1">
                <a:effectLst/>
              </a:rPr>
              <a:t>народжуватися</a:t>
            </a:r>
            <a:r>
              <a:rPr lang="ru-RU" i="1" dirty="0">
                <a:effectLst/>
              </a:rPr>
              <a:t> </a:t>
            </a:r>
            <a:r>
              <a:rPr lang="ru-RU" i="1" dirty="0" err="1">
                <a:effectLst/>
              </a:rPr>
              <a:t>зовсім</a:t>
            </a:r>
            <a:r>
              <a:rPr lang="ru-RU" i="1" dirty="0">
                <a:effectLst/>
              </a:rPr>
              <a:t>. </a:t>
            </a:r>
            <a:r>
              <a:rPr lang="ru-RU" i="1" dirty="0" err="1">
                <a:effectLst/>
              </a:rPr>
              <a:t>Енергії</a:t>
            </a:r>
            <a:r>
              <a:rPr lang="ru-RU" i="1" dirty="0">
                <a:effectLst/>
              </a:rPr>
              <a:t> </a:t>
            </a:r>
            <a:r>
              <a:rPr lang="ru-RU" i="1" dirty="0" err="1">
                <a:effectLst/>
              </a:rPr>
              <a:t>вистачало</a:t>
            </a:r>
            <a:r>
              <a:rPr lang="ru-RU" i="1" dirty="0">
                <a:effectLst/>
              </a:rPr>
              <a:t> </a:t>
            </a:r>
            <a:r>
              <a:rPr lang="ru-RU" i="1" dirty="0" err="1">
                <a:effectLst/>
              </a:rPr>
              <a:t>лише</a:t>
            </a:r>
            <a:r>
              <a:rPr lang="ru-RU" i="1" dirty="0">
                <a:effectLst/>
              </a:rPr>
              <a:t> на </a:t>
            </a:r>
            <a:r>
              <a:rPr lang="ru-RU" i="1" dirty="0" err="1">
                <a:effectLst/>
              </a:rPr>
              <a:t>утворення</a:t>
            </a:r>
            <a:r>
              <a:rPr lang="ru-RU" i="1" dirty="0">
                <a:effectLst/>
              </a:rPr>
              <a:t> легких </a:t>
            </a:r>
            <a:r>
              <a:rPr lang="ru-RU" i="1" dirty="0" err="1">
                <a:effectLst/>
              </a:rPr>
              <a:t>частинок</a:t>
            </a:r>
            <a:r>
              <a:rPr lang="ru-RU" i="1" dirty="0">
                <a:effectLst/>
              </a:rPr>
              <a:t>- </a:t>
            </a:r>
            <a:r>
              <a:rPr lang="ru-RU" i="1" dirty="0" err="1">
                <a:effectLst/>
              </a:rPr>
              <a:t>лептонів</a:t>
            </a:r>
            <a:endParaRPr lang="uk-UA" dirty="0"/>
          </a:p>
        </p:txBody>
      </p:sp>
      <p:sp>
        <p:nvSpPr>
          <p:cNvPr id="3" name="Заголовок 2"/>
          <p:cNvSpPr>
            <a:spLocks noGrp="1"/>
          </p:cNvSpPr>
          <p:nvPr>
            <p:ph type="title"/>
          </p:nvPr>
        </p:nvSpPr>
        <p:spPr>
          <a:xfrm>
            <a:off x="777240" y="4876800"/>
            <a:ext cx="410384" cy="914400"/>
          </a:xfrm>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4509120"/>
            <a:ext cx="2249445" cy="1833787"/>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5656" y="3284984"/>
            <a:ext cx="4248472" cy="3306663"/>
          </a:xfrm>
          <a:prstGeom prst="rect">
            <a:avLst/>
          </a:prstGeom>
        </p:spPr>
      </p:pic>
    </p:spTree>
    <p:extLst>
      <p:ext uri="{BB962C8B-B14F-4D97-AF65-F5344CB8AC3E}">
        <p14:creationId xmlns:p14="http://schemas.microsoft.com/office/powerpoint/2010/main" val="19640760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404664"/>
            <a:ext cx="7680176" cy="4737719"/>
          </a:xfrm>
        </p:spPr>
        <p:txBody>
          <a:bodyPr>
            <a:normAutofit fontScale="85000" lnSpcReduction="10000"/>
          </a:bodyPr>
          <a:lstStyle/>
          <a:p>
            <a:r>
              <a:rPr lang="uk-UA" sz="2400" i="1" dirty="0">
                <a:effectLst/>
              </a:rPr>
              <a:t> </a:t>
            </a:r>
            <a:endParaRPr lang="uk-UA" sz="2400" dirty="0">
              <a:effectLst/>
            </a:endParaRPr>
          </a:p>
          <a:p>
            <a:r>
              <a:rPr lang="uk-UA" sz="3100" i="1" dirty="0">
                <a:effectLst/>
              </a:rPr>
              <a:t>Почалась ера лептонів. Через 10</a:t>
            </a:r>
            <a:r>
              <a:rPr lang="uk-UA" sz="3100" i="1" baseline="30000" dirty="0">
                <a:effectLst/>
              </a:rPr>
              <a:t>-4</a:t>
            </a:r>
            <a:r>
              <a:rPr lang="uk-UA" sz="3100" i="1" dirty="0">
                <a:effectLst/>
              </a:rPr>
              <a:t>с Всесвіт став схожим на густий суп, у якому випромінювання було змішане з лептонами, протонами та нейтронами. Через 1 секунду після Великого Вибуху, коли температура впала до 10 </a:t>
            </a:r>
            <a:r>
              <a:rPr lang="uk-UA" sz="3100" i="1" dirty="0" err="1">
                <a:effectLst/>
              </a:rPr>
              <a:t>млрд</a:t>
            </a:r>
            <a:r>
              <a:rPr lang="uk-UA" sz="3100" i="1" dirty="0">
                <a:effectLst/>
              </a:rPr>
              <a:t> К, почалась анігіляція електронів і позитронів з виділенням колосальної кількості фотонів. Цей процес тривав 9 с і через 10 с після початку Великого Вибуху випромінювання вже переважало над </a:t>
            </a:r>
            <a:r>
              <a:rPr lang="uk-UA" sz="3100" i="1" dirty="0" err="1">
                <a:effectLst/>
              </a:rPr>
              <a:t>речовиною-</a:t>
            </a:r>
            <a:r>
              <a:rPr lang="uk-UA" sz="3100" i="1" dirty="0">
                <a:effectLst/>
              </a:rPr>
              <a:t> почалась ера випромінювання.</a:t>
            </a:r>
            <a:endParaRPr lang="uk-UA" sz="3100" dirty="0">
              <a:effectLst/>
            </a:endParaRPr>
          </a:p>
          <a:p>
            <a:r>
              <a:rPr lang="uk-UA" sz="3100" i="1" dirty="0">
                <a:effectLst/>
              </a:rPr>
              <a:t> </a:t>
            </a:r>
            <a:endParaRPr lang="uk-UA" sz="3100" dirty="0">
              <a:effectLst/>
            </a:endParaRPr>
          </a:p>
          <a:p>
            <a:endParaRPr lang="uk-UA" sz="2400" dirty="0"/>
          </a:p>
        </p:txBody>
      </p:sp>
      <p:sp>
        <p:nvSpPr>
          <p:cNvPr id="3" name="Заголовок 2"/>
          <p:cNvSpPr>
            <a:spLocks noGrp="1"/>
          </p:cNvSpPr>
          <p:nvPr>
            <p:ph type="title"/>
          </p:nvPr>
        </p:nvSpPr>
        <p:spPr>
          <a:xfrm>
            <a:off x="777240" y="5229200"/>
            <a:ext cx="338376" cy="562000"/>
          </a:xfrm>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4653136"/>
            <a:ext cx="3528392" cy="1944216"/>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4542271"/>
            <a:ext cx="3652086" cy="2165945"/>
          </a:xfrm>
          <a:prstGeom prst="rect">
            <a:avLst/>
          </a:prstGeom>
        </p:spPr>
      </p:pic>
    </p:spTree>
    <p:extLst>
      <p:ext uri="{BB962C8B-B14F-4D97-AF65-F5344CB8AC3E}">
        <p14:creationId xmlns:p14="http://schemas.microsoft.com/office/powerpoint/2010/main" val="145947892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685801"/>
            <a:ext cx="7834064" cy="3823319"/>
          </a:xfrm>
        </p:spPr>
        <p:txBody>
          <a:bodyPr>
            <a:normAutofit/>
          </a:bodyPr>
          <a:lstStyle/>
          <a:p>
            <a:r>
              <a:rPr lang="uk-UA" sz="2400" i="1" dirty="0">
                <a:effectLst/>
              </a:rPr>
              <a:t>Через 1 млн. років, при подальшому розширенні та охолодженні речовини до температури 3 000 К, в результаті об’єднання електронів і протонів утворились атоми </a:t>
            </a:r>
            <a:r>
              <a:rPr lang="uk-UA" sz="2400" i="1" dirty="0" err="1">
                <a:effectLst/>
              </a:rPr>
              <a:t>водню-</a:t>
            </a:r>
            <a:r>
              <a:rPr lang="uk-UA" sz="2400" i="1" dirty="0">
                <a:effectLst/>
              </a:rPr>
              <a:t> найпростішого і найпоширенішого хімічного елемента у Всесвіті. Випромінювання виділилось від речовини і у вигляді фотонів розлетілося у просторі. Всесвіт став прозорим. Настала наступна ера в історії </a:t>
            </a:r>
            <a:r>
              <a:rPr lang="uk-UA" sz="2400" i="1" dirty="0" err="1">
                <a:effectLst/>
              </a:rPr>
              <a:t>Всесвіту-</a:t>
            </a:r>
            <a:r>
              <a:rPr lang="uk-UA" sz="2400" i="1" dirty="0">
                <a:effectLst/>
              </a:rPr>
              <a:t> ера речовини, яка триває і дотепер.</a:t>
            </a:r>
            <a:endParaRPr lang="uk-UA" sz="2400" dirty="0"/>
          </a:p>
        </p:txBody>
      </p:sp>
      <p:sp>
        <p:nvSpPr>
          <p:cNvPr id="3" name="Заголовок 2"/>
          <p:cNvSpPr>
            <a:spLocks noGrp="1"/>
          </p:cNvSpPr>
          <p:nvPr>
            <p:ph type="title"/>
          </p:nvPr>
        </p:nvSpPr>
        <p:spPr>
          <a:xfrm flipV="1">
            <a:off x="777240" y="6597352"/>
            <a:ext cx="914440" cy="144016"/>
          </a:xfrm>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4365103"/>
            <a:ext cx="4874864" cy="2351583"/>
          </a:xfrm>
          <a:prstGeom prst="rect">
            <a:avLst/>
          </a:prstGeom>
        </p:spPr>
      </p:pic>
    </p:spTree>
    <p:extLst>
      <p:ext uri="{BB962C8B-B14F-4D97-AF65-F5344CB8AC3E}">
        <p14:creationId xmlns:p14="http://schemas.microsoft.com/office/powerpoint/2010/main" val="33416103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187624" y="2575294"/>
            <a:ext cx="6096000" cy="3657599"/>
          </a:xfrm>
        </p:spPr>
        <p:txBody>
          <a:bodyPr>
            <a:normAutofit/>
          </a:bodyPr>
          <a:lstStyle/>
          <a:p>
            <a:pPr marL="475488" indent="-457200">
              <a:buAutoNum type="arabicParenR"/>
            </a:pPr>
            <a:r>
              <a:rPr lang="ru-RU" sz="2400" i="1" dirty="0" err="1" smtClean="0">
                <a:effectLst/>
              </a:rPr>
              <a:t>Загальна</a:t>
            </a:r>
            <a:r>
              <a:rPr lang="ru-RU" sz="2400" i="1" dirty="0" smtClean="0">
                <a:effectLst/>
              </a:rPr>
              <a:t> </a:t>
            </a:r>
            <a:r>
              <a:rPr lang="ru-RU" sz="2400" i="1" dirty="0" err="1">
                <a:effectLst/>
              </a:rPr>
              <a:t>теорія</a:t>
            </a:r>
            <a:r>
              <a:rPr lang="ru-RU" sz="2400" i="1" dirty="0">
                <a:effectLst/>
              </a:rPr>
              <a:t> </a:t>
            </a:r>
            <a:r>
              <a:rPr lang="ru-RU" sz="2400" i="1" dirty="0" err="1">
                <a:effectLst/>
              </a:rPr>
              <a:t>відносності</a:t>
            </a:r>
            <a:r>
              <a:rPr lang="ru-RU" sz="2400" i="1" dirty="0">
                <a:effectLst/>
              </a:rPr>
              <a:t>- </a:t>
            </a:r>
            <a:r>
              <a:rPr lang="ru-RU" sz="2400" i="1" dirty="0" err="1">
                <a:effectLst/>
              </a:rPr>
              <a:t>наріжний</a:t>
            </a:r>
            <a:r>
              <a:rPr lang="ru-RU" sz="2400" i="1" dirty="0">
                <a:effectLst/>
              </a:rPr>
              <a:t> </a:t>
            </a:r>
            <a:r>
              <a:rPr lang="ru-RU" sz="2400" i="1" dirty="0" err="1">
                <a:effectLst/>
              </a:rPr>
              <a:t>камінь</a:t>
            </a:r>
            <a:r>
              <a:rPr lang="ru-RU" sz="2400" i="1" dirty="0">
                <a:effectLst/>
              </a:rPr>
              <a:t> </a:t>
            </a:r>
            <a:r>
              <a:rPr lang="ru-RU" sz="2400" i="1" dirty="0" err="1">
                <a:effectLst/>
              </a:rPr>
              <a:t>моделі</a:t>
            </a:r>
            <a:r>
              <a:rPr lang="ru-RU" sz="2400" i="1" dirty="0">
                <a:effectLst/>
              </a:rPr>
              <a:t> </a:t>
            </a:r>
            <a:r>
              <a:rPr lang="ru-RU" sz="2400" i="1" dirty="0" err="1" smtClean="0">
                <a:effectLst/>
              </a:rPr>
              <a:t>Всесвіту</a:t>
            </a:r>
            <a:endParaRPr lang="ru-RU" sz="2400" i="1" dirty="0" smtClean="0">
              <a:effectLst/>
            </a:endParaRPr>
          </a:p>
          <a:p>
            <a:pPr marL="475488" indent="-457200">
              <a:buAutoNum type="arabicParenR"/>
            </a:pPr>
            <a:r>
              <a:rPr lang="uk-UA" sz="2400" i="1" dirty="0">
                <a:effectLst/>
              </a:rPr>
              <a:t>Історія дуже раннього Всесвіту </a:t>
            </a:r>
            <a:endParaRPr lang="uk-UA" sz="2400" i="1" dirty="0" smtClean="0">
              <a:effectLst/>
            </a:endParaRPr>
          </a:p>
          <a:p>
            <a:pPr marL="475488" indent="-457200">
              <a:buAutoNum type="arabicParenR"/>
            </a:pPr>
            <a:r>
              <a:rPr lang="uk-UA" sz="2400" i="1" dirty="0">
                <a:effectLst/>
              </a:rPr>
              <a:t>Ранній </a:t>
            </a:r>
            <a:r>
              <a:rPr lang="uk-UA" sz="2400" i="1" dirty="0" smtClean="0">
                <a:effectLst/>
              </a:rPr>
              <a:t>Всесвіт</a:t>
            </a:r>
          </a:p>
          <a:p>
            <a:pPr marL="475488" indent="-457200">
              <a:buAutoNum type="arabicParenR"/>
            </a:pPr>
            <a:r>
              <a:rPr lang="uk-UA" sz="2400" i="1" dirty="0">
                <a:effectLst/>
              </a:rPr>
              <a:t>Реліктове випромінювання </a:t>
            </a:r>
            <a:endParaRPr lang="uk-UA" sz="2400" i="1" dirty="0" smtClean="0">
              <a:effectLst/>
            </a:endParaRPr>
          </a:p>
          <a:p>
            <a:pPr marL="475488" indent="-457200">
              <a:buAutoNum type="arabicParenR"/>
            </a:pPr>
            <a:r>
              <a:rPr lang="uk-UA" sz="2400" i="1" dirty="0">
                <a:effectLst/>
              </a:rPr>
              <a:t>Народження галактик</a:t>
            </a:r>
            <a:endParaRPr lang="uk-UA" sz="2400" dirty="0"/>
          </a:p>
        </p:txBody>
      </p:sp>
      <p:sp>
        <p:nvSpPr>
          <p:cNvPr id="3" name="Заголовок 2"/>
          <p:cNvSpPr>
            <a:spLocks noGrp="1"/>
          </p:cNvSpPr>
          <p:nvPr>
            <p:ph type="title"/>
          </p:nvPr>
        </p:nvSpPr>
        <p:spPr>
          <a:xfrm>
            <a:off x="395536" y="188640"/>
            <a:ext cx="7543800" cy="914400"/>
          </a:xfrm>
        </p:spPr>
        <p:txBody>
          <a:bodyPr/>
          <a:lstStyle/>
          <a:p>
            <a:r>
              <a:rPr lang="uk-UA" dirty="0" smtClean="0"/>
              <a:t>План </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476671"/>
            <a:ext cx="5112568" cy="2411863"/>
          </a:xfrm>
          <a:prstGeom prst="rect">
            <a:avLst/>
          </a:prstGeom>
        </p:spPr>
      </p:pic>
    </p:spTree>
    <p:extLst>
      <p:ext uri="{BB962C8B-B14F-4D97-AF65-F5344CB8AC3E}">
        <p14:creationId xmlns:p14="http://schemas.microsoft.com/office/powerpoint/2010/main" val="15887970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3068960"/>
            <a:ext cx="5688632" cy="3125622"/>
          </a:xfrm>
        </p:spPr>
      </p:pic>
      <p:sp>
        <p:nvSpPr>
          <p:cNvPr id="3" name="Заголовок 2"/>
          <p:cNvSpPr>
            <a:spLocks noGrp="1"/>
          </p:cNvSpPr>
          <p:nvPr>
            <p:ph type="title"/>
          </p:nvPr>
        </p:nvSpPr>
        <p:spPr>
          <a:xfrm>
            <a:off x="899592" y="1052736"/>
            <a:ext cx="7543800" cy="914400"/>
          </a:xfrm>
        </p:spPr>
        <p:txBody>
          <a:bodyPr/>
          <a:lstStyle/>
          <a:p>
            <a:r>
              <a:rPr lang="uk-UA" dirty="0" smtClean="0"/>
              <a:t>Реліктове випромінювання</a:t>
            </a:r>
            <a:endParaRPr lang="uk-UA" dirty="0"/>
          </a:p>
        </p:txBody>
      </p:sp>
    </p:spTree>
    <p:extLst>
      <p:ext uri="{BB962C8B-B14F-4D97-AF65-F5344CB8AC3E}">
        <p14:creationId xmlns:p14="http://schemas.microsoft.com/office/powerpoint/2010/main" val="908093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sz="2400" i="1" dirty="0" err="1">
                <a:effectLst/>
              </a:rPr>
              <a:t>Випромінювання</a:t>
            </a:r>
            <a:r>
              <a:rPr lang="ru-RU" sz="2400" i="1" dirty="0">
                <a:effectLst/>
              </a:rPr>
              <a:t>, </a:t>
            </a:r>
            <a:r>
              <a:rPr lang="ru-RU" sz="2400" i="1" dirty="0" err="1">
                <a:effectLst/>
              </a:rPr>
              <a:t>що</a:t>
            </a:r>
            <a:r>
              <a:rPr lang="ru-RU" sz="2400" i="1" dirty="0">
                <a:effectLst/>
              </a:rPr>
              <a:t> </a:t>
            </a:r>
            <a:r>
              <a:rPr lang="ru-RU" sz="2400" i="1" dirty="0" err="1">
                <a:effectLst/>
              </a:rPr>
              <a:t>виникло</a:t>
            </a:r>
            <a:r>
              <a:rPr lang="ru-RU" sz="2400" i="1" dirty="0">
                <a:effectLst/>
              </a:rPr>
              <a:t> на </a:t>
            </a:r>
            <a:r>
              <a:rPr lang="ru-RU" sz="2400" i="1" dirty="0" err="1">
                <a:effectLst/>
              </a:rPr>
              <a:t>ранніх</a:t>
            </a:r>
            <a:r>
              <a:rPr lang="ru-RU" sz="2400" i="1" dirty="0">
                <a:effectLst/>
              </a:rPr>
              <a:t> </a:t>
            </a:r>
            <a:r>
              <a:rPr lang="ru-RU" sz="2400" i="1" dirty="0" err="1">
                <a:effectLst/>
              </a:rPr>
              <a:t>етапах</a:t>
            </a:r>
            <a:r>
              <a:rPr lang="ru-RU" sz="2400" i="1" dirty="0">
                <a:effectLst/>
              </a:rPr>
              <a:t> </a:t>
            </a:r>
            <a:r>
              <a:rPr lang="ru-RU" sz="2400" i="1" dirty="0" err="1">
                <a:effectLst/>
              </a:rPr>
              <a:t>розвитку</a:t>
            </a:r>
            <a:r>
              <a:rPr lang="ru-RU" sz="2400" i="1" dirty="0">
                <a:effectLst/>
              </a:rPr>
              <a:t> </a:t>
            </a:r>
            <a:r>
              <a:rPr lang="ru-RU" sz="2400" i="1" dirty="0" err="1">
                <a:effectLst/>
              </a:rPr>
              <a:t>Всесвіту</a:t>
            </a:r>
            <a:r>
              <a:rPr lang="ru-RU" sz="2400" i="1" dirty="0">
                <a:effectLst/>
              </a:rPr>
              <a:t> </a:t>
            </a:r>
            <a:r>
              <a:rPr lang="ru-RU" sz="2400" i="1" dirty="0" err="1">
                <a:effectLst/>
              </a:rPr>
              <a:t>мусить</a:t>
            </a:r>
            <a:r>
              <a:rPr lang="ru-RU" sz="2400" i="1" dirty="0">
                <a:effectLst/>
              </a:rPr>
              <a:t> і зараз </a:t>
            </a:r>
            <a:r>
              <a:rPr lang="ru-RU" sz="2400" i="1" dirty="0" err="1">
                <a:effectLst/>
              </a:rPr>
              <a:t>знаходитися</a:t>
            </a:r>
            <a:r>
              <a:rPr lang="ru-RU" sz="2400" i="1" dirty="0">
                <a:effectLst/>
              </a:rPr>
              <a:t> в </a:t>
            </a:r>
            <a:r>
              <a:rPr lang="ru-RU" sz="2400" i="1" dirty="0" err="1">
                <a:effectLst/>
              </a:rPr>
              <a:t>ньому</a:t>
            </a:r>
            <a:r>
              <a:rPr lang="ru-RU" sz="2400" i="1" dirty="0">
                <a:effectLst/>
              </a:rPr>
              <a:t> у </a:t>
            </a:r>
            <a:r>
              <a:rPr lang="ru-RU" sz="2400" i="1" dirty="0" err="1">
                <a:effectLst/>
              </a:rPr>
              <a:t>вигляді</a:t>
            </a:r>
            <a:r>
              <a:rPr lang="ru-RU" sz="2400" i="1" dirty="0">
                <a:effectLst/>
              </a:rPr>
              <a:t> фонового </a:t>
            </a:r>
            <a:r>
              <a:rPr lang="ru-RU" sz="2400" i="1" dirty="0" err="1">
                <a:effectLst/>
              </a:rPr>
              <a:t>космічного</a:t>
            </a:r>
            <a:r>
              <a:rPr lang="ru-RU" sz="2400" i="1" dirty="0">
                <a:effectLst/>
              </a:rPr>
              <a:t> </a:t>
            </a:r>
            <a:r>
              <a:rPr lang="ru-RU" sz="2400" i="1" dirty="0" err="1">
                <a:effectLst/>
              </a:rPr>
              <a:t>або</a:t>
            </a:r>
            <a:r>
              <a:rPr lang="ru-RU" sz="2400" i="1" dirty="0">
                <a:effectLst/>
              </a:rPr>
              <a:t> </a:t>
            </a:r>
            <a:r>
              <a:rPr lang="ru-RU" sz="2400" i="1" dirty="0" err="1">
                <a:effectLst/>
              </a:rPr>
              <a:t>реліктового</a:t>
            </a:r>
            <a:r>
              <a:rPr lang="ru-RU" sz="2400" i="1" dirty="0">
                <a:effectLst/>
              </a:rPr>
              <a:t> </a:t>
            </a:r>
            <a:r>
              <a:rPr lang="ru-RU" sz="2400" i="1" dirty="0" err="1">
                <a:effectLst/>
              </a:rPr>
              <a:t>випромінювання</a:t>
            </a:r>
            <a:r>
              <a:rPr lang="ru-RU" sz="2400" i="1" dirty="0">
                <a:effectLst/>
              </a:rPr>
              <a:t>.</a:t>
            </a:r>
            <a:endParaRPr lang="uk-UA" sz="2400" dirty="0"/>
          </a:p>
        </p:txBody>
      </p:sp>
      <p:sp>
        <p:nvSpPr>
          <p:cNvPr id="3" name="Заголовок 2"/>
          <p:cNvSpPr>
            <a:spLocks noGrp="1"/>
          </p:cNvSpPr>
          <p:nvPr>
            <p:ph type="title"/>
          </p:nvPr>
        </p:nvSpPr>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3429000"/>
            <a:ext cx="5714557" cy="3234655"/>
          </a:xfrm>
          <a:prstGeom prst="rect">
            <a:avLst/>
          </a:prstGeom>
        </p:spPr>
      </p:pic>
    </p:spTree>
    <p:extLst>
      <p:ext uri="{BB962C8B-B14F-4D97-AF65-F5344CB8AC3E}">
        <p14:creationId xmlns:p14="http://schemas.microsoft.com/office/powerpoint/2010/main" val="4236014829"/>
      </p:ext>
    </p:extLst>
  </p:cSld>
  <p:clrMapOvr>
    <a:masterClrMapping/>
  </p:clrMapOvr>
  <p:transition spd="slow">
    <p:wheel spokes="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83568" y="260648"/>
            <a:ext cx="7543800" cy="914400"/>
          </a:xfrm>
        </p:spPr>
        <p:txBody>
          <a:bodyPr/>
          <a:lstStyle/>
          <a:p>
            <a:r>
              <a:rPr lang="uk-UA" dirty="0" smtClean="0"/>
              <a:t>Народження галактик </a:t>
            </a:r>
            <a:endParaRPr lang="uk-UA"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1844824"/>
            <a:ext cx="5724095" cy="4293071"/>
          </a:xfrm>
        </p:spPr>
      </p:pic>
    </p:spTree>
    <p:extLst>
      <p:ext uri="{BB962C8B-B14F-4D97-AF65-F5344CB8AC3E}">
        <p14:creationId xmlns:p14="http://schemas.microsoft.com/office/powerpoint/2010/main" val="1061540256"/>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685801"/>
            <a:ext cx="7906072" cy="3679303"/>
          </a:xfrm>
        </p:spPr>
        <p:txBody>
          <a:bodyPr>
            <a:normAutofit/>
          </a:bodyPr>
          <a:lstStyle/>
          <a:p>
            <a:r>
              <a:rPr lang="uk-UA" sz="2400" i="1" dirty="0">
                <a:effectLst/>
              </a:rPr>
              <a:t>Після того як випромінювання відокремилось від речовини, Всесвіт складався із суміші атомів і випромінювання, тобто був наповнений гарячим газом. Можливо цей газ не був абсолютно однорідним. Можливо у ньому були ущільнення і розрідження. Хоча остаточно це питання залишається нез’ясованим.</a:t>
            </a:r>
            <a:endParaRPr lang="uk-UA" sz="2400" dirty="0"/>
          </a:p>
        </p:txBody>
      </p:sp>
      <p:sp>
        <p:nvSpPr>
          <p:cNvPr id="3" name="Заголовок 2"/>
          <p:cNvSpPr>
            <a:spLocks noGrp="1"/>
          </p:cNvSpPr>
          <p:nvPr>
            <p:ph type="title"/>
          </p:nvPr>
        </p:nvSpPr>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4005064"/>
            <a:ext cx="4032448" cy="2494455"/>
          </a:xfrm>
          <a:prstGeom prst="rect">
            <a:avLst/>
          </a:prstGeom>
        </p:spPr>
      </p:pic>
    </p:spTree>
    <p:extLst>
      <p:ext uri="{BB962C8B-B14F-4D97-AF65-F5344CB8AC3E}">
        <p14:creationId xmlns:p14="http://schemas.microsoft.com/office/powerpoint/2010/main" val="18437605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971600" y="476673"/>
            <a:ext cx="7258000" cy="4104456"/>
          </a:xfrm>
        </p:spPr>
        <p:txBody>
          <a:bodyPr>
            <a:normAutofit/>
          </a:bodyPr>
          <a:lstStyle/>
          <a:p>
            <a:r>
              <a:rPr lang="uk-UA" sz="2400" i="1" dirty="0">
                <a:effectLst/>
              </a:rPr>
              <a:t>Врахуємо тепер, що зі збільшенням щільності </a:t>
            </a:r>
            <a:r>
              <a:rPr lang="uk-UA" sz="2400" i="1" dirty="0" err="1">
                <a:effectLst/>
              </a:rPr>
              <a:t>згустка</a:t>
            </a:r>
            <a:r>
              <a:rPr lang="uk-UA" sz="2400" i="1" dirty="0">
                <a:effectLst/>
              </a:rPr>
              <a:t> речовини зростає сила гравітації, що діє на нього. А тому будь-яка неоднорідність речовини має тенденцію до нарощування. З часом такі ущільнені хмари відокремилась одна від одної і перестали брати участь у розширенні. Гравітація міцно тримала кожну з них групою, а розширення появлялось у зростанні відстані між ними.</a:t>
            </a:r>
            <a:endParaRPr lang="uk-UA" sz="2400" dirty="0"/>
          </a:p>
        </p:txBody>
      </p:sp>
      <p:sp>
        <p:nvSpPr>
          <p:cNvPr id="3" name="Заголовок 2"/>
          <p:cNvSpPr>
            <a:spLocks noGrp="1"/>
          </p:cNvSpPr>
          <p:nvPr>
            <p:ph type="title"/>
          </p:nvPr>
        </p:nvSpPr>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4005064"/>
            <a:ext cx="8822974" cy="3456384"/>
          </a:xfrm>
          <a:prstGeom prst="rect">
            <a:avLst/>
          </a:prstGeom>
        </p:spPr>
      </p:pic>
    </p:spTree>
    <p:extLst>
      <p:ext uri="{BB962C8B-B14F-4D97-AF65-F5344CB8AC3E}">
        <p14:creationId xmlns:p14="http://schemas.microsoft.com/office/powerpoint/2010/main" val="2233089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uk-UA" sz="2400" i="1" dirty="0">
                <a:effectLst/>
              </a:rPr>
              <a:t>Велетенські і дуже масивні згустки дробились на менші, кожний з яких продовжував ущільнюватись. З таких згустків через 1 млрд. років після Великого Вибуху і утворилися </a:t>
            </a:r>
            <a:r>
              <a:rPr lang="uk-UA" sz="2400" i="1" dirty="0" err="1">
                <a:effectLst/>
              </a:rPr>
              <a:t>надскупчення</a:t>
            </a:r>
            <a:r>
              <a:rPr lang="uk-UA" sz="2400" i="1" dirty="0">
                <a:effectLst/>
              </a:rPr>
              <a:t>, скупчення галактик, окремі галактики, а в галактиках – окремі зорі.</a:t>
            </a:r>
            <a:endParaRPr lang="uk-UA" sz="2400" dirty="0"/>
          </a:p>
        </p:txBody>
      </p:sp>
      <p:sp>
        <p:nvSpPr>
          <p:cNvPr id="3" name="Заголовок 2"/>
          <p:cNvSpPr>
            <a:spLocks noGrp="1"/>
          </p:cNvSpPr>
          <p:nvPr>
            <p:ph type="title"/>
          </p:nvPr>
        </p:nvSpPr>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3789039"/>
            <a:ext cx="5976664" cy="2874615"/>
          </a:xfrm>
          <a:prstGeom prst="rect">
            <a:avLst/>
          </a:prstGeom>
        </p:spPr>
      </p:pic>
    </p:spTree>
    <p:extLst>
      <p:ext uri="{BB962C8B-B14F-4D97-AF65-F5344CB8AC3E}">
        <p14:creationId xmlns:p14="http://schemas.microsoft.com/office/powerpoint/2010/main" val="384095610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1268760"/>
            <a:ext cx="8280920" cy="4824536"/>
          </a:xfrm>
        </p:spPr>
        <p:txBody>
          <a:bodyPr>
            <a:normAutofit/>
          </a:bodyPr>
          <a:lstStyle/>
          <a:p>
            <a:r>
              <a:rPr lang="uk-UA" i="1" dirty="0">
                <a:effectLst/>
              </a:rPr>
              <a:t>Цей сценарій утворення і розвитку Всесвіту підтверджується такими спостережними даними: Наявність реліктового випромінювання як своєрідне відлуння моменту відриву випромінювання від речовини. Відсотковий вміст гелію у речовині, що відповідає розрахунковому за теорією Великого Вибуху (25% гелію і 75% водню в загальній масі). Однорідність та ізотропність простору у великих масштабах (100 </a:t>
            </a:r>
            <a:r>
              <a:rPr lang="uk-UA" i="1" dirty="0" err="1">
                <a:effectLst/>
              </a:rPr>
              <a:t>Мпк</a:t>
            </a:r>
            <a:r>
              <a:rPr lang="uk-UA" i="1" dirty="0">
                <a:effectLst/>
              </a:rPr>
              <a:t>). Наявність </a:t>
            </a:r>
            <a:r>
              <a:rPr lang="uk-UA" i="1" dirty="0" err="1">
                <a:effectLst/>
              </a:rPr>
              <a:t>неоднорідностей</a:t>
            </a:r>
            <a:r>
              <a:rPr lang="uk-UA" i="1" dirty="0">
                <a:effectLst/>
              </a:rPr>
              <a:t> у невеликих масштабах як наслідок флуктуацій щільності речовини на початку Всесвіту. Співвідношення між випромінюванням і речовиною (між кількістю фотонів і окремих частинок).</a:t>
            </a:r>
            <a:endParaRPr lang="uk-UA" dirty="0"/>
          </a:p>
        </p:txBody>
      </p:sp>
      <p:sp>
        <p:nvSpPr>
          <p:cNvPr id="3" name="Заголовок 2"/>
          <p:cNvSpPr>
            <a:spLocks noGrp="1"/>
          </p:cNvSpPr>
          <p:nvPr>
            <p:ph type="title"/>
          </p:nvPr>
        </p:nvSpPr>
        <p:spPr>
          <a:xfrm>
            <a:off x="467544" y="692696"/>
            <a:ext cx="7543800" cy="914400"/>
          </a:xfrm>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476672"/>
            <a:ext cx="2543175" cy="142875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6176" y="452399"/>
            <a:ext cx="2021582" cy="1428750"/>
          </a:xfrm>
          <a:prstGeom prst="rect">
            <a:avLst/>
          </a:prstGeom>
        </p:spPr>
      </p:pic>
    </p:spTree>
    <p:extLst>
      <p:ext uri="{BB962C8B-B14F-4D97-AF65-F5344CB8AC3E}">
        <p14:creationId xmlns:p14="http://schemas.microsoft.com/office/powerpoint/2010/main" val="184146512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1560" y="2204864"/>
            <a:ext cx="7776864" cy="4176464"/>
          </a:xfrm>
        </p:spPr>
        <p:txBody>
          <a:bodyPr>
            <a:normAutofit/>
          </a:bodyPr>
          <a:lstStyle/>
          <a:p>
            <a:r>
              <a:rPr lang="uk-UA" sz="2400" i="1" dirty="0">
                <a:effectLst/>
              </a:rPr>
              <a:t>Теорія відносності виходить з того факту, що всі вимірювання і зміни у просторі і часі відносні і залежать від конкретного спостерігача. Вони втрачають абсолютне значення, а сама структура простору-часу визначається тим чи іншим розподілом мас у Всесвіті. В різних частинках Всесвіту простір по-різному викривлений, і час протікає з різною швидкістю.</a:t>
            </a:r>
            <a:endParaRPr lang="uk-UA" sz="2400" dirty="0"/>
          </a:p>
        </p:txBody>
      </p:sp>
      <p:sp>
        <p:nvSpPr>
          <p:cNvPr id="3" name="Заголовок 2"/>
          <p:cNvSpPr>
            <a:spLocks noGrp="1"/>
          </p:cNvSpPr>
          <p:nvPr>
            <p:ph type="title"/>
          </p:nvPr>
        </p:nvSpPr>
        <p:spPr>
          <a:xfrm>
            <a:off x="467544" y="0"/>
            <a:ext cx="7543800" cy="2111152"/>
          </a:xfrm>
        </p:spPr>
        <p:txBody>
          <a:bodyPr/>
          <a:lstStyle/>
          <a:p>
            <a:r>
              <a:rPr lang="ru-RU" sz="4000" dirty="0" err="1">
                <a:effectLst/>
              </a:rPr>
              <a:t>Загальна</a:t>
            </a:r>
            <a:r>
              <a:rPr lang="ru-RU" sz="4000" dirty="0">
                <a:effectLst/>
              </a:rPr>
              <a:t> </a:t>
            </a:r>
            <a:r>
              <a:rPr lang="ru-RU" sz="4000" dirty="0" err="1">
                <a:effectLst/>
              </a:rPr>
              <a:t>теорія</a:t>
            </a:r>
            <a:r>
              <a:rPr lang="ru-RU" sz="4000" dirty="0">
                <a:effectLst/>
              </a:rPr>
              <a:t> </a:t>
            </a:r>
            <a:r>
              <a:rPr lang="ru-RU" sz="4000" dirty="0" err="1">
                <a:effectLst/>
              </a:rPr>
              <a:t>відносності</a:t>
            </a:r>
            <a:r>
              <a:rPr lang="ru-RU" sz="4000" dirty="0">
                <a:effectLst/>
              </a:rPr>
              <a:t> - </a:t>
            </a:r>
            <a:r>
              <a:rPr lang="ru-RU" sz="4000" dirty="0" err="1">
                <a:effectLst/>
              </a:rPr>
              <a:t>наріжний</a:t>
            </a:r>
            <a:r>
              <a:rPr lang="ru-RU" sz="4000" dirty="0">
                <a:effectLst/>
              </a:rPr>
              <a:t> </a:t>
            </a:r>
            <a:r>
              <a:rPr lang="ru-RU" sz="4000" dirty="0" err="1">
                <a:effectLst/>
              </a:rPr>
              <a:t>камінь</a:t>
            </a:r>
            <a:r>
              <a:rPr lang="ru-RU" sz="4000" dirty="0">
                <a:effectLst/>
              </a:rPr>
              <a:t> </a:t>
            </a:r>
            <a:r>
              <a:rPr lang="ru-RU" sz="4000" dirty="0" err="1">
                <a:effectLst/>
              </a:rPr>
              <a:t>моделі</a:t>
            </a:r>
            <a:r>
              <a:rPr lang="ru-RU" sz="4000" dirty="0">
                <a:effectLst/>
              </a:rPr>
              <a:t> </a:t>
            </a:r>
            <a:r>
              <a:rPr lang="ru-RU" sz="4000" dirty="0" err="1">
                <a:effectLst/>
              </a:rPr>
              <a:t>Всесвіту</a:t>
            </a:r>
            <a:endParaRPr lang="uk-UA" sz="4000" dirty="0"/>
          </a:p>
        </p:txBody>
      </p:sp>
    </p:spTree>
    <p:extLst>
      <p:ext uri="{BB962C8B-B14F-4D97-AF65-F5344CB8AC3E}">
        <p14:creationId xmlns:p14="http://schemas.microsoft.com/office/powerpoint/2010/main" val="105302736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924944"/>
            <a:ext cx="8256240" cy="3816424"/>
          </a:xfrm>
        </p:spPr>
        <p:txBody>
          <a:bodyPr/>
          <a:lstStyle/>
          <a:p>
            <a:r>
              <a:rPr lang="uk-UA" sz="2400" i="1" dirty="0">
                <a:effectLst/>
              </a:rPr>
              <a:t>Всі уявлення про будову та виникнення Всесвіту, що з’явилися у людства до 20х років ХХ ст., можна вважати теоретичними міркуваннями, бо спостережені дані були вкрай обмежені. І все ж на основі цих даних повільно вимальовувалася картина “будівлі” Всесвіту. На основі роздумів про світ фізичних явищ, критичного аналізу механіки Галілея та Ньютона народилася теорія відносності Ейнштейна, якій було вготовано провести справжній переворот у фізиці.</a:t>
            </a:r>
            <a:endParaRPr lang="uk-UA" sz="2400" dirty="0"/>
          </a:p>
        </p:txBody>
      </p:sp>
      <p:sp>
        <p:nvSpPr>
          <p:cNvPr id="3" name="Заголовок 2"/>
          <p:cNvSpPr>
            <a:spLocks noGrp="1"/>
          </p:cNvSpPr>
          <p:nvPr>
            <p:ph type="title"/>
          </p:nvPr>
        </p:nvSpPr>
        <p:spPr>
          <a:xfrm>
            <a:off x="251520" y="260648"/>
            <a:ext cx="7543800" cy="914400"/>
          </a:xfrm>
        </p:spPr>
        <p:txBody>
          <a:bodyPr/>
          <a:lstStyle/>
          <a:p>
            <a:r>
              <a:rPr lang="uk-UA" dirty="0" smtClean="0"/>
              <a:t>.</a:t>
            </a:r>
            <a:endParaRPr lang="uk-UA"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404664"/>
            <a:ext cx="5832648" cy="2448272"/>
          </a:xfrm>
          <a:prstGeom prst="rect">
            <a:avLst/>
          </a:prstGeom>
        </p:spPr>
      </p:pic>
    </p:spTree>
    <p:extLst>
      <p:ext uri="{BB962C8B-B14F-4D97-AF65-F5344CB8AC3E}">
        <p14:creationId xmlns:p14="http://schemas.microsoft.com/office/powerpoint/2010/main" val="36078252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996952"/>
            <a:ext cx="8064896" cy="3312368"/>
          </a:xfrm>
        </p:spPr>
        <p:txBody>
          <a:bodyPr>
            <a:normAutofit/>
          </a:bodyPr>
          <a:lstStyle/>
          <a:p>
            <a:r>
              <a:rPr lang="ru-RU" sz="2400" i="1" dirty="0">
                <a:effectLst/>
              </a:rPr>
              <a:t>У </a:t>
            </a:r>
            <a:r>
              <a:rPr lang="ru-RU" sz="2400" i="1" dirty="0" err="1">
                <a:effectLst/>
              </a:rPr>
              <a:t>загальній</a:t>
            </a:r>
            <a:r>
              <a:rPr lang="ru-RU" sz="2400" i="1" dirty="0">
                <a:effectLst/>
              </a:rPr>
              <a:t> </a:t>
            </a:r>
            <a:r>
              <a:rPr lang="ru-RU" sz="2400" i="1" dirty="0" err="1">
                <a:effectLst/>
              </a:rPr>
              <a:t>теорії</a:t>
            </a:r>
            <a:r>
              <a:rPr lang="ru-RU" sz="2400" i="1" dirty="0">
                <a:effectLst/>
              </a:rPr>
              <a:t> </a:t>
            </a:r>
            <a:r>
              <a:rPr lang="ru-RU" sz="2400" i="1" dirty="0" err="1">
                <a:effectLst/>
              </a:rPr>
              <a:t>відносності</a:t>
            </a:r>
            <a:r>
              <a:rPr lang="ru-RU" sz="2400" i="1" dirty="0">
                <a:effectLst/>
              </a:rPr>
              <a:t> (ЗТВ) </a:t>
            </a:r>
            <a:r>
              <a:rPr lang="ru-RU" sz="2400" i="1" dirty="0" err="1">
                <a:effectLst/>
              </a:rPr>
              <a:t>Енштейна</a:t>
            </a:r>
            <a:r>
              <a:rPr lang="ru-RU" sz="2400" i="1" dirty="0">
                <a:effectLst/>
              </a:rPr>
              <a:t> </a:t>
            </a:r>
            <a:r>
              <a:rPr lang="ru-RU" sz="2400" i="1" dirty="0" err="1">
                <a:effectLst/>
              </a:rPr>
              <a:t>гравітація</a:t>
            </a:r>
            <a:r>
              <a:rPr lang="ru-RU" sz="2400" i="1" dirty="0">
                <a:effectLst/>
              </a:rPr>
              <a:t> – не сила, а </a:t>
            </a:r>
            <a:r>
              <a:rPr lang="ru-RU" sz="2400" i="1" dirty="0" err="1">
                <a:effectLst/>
              </a:rPr>
              <a:t>тільки</a:t>
            </a:r>
            <a:r>
              <a:rPr lang="ru-RU" sz="2400" i="1" dirty="0">
                <a:effectLst/>
              </a:rPr>
              <a:t> </a:t>
            </a:r>
            <a:r>
              <a:rPr lang="ru-RU" sz="2400" i="1" dirty="0" err="1">
                <a:effectLst/>
              </a:rPr>
              <a:t>викривлення</a:t>
            </a:r>
            <a:r>
              <a:rPr lang="ru-RU" sz="2400" i="1" dirty="0">
                <a:effectLst/>
              </a:rPr>
              <a:t> простору-часу. </a:t>
            </a:r>
            <a:r>
              <a:rPr lang="ru-RU" sz="2400" i="1" dirty="0" err="1">
                <a:effectLst/>
              </a:rPr>
              <a:t>Тіла</a:t>
            </a:r>
            <a:r>
              <a:rPr lang="ru-RU" sz="2400" i="1" dirty="0">
                <a:effectLst/>
              </a:rPr>
              <a:t> </a:t>
            </a:r>
            <a:r>
              <a:rPr lang="ru-RU" sz="2400" i="1" dirty="0" err="1">
                <a:effectLst/>
              </a:rPr>
              <a:t>рухаються</a:t>
            </a:r>
            <a:r>
              <a:rPr lang="ru-RU" sz="2400" i="1" dirty="0">
                <a:effectLst/>
              </a:rPr>
              <a:t> по </a:t>
            </a:r>
            <a:r>
              <a:rPr lang="ru-RU" sz="2400" i="1" dirty="0" err="1">
                <a:effectLst/>
              </a:rPr>
              <a:t>викривлених</a:t>
            </a:r>
            <a:r>
              <a:rPr lang="ru-RU" sz="2400" i="1" dirty="0">
                <a:effectLst/>
              </a:rPr>
              <a:t> </a:t>
            </a:r>
            <a:r>
              <a:rPr lang="ru-RU" sz="2400" i="1" dirty="0" err="1">
                <a:effectLst/>
              </a:rPr>
              <a:t>траекторіях</a:t>
            </a:r>
            <a:r>
              <a:rPr lang="ru-RU" sz="2400" i="1" dirty="0">
                <a:effectLst/>
              </a:rPr>
              <a:t> не тому, </a:t>
            </a:r>
            <a:r>
              <a:rPr lang="ru-RU" sz="2400" i="1" dirty="0" err="1">
                <a:effectLst/>
              </a:rPr>
              <a:t>що</a:t>
            </a:r>
            <a:r>
              <a:rPr lang="ru-RU" sz="2400" i="1" dirty="0">
                <a:effectLst/>
              </a:rPr>
              <a:t> на них </a:t>
            </a:r>
            <a:r>
              <a:rPr lang="ru-RU" sz="2400" i="1" dirty="0" err="1">
                <a:effectLst/>
              </a:rPr>
              <a:t>діє</a:t>
            </a:r>
            <a:r>
              <a:rPr lang="ru-RU" sz="2400" i="1" dirty="0">
                <a:effectLst/>
              </a:rPr>
              <a:t> сила </a:t>
            </a:r>
            <a:r>
              <a:rPr lang="ru-RU" sz="2400" i="1" dirty="0" err="1">
                <a:effectLst/>
              </a:rPr>
              <a:t>гравітації</a:t>
            </a:r>
            <a:r>
              <a:rPr lang="ru-RU" sz="2400" i="1" dirty="0">
                <a:effectLst/>
              </a:rPr>
              <a:t>,- вони </a:t>
            </a:r>
            <a:r>
              <a:rPr lang="ru-RU" sz="2400" i="1" dirty="0" err="1">
                <a:effectLst/>
              </a:rPr>
              <a:t>найкоротшим</a:t>
            </a:r>
            <a:r>
              <a:rPr lang="ru-RU" sz="2400" i="1" dirty="0">
                <a:effectLst/>
              </a:rPr>
              <a:t> та </a:t>
            </a:r>
            <a:r>
              <a:rPr lang="ru-RU" sz="2400" i="1" dirty="0" err="1">
                <a:effectLst/>
              </a:rPr>
              <a:t>найшвидшим</a:t>
            </a:r>
            <a:r>
              <a:rPr lang="ru-RU" sz="2400" i="1" dirty="0">
                <a:effectLst/>
              </a:rPr>
              <a:t> шляхом.</a:t>
            </a:r>
            <a:endParaRPr lang="uk-UA" sz="2400" dirty="0"/>
          </a:p>
        </p:txBody>
      </p:sp>
      <p:sp>
        <p:nvSpPr>
          <p:cNvPr id="3" name="Заголовок 2"/>
          <p:cNvSpPr>
            <a:spLocks noGrp="1"/>
          </p:cNvSpPr>
          <p:nvPr>
            <p:ph type="title"/>
          </p:nvPr>
        </p:nvSpPr>
        <p:spPr>
          <a:xfrm>
            <a:off x="748211" y="145143"/>
            <a:ext cx="7543800" cy="914400"/>
          </a:xfrm>
        </p:spPr>
        <p:txBody>
          <a:bodyPr/>
          <a:lstStyle/>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332656"/>
            <a:ext cx="7776864" cy="3168352"/>
          </a:xfrm>
          <a:prstGeom prst="rect">
            <a:avLst/>
          </a:prstGeom>
        </p:spPr>
      </p:pic>
    </p:spTree>
    <p:extLst>
      <p:ext uri="{BB962C8B-B14F-4D97-AF65-F5344CB8AC3E}">
        <p14:creationId xmlns:p14="http://schemas.microsoft.com/office/powerpoint/2010/main" val="149682706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628800"/>
            <a:ext cx="6984776" cy="4176464"/>
          </a:xfrm>
        </p:spPr>
        <p:txBody>
          <a:bodyPr/>
          <a:lstStyle/>
          <a:p>
            <a:r>
              <a:rPr lang="uk-UA" sz="2400" i="1" dirty="0">
                <a:effectLst/>
              </a:rPr>
              <a:t>Процес переходу космічної матерії з </a:t>
            </a:r>
            <a:r>
              <a:rPr lang="uk-UA" sz="2400" i="1" dirty="0" smtClean="0">
                <a:effectLst/>
              </a:rPr>
              <a:t>стану спокою </a:t>
            </a:r>
            <a:r>
              <a:rPr lang="uk-UA" sz="2400" i="1" dirty="0">
                <a:effectLst/>
              </a:rPr>
              <a:t>на стадію </a:t>
            </a:r>
            <a:r>
              <a:rPr lang="uk-UA" sz="2400" i="1" dirty="0" smtClean="0">
                <a:effectLst/>
              </a:rPr>
              <a:t>розширення називають  Великим </a:t>
            </a:r>
            <a:r>
              <a:rPr lang="uk-UA" sz="2400" i="1" dirty="0">
                <a:effectLst/>
              </a:rPr>
              <a:t>Вибухом. Від цієї часової межі починається історія нашого Всесвіту. Що передувало Великому Вибуху - невідомо.</a:t>
            </a:r>
            <a:endParaRPr lang="uk-UA" sz="2400" dirty="0"/>
          </a:p>
        </p:txBody>
      </p:sp>
      <p:sp>
        <p:nvSpPr>
          <p:cNvPr id="3" name="Заголовок 2"/>
          <p:cNvSpPr>
            <a:spLocks noGrp="1"/>
          </p:cNvSpPr>
          <p:nvPr>
            <p:ph type="title"/>
          </p:nvPr>
        </p:nvSpPr>
        <p:spPr>
          <a:xfrm>
            <a:off x="395536" y="188640"/>
            <a:ext cx="7543800" cy="914400"/>
          </a:xfrm>
        </p:spPr>
        <p:txBody>
          <a:bodyPr/>
          <a:lstStyle/>
          <a:p>
            <a:r>
              <a:rPr lang="uk-UA" dirty="0" smtClean="0"/>
              <a:t>.</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4725144"/>
            <a:ext cx="3204356" cy="180020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6096" y="704105"/>
            <a:ext cx="2680692" cy="2010519"/>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0" y="4692723"/>
            <a:ext cx="3247482" cy="1865041"/>
          </a:xfrm>
          <a:prstGeom prst="rect">
            <a:avLst/>
          </a:prstGeom>
        </p:spPr>
      </p:pic>
    </p:spTree>
    <p:extLst>
      <p:ext uri="{BB962C8B-B14F-4D97-AF65-F5344CB8AC3E}">
        <p14:creationId xmlns:p14="http://schemas.microsoft.com/office/powerpoint/2010/main" val="31120847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63887" y="2348880"/>
            <a:ext cx="5144251" cy="4104456"/>
          </a:xfrm>
        </p:spPr>
      </p:pic>
      <p:sp>
        <p:nvSpPr>
          <p:cNvPr id="3" name="Заголовок 2"/>
          <p:cNvSpPr>
            <a:spLocks noGrp="1"/>
          </p:cNvSpPr>
          <p:nvPr>
            <p:ph type="title"/>
          </p:nvPr>
        </p:nvSpPr>
        <p:spPr>
          <a:xfrm>
            <a:off x="755576" y="1052736"/>
            <a:ext cx="7543800" cy="914400"/>
          </a:xfrm>
        </p:spPr>
        <p:txBody>
          <a:bodyPr/>
          <a:lstStyle/>
          <a:p>
            <a:r>
              <a:rPr lang="uk-UA" dirty="0" smtClean="0"/>
              <a:t>Історія дуже раннього Всесвіту  </a:t>
            </a:r>
            <a:endParaRPr lang="uk-UA" dirty="0"/>
          </a:p>
        </p:txBody>
      </p:sp>
    </p:spTree>
    <p:extLst>
      <p:ext uri="{BB962C8B-B14F-4D97-AF65-F5344CB8AC3E}">
        <p14:creationId xmlns:p14="http://schemas.microsoft.com/office/powerpoint/2010/main" val="35377101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907704" y="2492896"/>
            <a:ext cx="6096000" cy="3657599"/>
          </a:xfrm>
        </p:spPr>
        <p:txBody>
          <a:bodyPr>
            <a:normAutofit/>
          </a:bodyPr>
          <a:lstStyle/>
          <a:p>
            <a:r>
              <a:rPr lang="ru-RU" sz="2400" i="1" dirty="0">
                <a:effectLst/>
              </a:rPr>
              <a:t>В момент Великого </a:t>
            </a:r>
            <a:r>
              <a:rPr lang="ru-RU" sz="2400" i="1" dirty="0" err="1">
                <a:effectLst/>
              </a:rPr>
              <a:t>Вибуху</a:t>
            </a:r>
            <a:r>
              <a:rPr lang="ru-RU" sz="2400" i="1" dirty="0">
                <a:effectLst/>
              </a:rPr>
              <a:t> </a:t>
            </a:r>
            <a:r>
              <a:rPr lang="ru-RU" sz="2400" i="1" dirty="0" err="1">
                <a:effectLst/>
              </a:rPr>
              <a:t>розміри</a:t>
            </a:r>
            <a:r>
              <a:rPr lang="ru-RU" sz="2400" i="1" dirty="0">
                <a:effectLst/>
              </a:rPr>
              <a:t> </a:t>
            </a:r>
            <a:r>
              <a:rPr lang="ru-RU" sz="2400" i="1" dirty="0" err="1">
                <a:effectLst/>
              </a:rPr>
              <a:t>Всесвіту</a:t>
            </a:r>
            <a:r>
              <a:rPr lang="ru-RU" sz="2400" i="1" dirty="0">
                <a:effectLst/>
              </a:rPr>
              <a:t> </a:t>
            </a:r>
            <a:r>
              <a:rPr lang="ru-RU" sz="2400" i="1" dirty="0" err="1">
                <a:effectLst/>
              </a:rPr>
              <a:t>були</a:t>
            </a:r>
            <a:r>
              <a:rPr lang="ru-RU" sz="2400" i="1" dirty="0">
                <a:effectLst/>
              </a:rPr>
              <a:t> </a:t>
            </a:r>
            <a:r>
              <a:rPr lang="ru-RU" sz="2400" i="1" dirty="0" err="1">
                <a:effectLst/>
              </a:rPr>
              <a:t>близькими</a:t>
            </a:r>
            <a:r>
              <a:rPr lang="ru-RU" sz="2400" i="1" dirty="0">
                <a:effectLst/>
              </a:rPr>
              <a:t> до нуля, а </a:t>
            </a:r>
            <a:r>
              <a:rPr lang="ru-RU" sz="2400" i="1" dirty="0" err="1">
                <a:effectLst/>
              </a:rPr>
              <a:t>всі</a:t>
            </a:r>
            <a:r>
              <a:rPr lang="ru-RU" sz="2400" i="1" dirty="0">
                <a:effectLst/>
              </a:rPr>
              <a:t> </a:t>
            </a:r>
            <a:r>
              <a:rPr lang="ru-RU" sz="2400" i="1" dirty="0" err="1">
                <a:effectLst/>
              </a:rPr>
              <a:t>чотири</a:t>
            </a:r>
            <a:r>
              <a:rPr lang="ru-RU" sz="2400" i="1" dirty="0">
                <a:effectLst/>
              </a:rPr>
              <a:t> </a:t>
            </a:r>
            <a:r>
              <a:rPr lang="ru-RU" sz="2400" i="1" dirty="0" err="1">
                <a:effectLst/>
              </a:rPr>
              <a:t>фундаментальні</a:t>
            </a:r>
            <a:r>
              <a:rPr lang="ru-RU" sz="2400" i="1" dirty="0">
                <a:effectLst/>
              </a:rPr>
              <a:t> </a:t>
            </a:r>
            <a:r>
              <a:rPr lang="ru-RU" sz="2400" i="1" dirty="0" err="1">
                <a:effectLst/>
              </a:rPr>
              <a:t>сили</a:t>
            </a:r>
            <a:r>
              <a:rPr lang="ru-RU" sz="2400" i="1" dirty="0">
                <a:effectLst/>
              </a:rPr>
              <a:t> </a:t>
            </a:r>
            <a:r>
              <a:rPr lang="ru-RU" sz="2400" i="1" dirty="0" err="1">
                <a:effectLst/>
              </a:rPr>
              <a:t>природи</a:t>
            </a:r>
            <a:r>
              <a:rPr lang="ru-RU" sz="2400" i="1" dirty="0">
                <a:effectLst/>
              </a:rPr>
              <a:t>- </a:t>
            </a:r>
            <a:r>
              <a:rPr lang="ru-RU" sz="2400" i="1" dirty="0" err="1">
                <a:effectLst/>
              </a:rPr>
              <a:t>гравітація</a:t>
            </a:r>
            <a:r>
              <a:rPr lang="ru-RU" sz="2400" i="1" dirty="0">
                <a:effectLst/>
              </a:rPr>
              <a:t>, </a:t>
            </a:r>
            <a:r>
              <a:rPr lang="ru-RU" sz="2400" i="1" dirty="0" err="1">
                <a:effectLst/>
              </a:rPr>
              <a:t>електромагнітна</a:t>
            </a:r>
            <a:r>
              <a:rPr lang="ru-RU" sz="2400" i="1" dirty="0">
                <a:effectLst/>
              </a:rPr>
              <a:t>, </a:t>
            </a:r>
            <a:r>
              <a:rPr lang="ru-RU" sz="2400" i="1" dirty="0" err="1">
                <a:effectLst/>
              </a:rPr>
              <a:t>слабка</a:t>
            </a:r>
            <a:r>
              <a:rPr lang="ru-RU" sz="2400" i="1" dirty="0">
                <a:effectLst/>
              </a:rPr>
              <a:t> і сильна </a:t>
            </a:r>
            <a:r>
              <a:rPr lang="ru-RU" sz="2400" i="1" dirty="0" err="1">
                <a:effectLst/>
              </a:rPr>
              <a:t>були</a:t>
            </a:r>
            <a:r>
              <a:rPr lang="ru-RU" sz="2400" i="1" dirty="0">
                <a:effectLst/>
              </a:rPr>
              <a:t> </a:t>
            </a:r>
            <a:r>
              <a:rPr lang="ru-RU" sz="2400" i="1" dirty="0" err="1">
                <a:effectLst/>
              </a:rPr>
              <a:t>об’єднані</a:t>
            </a:r>
            <a:r>
              <a:rPr lang="ru-RU" sz="2400" i="1" dirty="0">
                <a:effectLst/>
              </a:rPr>
              <a:t>.</a:t>
            </a:r>
            <a:endParaRPr lang="uk-UA" sz="24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6298" y="234429"/>
            <a:ext cx="5256021" cy="2986375"/>
          </a:xfrm>
          <a:prstGeom prst="rect">
            <a:avLst/>
          </a:prstGeom>
        </p:spPr>
      </p:pic>
    </p:spTree>
    <p:extLst>
      <p:ext uri="{BB962C8B-B14F-4D97-AF65-F5344CB8AC3E}">
        <p14:creationId xmlns:p14="http://schemas.microsoft.com/office/powerpoint/2010/main" val="390634563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403648" y="2204864"/>
            <a:ext cx="6096000" cy="3657599"/>
          </a:xfrm>
        </p:spPr>
        <p:txBody>
          <a:bodyPr>
            <a:noAutofit/>
          </a:bodyPr>
          <a:lstStyle/>
          <a:p>
            <a:r>
              <a:rPr lang="uk-UA" sz="2400" i="1" dirty="0">
                <a:effectLst/>
              </a:rPr>
              <a:t>Період від </a:t>
            </a:r>
            <a:r>
              <a:rPr lang="uk-UA" sz="2400" b="1" dirty="0">
                <a:effectLst/>
              </a:rPr>
              <a:t>10</a:t>
            </a:r>
            <a:r>
              <a:rPr lang="uk-UA" sz="2400" b="1" baseline="30000" dirty="0">
                <a:effectLst/>
              </a:rPr>
              <a:t>-43 </a:t>
            </a:r>
            <a:r>
              <a:rPr lang="uk-UA" sz="2400" i="1" dirty="0" smtClean="0">
                <a:effectLst/>
              </a:rPr>
              <a:t>с </a:t>
            </a:r>
            <a:r>
              <a:rPr lang="uk-UA" sz="2400" i="1" dirty="0">
                <a:effectLst/>
              </a:rPr>
              <a:t>до </a:t>
            </a:r>
            <a:r>
              <a:rPr lang="uk-UA" sz="2400" b="1" dirty="0">
                <a:effectLst/>
              </a:rPr>
              <a:t>10</a:t>
            </a:r>
            <a:r>
              <a:rPr lang="uk-UA" sz="2400" b="1" baseline="30000" dirty="0">
                <a:effectLst/>
              </a:rPr>
              <a:t>-35 </a:t>
            </a:r>
            <a:r>
              <a:rPr lang="uk-UA" sz="2400" b="1" dirty="0">
                <a:effectLst/>
              </a:rPr>
              <a:t> </a:t>
            </a:r>
            <a:r>
              <a:rPr lang="uk-UA" sz="2400" i="1" dirty="0"/>
              <a:t>с</a:t>
            </a:r>
            <a:r>
              <a:rPr lang="uk-UA" sz="2400" b="1" baseline="30000" dirty="0" smtClean="0">
                <a:effectLst/>
              </a:rPr>
              <a:t> </a:t>
            </a:r>
            <a:r>
              <a:rPr lang="uk-UA" sz="2400" i="1" dirty="0" smtClean="0">
                <a:effectLst/>
              </a:rPr>
              <a:t>називається </a:t>
            </a:r>
            <a:r>
              <a:rPr lang="uk-UA" sz="2400" i="1" dirty="0">
                <a:effectLst/>
              </a:rPr>
              <a:t>епохою Великого об’єднання. До кінця цієї епохи деякі області Всесвіту переохолодилися і знаходились в особливому стані, який називається </a:t>
            </a:r>
            <a:r>
              <a:rPr lang="uk-UA" sz="2400" i="1" dirty="0" err="1">
                <a:effectLst/>
              </a:rPr>
              <a:t>псевдовакуумом</a:t>
            </a:r>
            <a:r>
              <a:rPr lang="uk-UA" sz="2400" i="1" dirty="0">
                <a:effectLst/>
              </a:rPr>
              <a:t>. Вакуум – це порожній простір, у якому практично відсутні будь-які частинки. Фізичний, реальний вакуум не порожній. Він заповнений полями та віртуальними частинками, які час від часу матеріалізуються.</a:t>
            </a:r>
            <a:endParaRPr lang="uk-UA" sz="2400" dirty="0"/>
          </a:p>
        </p:txBody>
      </p:sp>
      <p:sp>
        <p:nvSpPr>
          <p:cNvPr id="3" name="Заголовок 2"/>
          <p:cNvSpPr>
            <a:spLocks noGrp="1"/>
          </p:cNvSpPr>
          <p:nvPr>
            <p:ph type="title"/>
          </p:nvPr>
        </p:nvSpPr>
        <p:spPr>
          <a:xfrm>
            <a:off x="395536" y="260648"/>
            <a:ext cx="7543800" cy="914400"/>
          </a:xfrm>
        </p:spPr>
        <p:txBody>
          <a:bodyPr/>
          <a:lstStyle/>
          <a:p>
            <a:r>
              <a:rPr lang="uk-UA" i="1" dirty="0">
                <a:effectLst/>
              </a:rPr>
              <a:t>Епоха Великого </a:t>
            </a:r>
            <a:r>
              <a:rPr lang="uk-UA" i="1" dirty="0" err="1">
                <a:effectLst/>
              </a:rPr>
              <a:t>об’еднання</a:t>
            </a:r>
            <a:endParaRPr lang="uk-UA" dirty="0"/>
          </a:p>
        </p:txBody>
      </p:sp>
    </p:spTree>
    <p:extLst>
      <p:ext uri="{BB962C8B-B14F-4D97-AF65-F5344CB8AC3E}">
        <p14:creationId xmlns:p14="http://schemas.microsoft.com/office/powerpoint/2010/main" val="147890531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395</TotalTime>
  <Words>991</Words>
  <Application>Microsoft Office PowerPoint</Application>
  <PresentationFormat>Экран (4:3)</PresentationFormat>
  <Paragraphs>52</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Базовая</vt:lpstr>
      <vt:lpstr>Походження і розвиток Всесвіту </vt:lpstr>
      <vt:lpstr>План </vt:lpstr>
      <vt:lpstr>Загальна теорія відносності - наріжний камінь моделі Всесвіту</vt:lpstr>
      <vt:lpstr>.</vt:lpstr>
      <vt:lpstr>Презентация PowerPoint</vt:lpstr>
      <vt:lpstr>.</vt:lpstr>
      <vt:lpstr>Історія дуже раннього Всесвіту  </vt:lpstr>
      <vt:lpstr>Презентация PowerPoint</vt:lpstr>
      <vt:lpstr>Епоха Великого об’еднання</vt:lpstr>
      <vt:lpstr>.</vt:lpstr>
      <vt:lpstr>.</vt:lpstr>
      <vt:lpstr>.</vt:lpstr>
      <vt:lpstr>.</vt:lpstr>
      <vt:lpstr>.</vt:lpstr>
      <vt:lpstr>.</vt:lpstr>
      <vt:lpstr>Ранній Всесвіт </vt:lpstr>
      <vt:lpstr>.</vt:lpstr>
      <vt:lpstr>.</vt:lpstr>
      <vt:lpstr>.</vt:lpstr>
      <vt:lpstr>Реліктове випромінювання</vt:lpstr>
      <vt:lpstr>.</vt:lpstr>
      <vt:lpstr>Народження галактик </vt:lpstr>
      <vt:lpstr>.</vt:lpstr>
      <vt:lpstr>.</vt:lpstr>
      <vt:lpstr>.</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Походження і розвиток Всесвіту </dc:title>
  <dc:creator>Notebook</dc:creator>
  <cp:lastModifiedBy>Notebook</cp:lastModifiedBy>
  <cp:revision>12</cp:revision>
  <dcterms:created xsi:type="dcterms:W3CDTF">2014-12-10T14:55:13Z</dcterms:created>
  <dcterms:modified xsi:type="dcterms:W3CDTF">2014-12-16T22:23:15Z</dcterms:modified>
</cp:coreProperties>
</file>