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711" autoAdjust="0"/>
  </p:normalViewPr>
  <p:slideViewPr>
    <p:cSldViewPr>
      <p:cViewPr>
        <p:scale>
          <a:sx n="100" d="100"/>
          <a:sy n="100" d="100"/>
        </p:scale>
        <p:origin x="-30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0F450-4B1C-4216-9BAD-685CDBB0B981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A1132-005B-4C2F-B97C-BE0DD9AAB2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1132-005B-4C2F-B97C-BE0DD9AAB2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841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A1132-005B-4C2F-B97C-BE0DD9AAB2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9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Рисунок 4" descr="C:\Users\Олег\Desktop\Новая папка (10)\earth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2700"/>
            <a:ext cx="6832600" cy="6832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00100" y="2617802"/>
            <a:ext cx="7543800" cy="16002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Практичне</a:t>
            </a: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ru-RU" sz="36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використання</a:t>
            </a:r>
            <a:r>
              <a:rPr lang="ru-RU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космонавтики</a:t>
            </a:r>
            <a:endParaRPr lang="ru-RU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1029" name="Рисунок 5" descr="C:\Users\Олег\Desktop\Новая папка (10)\rocket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0262">
            <a:off x="601447" y="440555"/>
            <a:ext cx="1228289" cy="168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4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24" t="-145" r="16757" b="145"/>
          <a:stretch/>
        </p:blipFill>
        <p:spPr bwMode="auto">
          <a:xfrm>
            <a:off x="-1066800" y="-51956"/>
            <a:ext cx="10210800" cy="6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9250" y="15269"/>
            <a:ext cx="8280920" cy="262164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err="1" smtClean="0"/>
              <a:t>Нині</a:t>
            </a:r>
            <a:r>
              <a:rPr lang="ru-RU" sz="2400" dirty="0" smtClean="0"/>
              <a:t> </a:t>
            </a:r>
            <a:r>
              <a:rPr lang="ru-RU" sz="2400" dirty="0" err="1"/>
              <a:t>дедалі</a:t>
            </a:r>
            <a:r>
              <a:rPr lang="ru-RU" sz="2400" dirty="0"/>
              <a:t> </a:t>
            </a:r>
            <a:r>
              <a:rPr lang="ru-RU" sz="2400" dirty="0" err="1"/>
              <a:t>зростає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супутників</a:t>
            </a:r>
            <a:r>
              <a:rPr lang="ru-RU" sz="2400" dirty="0"/>
              <a:t>, </a:t>
            </a:r>
            <a:r>
              <a:rPr lang="ru-RU" sz="2400" dirty="0" err="1"/>
              <a:t>спрямованих</a:t>
            </a:r>
            <a:r>
              <a:rPr lang="ru-RU" sz="2400" dirty="0"/>
              <a:t> у </a:t>
            </a:r>
            <a:r>
              <a:rPr lang="ru-RU" sz="2400" dirty="0" err="1"/>
              <a:t>космічний</a:t>
            </a:r>
            <a:r>
              <a:rPr lang="ru-RU" sz="2400" dirty="0"/>
              <a:t> </a:t>
            </a:r>
            <a:r>
              <a:rPr lang="ru-RU" sz="2400" dirty="0" err="1"/>
              <a:t>простір</a:t>
            </a:r>
            <a:r>
              <a:rPr lang="ru-RU" sz="2400" dirty="0"/>
              <a:t>. </a:t>
            </a:r>
            <a:r>
              <a:rPr lang="ru-RU" sz="2400" dirty="0" err="1"/>
              <a:t>Ускладнюється</a:t>
            </a:r>
            <a:r>
              <a:rPr lang="ru-RU" sz="2400" dirty="0"/>
              <a:t> та </a:t>
            </a:r>
            <a:r>
              <a:rPr lang="ru-RU" sz="2400" dirty="0" err="1"/>
              <a:t>стає</a:t>
            </a:r>
            <a:r>
              <a:rPr lang="ru-RU" sz="2400" dirty="0"/>
              <a:t> </a:t>
            </a:r>
            <a:r>
              <a:rPr lang="ru-RU" sz="2400" dirty="0" err="1"/>
              <a:t>різноманітнішою</a:t>
            </a:r>
            <a:r>
              <a:rPr lang="ru-RU" sz="2400" dirty="0"/>
              <a:t> й </a:t>
            </a:r>
            <a:r>
              <a:rPr lang="ru-RU" sz="2400" dirty="0" err="1"/>
              <a:t>наукова</a:t>
            </a:r>
            <a:r>
              <a:rPr lang="ru-RU" sz="2400" dirty="0"/>
              <a:t> </a:t>
            </a:r>
            <a:r>
              <a:rPr lang="ru-RU" sz="2400" dirty="0" err="1"/>
              <a:t>апаратура</a:t>
            </a:r>
            <a:r>
              <a:rPr lang="ru-RU" sz="2400" dirty="0"/>
              <a:t> — у космос </a:t>
            </a:r>
            <a:r>
              <a:rPr lang="ru-RU" sz="2400" dirty="0" err="1"/>
              <a:t>відправляють</a:t>
            </a:r>
            <a:r>
              <a:rPr lang="ru-RU" sz="2400" dirty="0"/>
              <a:t> </a:t>
            </a:r>
            <a:r>
              <a:rPr lang="ru-RU" sz="2400" dirty="0" err="1"/>
              <a:t>цілі</a:t>
            </a:r>
            <a:r>
              <a:rPr lang="ru-RU" sz="2400" dirty="0"/>
              <a:t> </a:t>
            </a:r>
            <a:r>
              <a:rPr lang="ru-RU" sz="2400" dirty="0" err="1"/>
              <a:t>лабораторії</a:t>
            </a:r>
            <a:r>
              <a:rPr lang="ru-RU" sz="2400" dirty="0"/>
              <a:t>. </a:t>
            </a:r>
            <a:r>
              <a:rPr lang="ru-RU" sz="2400" dirty="0" err="1"/>
              <a:t>Фахівці</a:t>
            </a:r>
            <a:r>
              <a:rPr lang="ru-RU" sz="2400" dirty="0"/>
              <a:t> </a:t>
            </a:r>
            <a:r>
              <a:rPr lang="ru-RU" sz="2400" dirty="0" err="1"/>
              <a:t>ретельно</a:t>
            </a:r>
            <a:r>
              <a:rPr lang="ru-RU" sz="2400" dirty="0"/>
              <a:t> </a:t>
            </a:r>
            <a:r>
              <a:rPr lang="ru-RU" sz="2400" dirty="0" err="1"/>
              <a:t>вивчають</a:t>
            </a:r>
            <a:r>
              <a:rPr lang="ru-RU" sz="2400" dirty="0"/>
              <a:t> </a:t>
            </a:r>
            <a:r>
              <a:rPr lang="ru-RU" sz="2400" dirty="0" err="1"/>
              <a:t>інформацію</a:t>
            </a:r>
            <a:r>
              <a:rPr lang="ru-RU" sz="2400" dirty="0"/>
              <a:t>, яка </a:t>
            </a:r>
            <a:r>
              <a:rPr lang="ru-RU" sz="2400" dirty="0" err="1"/>
              <a:t>надходить</a:t>
            </a:r>
            <a:r>
              <a:rPr lang="ru-RU" sz="2400" dirty="0"/>
              <a:t> </a:t>
            </a:r>
            <a:r>
              <a:rPr lang="ru-RU" sz="2400" dirty="0" err="1"/>
              <a:t>зі</a:t>
            </a:r>
            <a:r>
              <a:rPr lang="ru-RU" sz="2400" dirty="0"/>
              <a:t> </a:t>
            </a:r>
            <a:r>
              <a:rPr lang="ru-RU" sz="2400" dirty="0" err="1"/>
              <a:t>встановлених</a:t>
            </a:r>
            <a:r>
              <a:rPr lang="ru-RU" sz="2400" dirty="0"/>
              <a:t> на </a:t>
            </a:r>
            <a:r>
              <a:rPr lang="ru-RU" sz="2400" dirty="0" err="1"/>
              <a:t>супутниках</a:t>
            </a:r>
            <a:r>
              <a:rPr lang="ru-RU" sz="2400" dirty="0"/>
              <a:t> </a:t>
            </a:r>
            <a:r>
              <a:rPr lang="ru-RU" sz="2400" dirty="0" err="1"/>
              <a:t>приладах</a:t>
            </a:r>
            <a:r>
              <a:rPr lang="ru-RU" sz="2400" dirty="0"/>
              <a:t>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094">
            <a:off x="91911" y="2828746"/>
            <a:ext cx="4538549" cy="3094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332">
            <a:off x="5052460" y="3001467"/>
            <a:ext cx="3959721" cy="2473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585823" y="6107930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</a:t>
            </a:r>
            <a:r>
              <a:rPr lang="uk-UA" sz="20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і</a:t>
            </a:r>
            <a:r>
              <a:rPr lang="ru-RU" sz="20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жнародна</a:t>
            </a:r>
            <a:r>
              <a:rPr lang="ru-RU" sz="20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космічна</a:t>
            </a:r>
            <a:r>
              <a:rPr lang="ru-RU" sz="20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станція</a:t>
            </a:r>
            <a:endParaRPr lang="ru-RU" sz="2000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04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647" y="-74497"/>
            <a:ext cx="8496944" cy="2490698"/>
          </a:xfrm>
          <a:prstGeom prst="rect">
            <a:avLst/>
          </a:prstGeom>
          <a:solidFill>
            <a:schemeClr val="tx1">
              <a:lumMod val="85000"/>
              <a:lumOff val="1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Метеорологічний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супутник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штучний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супутник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Землі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створений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отримання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з космосу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метеорологічних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даних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про Землю,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використовуються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для прогнозу погоди.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Супутники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цього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типу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несуть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на борту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прилади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за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допомогою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яких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спостерігають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зокрема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за температурою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поверхні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Землі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хмарним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сніговим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льодовим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покривом</a:t>
            </a:r>
            <a:r>
              <a:rPr lang="ru-RU" sz="2400" dirty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2" y="3120787"/>
            <a:ext cx="3767460" cy="28284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7584" y="594225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Метеосупутник</a:t>
            </a:r>
            <a:endParaRPr lang="ru-RU" sz="2000" i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91" y="2564904"/>
            <a:ext cx="4572000" cy="30018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99992" y="556672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Ураган </a:t>
            </a:r>
            <a:r>
              <a:rPr lang="uk-UA" b="1" i="1" dirty="0" err="1" smtClean="0">
                <a:solidFill>
                  <a:schemeClr val="bg1"/>
                </a:solidFill>
              </a:rPr>
              <a:t>Ізабель</a:t>
            </a:r>
            <a:r>
              <a:rPr lang="uk-UA" b="1" i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</a:rPr>
              <a:t>5 </a:t>
            </a:r>
            <a:r>
              <a:rPr lang="uk-UA" b="1" i="1" dirty="0" err="1" smtClean="0">
                <a:solidFill>
                  <a:schemeClr val="bg1"/>
                </a:solidFill>
              </a:rPr>
              <a:t>ктегорії</a:t>
            </a:r>
            <a:r>
              <a:rPr lang="uk-UA" b="1" i="1" dirty="0" smtClean="0">
                <a:solidFill>
                  <a:schemeClr val="bg1"/>
                </a:solidFill>
              </a:rPr>
              <a:t> (швидкість вітру 160 миль за годину)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8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276871"/>
            <a:ext cx="8280920" cy="4032447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8280920" cy="194421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 smtClean="0">
                <a:latin typeface="Calibri" pitchFamily="34" charset="0"/>
                <a:cs typeface="Times New Roman" pitchFamily="18" charset="0"/>
              </a:rPr>
              <a:t>Дистанційне зондування </a:t>
            </a:r>
            <a:r>
              <a:rPr lang="vi-VN" sz="2400" dirty="0">
                <a:latin typeface="Calibri" pitchFamily="34" charset="0"/>
                <a:cs typeface="Times New Roman" pitchFamily="18" charset="0"/>
              </a:rPr>
              <a:t>Землі  — спостереження поверхні Землі авіаційними і космічними засобами, оснащеними різноманітними видами знімальної апаратури</a:t>
            </a:r>
            <a:r>
              <a:rPr lang="vi-VN" sz="2400" dirty="0" smtClean="0">
                <a:latin typeface="Calibri" pitchFamily="34" charset="0"/>
                <a:cs typeface="Times New Roman" pitchFamily="18" charset="0"/>
              </a:rPr>
              <a:t>.</a:t>
            </a:r>
            <a:endParaRPr lang="uk-UA" sz="2400" dirty="0" smtClean="0">
              <a:latin typeface="Calibri" pitchFamily="34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Calibri" pitchFamily="34" charset="0"/>
              </a:rPr>
              <a:t>Дані</a:t>
            </a:r>
            <a:r>
              <a:rPr lang="ru-RU" sz="2400" dirty="0">
                <a:latin typeface="Calibri" pitchFamily="34" charset="0"/>
              </a:rPr>
              <a:t> ДЗЗ з </a:t>
            </a:r>
            <a:r>
              <a:rPr lang="ru-RU" sz="2400" dirty="0" err="1">
                <a:latin typeface="Calibri" pitchFamily="34" charset="0"/>
              </a:rPr>
              <a:t>успіхом</a:t>
            </a:r>
            <a:r>
              <a:rPr lang="ru-RU" sz="2400" dirty="0">
                <a:latin typeface="Calibri" pitchFamily="34" charset="0"/>
              </a:rPr>
              <a:t> </a:t>
            </a:r>
            <a:r>
              <a:rPr lang="ru-RU" sz="2400" dirty="0" err="1">
                <a:latin typeface="Calibri" pitchFamily="34" charset="0"/>
              </a:rPr>
              <a:t>використовуються</a:t>
            </a:r>
            <a:r>
              <a:rPr lang="ru-RU" sz="2400" dirty="0">
                <a:latin typeface="Calibri" pitchFamily="34" charset="0"/>
              </a:rPr>
              <a:t> для:</a:t>
            </a:r>
            <a:endParaRPr lang="uk-UA" sz="2400" dirty="0" smtClean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89938"/>
            <a:ext cx="5432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прогнозу погоди і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моніторингу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небезпечних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природних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явищ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0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оцінки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збитків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від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лісових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пожеж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і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їхніх</a:t>
            </a:r>
            <a:r>
              <a:rPr lang="ru-RU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наслідків</a:t>
            </a:r>
            <a:r>
              <a:rPr lang="ru-RU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cs typeface="Times New Roman" pitchFamily="18" charset="0"/>
              </a:rPr>
              <a:t>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90" y="2701667"/>
            <a:ext cx="3480318" cy="2318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4176464" cy="2852874"/>
          </a:xfrm>
          <a:prstGeom prst="rect">
            <a:avLst/>
          </a:prstGeom>
        </p:spPr>
      </p:pic>
      <p:pic>
        <p:nvPicPr>
          <p:cNvPr id="2054" name="Picture 6" descr="C:\Users\Vova\AppData\Local\Microsoft\Windows\Temporary Internet Files\Content.IE5\L31HFTP9\MC90043031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474" y="5097847"/>
            <a:ext cx="1606550" cy="161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2352" y="332656"/>
            <a:ext cx="8458200" cy="3168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спостереження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за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льодовою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обстановкою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в районах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морських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шляхів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й в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акваторіях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видобутку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нафти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на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шельфі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моніторингу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розливів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нафти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і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руху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нафтової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плями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;</a:t>
            </a: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800" dirty="0" err="1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відстеження</a:t>
            </a:r>
            <a:r>
              <a:rPr lang="ru-RU" sz="2800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динаміки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і стану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вирубки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lang="ru-RU" sz="2800" dirty="0" err="1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лісу</a:t>
            </a:r>
            <a:r>
              <a:rPr lang="ru-RU" sz="28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Verdana" pitchFamily="34" charset="0"/>
                <a:cs typeface="Verdana" pitchFamily="34" charset="0"/>
              </a:rPr>
              <a:t>;</a:t>
            </a:r>
          </a:p>
          <a:p>
            <a:pPr marL="342900" indent="-342900" algn="ctr">
              <a:buFont typeface="Wingdings" pitchFamily="2" charset="2"/>
              <a:buChar char="v"/>
            </a:pPr>
            <a:endParaRPr lang="uk-UA" sz="2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2000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342900" indent="-342900" algn="ctr">
              <a:buFont typeface="Wingdings" pitchFamily="2" charset="2"/>
              <a:buChar char="v"/>
            </a:pPr>
            <a:endParaRPr lang="ru-RU" sz="2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20" y="2971314"/>
            <a:ext cx="3945632" cy="27619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07561" y="5733256"/>
            <a:ext cx="3590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i="1" dirty="0" smtClean="0"/>
              <a:t>Розлив нафти (вид з космосу)</a:t>
            </a:r>
            <a:endParaRPr lang="ru-RU" sz="20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843">
            <a:off x="387558" y="3179683"/>
            <a:ext cx="3772968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602128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Льодовики (вид з космосу)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85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41904" y="116632"/>
            <a:ext cx="8458200" cy="280831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err="1"/>
              <a:t>Супутники</a:t>
            </a:r>
            <a:r>
              <a:rPr lang="ru-RU" sz="2300" dirty="0"/>
              <a:t> </a:t>
            </a:r>
            <a:r>
              <a:rPr lang="ru-RU" sz="2300" dirty="0" err="1"/>
              <a:t>зв’язку</a:t>
            </a:r>
            <a:r>
              <a:rPr lang="ru-RU" sz="2300" dirty="0"/>
              <a:t> </a:t>
            </a:r>
            <a:r>
              <a:rPr lang="ru-RU" sz="2300" dirty="0" err="1"/>
              <a:t>оповили</a:t>
            </a:r>
            <a:r>
              <a:rPr lang="ru-RU" sz="2300" dirty="0"/>
              <a:t> </a:t>
            </a:r>
            <a:r>
              <a:rPr lang="ru-RU" sz="2300" dirty="0" err="1"/>
              <a:t>своїми</a:t>
            </a:r>
            <a:r>
              <a:rPr lang="ru-RU" sz="2300" dirty="0"/>
              <a:t> </a:t>
            </a:r>
            <a:r>
              <a:rPr lang="ru-RU" sz="2300" dirty="0" err="1"/>
              <a:t>комунікаціями</a:t>
            </a:r>
            <a:r>
              <a:rPr lang="ru-RU" sz="2300" dirty="0"/>
              <a:t> всю </a:t>
            </a:r>
            <a:r>
              <a:rPr lang="ru-RU" sz="2300" dirty="0" err="1"/>
              <a:t>земну</a:t>
            </a:r>
            <a:r>
              <a:rPr lang="ru-RU" sz="2300" dirty="0"/>
              <a:t> кулю. </a:t>
            </a:r>
          </a:p>
          <a:p>
            <a:pPr algn="ctr"/>
            <a:r>
              <a:rPr lang="ru-RU" sz="2300" dirty="0"/>
              <a:t>Наше </a:t>
            </a:r>
            <a:r>
              <a:rPr lang="ru-RU" sz="2300" dirty="0" err="1"/>
              <a:t>життя</a:t>
            </a:r>
            <a:r>
              <a:rPr lang="ru-RU" sz="2300" dirty="0"/>
              <a:t> зараз не </a:t>
            </a:r>
            <a:r>
              <a:rPr lang="ru-RU" sz="2300" dirty="0" err="1"/>
              <a:t>можливо</a:t>
            </a:r>
            <a:r>
              <a:rPr lang="ru-RU" sz="2300" dirty="0"/>
              <a:t> </a:t>
            </a:r>
            <a:r>
              <a:rPr lang="ru-RU" sz="2300" dirty="0" err="1"/>
              <a:t>уявити</a:t>
            </a:r>
            <a:r>
              <a:rPr lang="ru-RU" sz="2300" dirty="0"/>
              <a:t> без </a:t>
            </a:r>
            <a:r>
              <a:rPr lang="ru-RU" sz="2300" dirty="0" err="1"/>
              <a:t>мобільного</a:t>
            </a:r>
            <a:r>
              <a:rPr lang="ru-RU" sz="2300" dirty="0"/>
              <a:t> телефону, </a:t>
            </a:r>
            <a:r>
              <a:rPr lang="ru-RU" sz="2300" dirty="0" err="1"/>
              <a:t>телебачення</a:t>
            </a:r>
            <a:r>
              <a:rPr lang="ru-RU" sz="2300" dirty="0"/>
              <a:t> та </a:t>
            </a:r>
            <a:r>
              <a:rPr lang="ru-RU" sz="2300" dirty="0" err="1"/>
              <a:t>Інтернету</a:t>
            </a:r>
            <a:r>
              <a:rPr lang="ru-RU" sz="2300" dirty="0"/>
              <a:t>. </a:t>
            </a:r>
            <a:r>
              <a:rPr lang="ru-RU" sz="2300" dirty="0" err="1"/>
              <a:t>Супутникове</a:t>
            </a:r>
            <a:r>
              <a:rPr lang="ru-RU" sz="2300" dirty="0"/>
              <a:t> </a:t>
            </a:r>
            <a:r>
              <a:rPr lang="ru-RU" sz="2300" dirty="0" err="1"/>
              <a:t>телебачення</a:t>
            </a:r>
            <a:r>
              <a:rPr lang="ru-RU" sz="2300" dirty="0"/>
              <a:t> — система </a:t>
            </a:r>
            <a:r>
              <a:rPr lang="ru-RU" sz="2300" dirty="0" err="1"/>
              <a:t>передачі</a:t>
            </a:r>
            <a:r>
              <a:rPr lang="ru-RU" sz="2300" dirty="0"/>
              <a:t> </a:t>
            </a:r>
            <a:r>
              <a:rPr lang="ru-RU" sz="2300" dirty="0" err="1"/>
              <a:t>телевізійного</a:t>
            </a:r>
            <a:r>
              <a:rPr lang="ru-RU" sz="2300" dirty="0"/>
              <a:t> сигналу </a:t>
            </a:r>
            <a:r>
              <a:rPr lang="ru-RU" sz="2300" dirty="0" err="1"/>
              <a:t>від</a:t>
            </a:r>
            <a:r>
              <a:rPr lang="ru-RU" sz="2300" dirty="0"/>
              <a:t> </a:t>
            </a:r>
            <a:r>
              <a:rPr lang="ru-RU" sz="2300" dirty="0" err="1"/>
              <a:t>передавального</a:t>
            </a:r>
            <a:r>
              <a:rPr lang="ru-RU" sz="2300" dirty="0"/>
              <a:t> центру до </a:t>
            </a:r>
            <a:r>
              <a:rPr lang="ru-RU" sz="2300" dirty="0" err="1"/>
              <a:t>споживача</a:t>
            </a:r>
            <a:r>
              <a:rPr lang="ru-RU" sz="2300" dirty="0"/>
              <a:t> через </a:t>
            </a:r>
            <a:r>
              <a:rPr lang="ru-RU" sz="2300" dirty="0" err="1"/>
              <a:t>штучний</a:t>
            </a:r>
            <a:r>
              <a:rPr lang="ru-RU" sz="2300" dirty="0"/>
              <a:t> </a:t>
            </a:r>
            <a:r>
              <a:rPr lang="ru-RU" sz="2300" dirty="0" err="1"/>
              <a:t>супутник</a:t>
            </a:r>
            <a:r>
              <a:rPr lang="ru-RU" sz="2300" dirty="0"/>
              <a:t> </a:t>
            </a:r>
            <a:r>
              <a:rPr lang="ru-RU" sz="2300" dirty="0" err="1"/>
              <a:t>Землі</a:t>
            </a:r>
            <a:r>
              <a:rPr lang="ru-RU" sz="2300" dirty="0"/>
              <a:t>, </a:t>
            </a:r>
            <a:r>
              <a:rPr lang="ru-RU" sz="2300" dirty="0" err="1"/>
              <a:t>розташований</a:t>
            </a:r>
            <a:r>
              <a:rPr lang="ru-RU" sz="2300" dirty="0"/>
              <a:t> на </a:t>
            </a:r>
            <a:r>
              <a:rPr lang="ru-RU" sz="2300" dirty="0" err="1"/>
              <a:t>геостаціонарній</a:t>
            </a:r>
            <a:r>
              <a:rPr lang="ru-RU" sz="2300" dirty="0"/>
              <a:t> </a:t>
            </a:r>
            <a:r>
              <a:rPr lang="ru-RU" sz="2300" dirty="0" err="1"/>
              <a:t>навколоземній</a:t>
            </a:r>
            <a:r>
              <a:rPr lang="ru-RU" sz="2300" dirty="0"/>
              <a:t> </a:t>
            </a:r>
            <a:r>
              <a:rPr lang="ru-RU" sz="2300" dirty="0" err="1"/>
              <a:t>орбіті</a:t>
            </a:r>
            <a:r>
              <a:rPr lang="ru-RU" sz="2300" dirty="0"/>
              <a:t> над </a:t>
            </a:r>
            <a:r>
              <a:rPr lang="ru-RU" sz="2300" dirty="0" err="1"/>
              <a:t>екватором</a:t>
            </a:r>
            <a:r>
              <a:rPr lang="ru-RU" sz="2300" dirty="0" smtClean="0"/>
              <a:t>.</a:t>
            </a:r>
            <a:endParaRPr lang="ru-RU" sz="2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84" y="3501008"/>
            <a:ext cx="4491492" cy="293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34597"/>
            <a:ext cx="4819093" cy="2404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11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1540" y="170380"/>
            <a:ext cx="8424936" cy="6210947"/>
          </a:xfrm>
          <a:prstGeom prst="rect">
            <a:avLst/>
          </a:prstGeom>
          <a:solidFill>
            <a:schemeClr val="tx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1" name="Picture 9" descr="C:\Users\Vova\AppData\Local\Microsoft\Windows\Temporary Internet Files\Content.IE5\M3HPV24R\MC9003710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755" y="91112"/>
            <a:ext cx="1655435" cy="136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797152"/>
            <a:ext cx="2138923" cy="21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Vova\AppData\Local\Microsoft\Windows\Temporary Internet Files\Content.IE5\M3HPV24R\MC900434719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99392"/>
            <a:ext cx="2125111" cy="212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771227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chemeClr val="bg1"/>
                </a:solidFill>
              </a:rPr>
              <a:t>Служба погоди, </a:t>
            </a:r>
            <a:r>
              <a:rPr lang="ru-RU" sz="2800" i="1" dirty="0" err="1">
                <a:solidFill>
                  <a:schemeClr val="bg1"/>
                </a:solidFill>
              </a:rPr>
              <a:t>навігація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порятунок</a:t>
            </a:r>
            <a:r>
              <a:rPr lang="ru-RU" sz="2800" i="1" dirty="0">
                <a:solidFill>
                  <a:schemeClr val="bg1"/>
                </a:solidFill>
              </a:rPr>
              <a:t> людей і </a:t>
            </a:r>
            <a:r>
              <a:rPr lang="ru-RU" sz="2800" i="1" dirty="0" err="1">
                <a:solidFill>
                  <a:schemeClr val="bg1"/>
                </a:solidFill>
              </a:rPr>
              <a:t>тварин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всесвітнє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телебачення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зв’язок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 smtClean="0">
                <a:solidFill>
                  <a:schemeClr val="bg1"/>
                </a:solidFill>
              </a:rPr>
              <a:t>найпрогресивніші</a:t>
            </a:r>
            <a:r>
              <a:rPr lang="ru-RU" sz="2800" i="1" dirty="0" smtClean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технології</a:t>
            </a:r>
            <a:r>
              <a:rPr lang="ru-RU" sz="2800" i="1" dirty="0">
                <a:solidFill>
                  <a:schemeClr val="bg1"/>
                </a:solidFill>
              </a:rPr>
              <a:t> — </a:t>
            </a:r>
            <a:r>
              <a:rPr lang="ru-RU" sz="2800" i="1" dirty="0" err="1">
                <a:solidFill>
                  <a:schemeClr val="bg1"/>
                </a:solidFill>
              </a:rPr>
              <a:t>це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сьогодення</a:t>
            </a:r>
            <a:r>
              <a:rPr lang="ru-RU" sz="2800" i="1" dirty="0">
                <a:solidFill>
                  <a:schemeClr val="bg1"/>
                </a:solidFill>
              </a:rPr>
              <a:t> і </a:t>
            </a:r>
            <a:r>
              <a:rPr lang="ru-RU" sz="2800" i="1" dirty="0" err="1">
                <a:solidFill>
                  <a:schemeClr val="bg1"/>
                </a:solidFill>
              </a:rPr>
              <a:t>завтрашній</a:t>
            </a:r>
            <a:r>
              <a:rPr lang="ru-RU" sz="2800" i="1" dirty="0">
                <a:solidFill>
                  <a:schemeClr val="bg1"/>
                </a:solidFill>
              </a:rPr>
              <a:t> день космонавтики. </a:t>
            </a:r>
            <a:r>
              <a:rPr lang="ru-RU" sz="2800" i="1" dirty="0" err="1">
                <a:solidFill>
                  <a:schemeClr val="bg1"/>
                </a:solidFill>
              </a:rPr>
              <a:t>Попереду</a:t>
            </a:r>
            <a:r>
              <a:rPr lang="ru-RU" sz="2800" i="1" dirty="0">
                <a:solidFill>
                  <a:schemeClr val="bg1"/>
                </a:solidFill>
              </a:rPr>
              <a:t> — </a:t>
            </a:r>
            <a:r>
              <a:rPr lang="ru-RU" sz="2800" i="1" dirty="0" err="1">
                <a:solidFill>
                  <a:schemeClr val="bg1"/>
                </a:solidFill>
              </a:rPr>
              <a:t>електростанції</a:t>
            </a:r>
            <a:r>
              <a:rPr lang="ru-RU" sz="2800" i="1" dirty="0">
                <a:solidFill>
                  <a:schemeClr val="bg1"/>
                </a:solidFill>
              </a:rPr>
              <a:t> в </a:t>
            </a:r>
            <a:r>
              <a:rPr lang="ru-RU" sz="2800" i="1" dirty="0" err="1">
                <a:solidFill>
                  <a:schemeClr val="bg1"/>
                </a:solidFill>
              </a:rPr>
              <a:t>космосі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видалення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шкідливих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виробництв</a:t>
            </a:r>
            <a:r>
              <a:rPr lang="ru-RU" sz="2800" i="1" dirty="0">
                <a:solidFill>
                  <a:schemeClr val="bg1"/>
                </a:solidFill>
              </a:rPr>
              <a:t> з </a:t>
            </a:r>
            <a:r>
              <a:rPr lang="ru-RU" sz="2800" i="1" dirty="0" err="1">
                <a:solidFill>
                  <a:schemeClr val="bg1"/>
                </a:solidFill>
              </a:rPr>
              <a:t>поверхні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планети</a:t>
            </a:r>
            <a:r>
              <a:rPr lang="ru-RU" sz="2800" i="1" dirty="0">
                <a:solidFill>
                  <a:schemeClr val="bg1"/>
                </a:solidFill>
              </a:rPr>
              <a:t>, заводи на </a:t>
            </a:r>
            <a:r>
              <a:rPr lang="ru-RU" sz="2800" i="1" dirty="0" err="1">
                <a:solidFill>
                  <a:schemeClr val="bg1"/>
                </a:solidFill>
              </a:rPr>
              <a:t>навколоземній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орбіті</a:t>
            </a:r>
            <a:r>
              <a:rPr lang="ru-RU" sz="2800" i="1" dirty="0">
                <a:solidFill>
                  <a:schemeClr val="bg1"/>
                </a:solidFill>
              </a:rPr>
              <a:t> та </a:t>
            </a:r>
            <a:r>
              <a:rPr lang="ru-RU" sz="2800" i="1" dirty="0" err="1" smtClean="0">
                <a:solidFill>
                  <a:schemeClr val="bg1"/>
                </a:solidFill>
              </a:rPr>
              <a:t>Місяці</a:t>
            </a:r>
            <a:r>
              <a:rPr lang="ru-RU" sz="2800" i="1" dirty="0" smtClean="0">
                <a:solidFill>
                  <a:schemeClr val="bg1"/>
                </a:solidFill>
              </a:rPr>
              <a:t>…</a:t>
            </a:r>
          </a:p>
          <a:p>
            <a:r>
              <a:rPr lang="ru-RU" sz="2800" i="1" dirty="0" err="1" smtClean="0">
                <a:solidFill>
                  <a:schemeClr val="bg1"/>
                </a:solidFill>
              </a:rPr>
              <a:t>Отже</a:t>
            </a:r>
            <a:r>
              <a:rPr lang="ru-RU" sz="2800" i="1" dirty="0">
                <a:solidFill>
                  <a:schemeClr val="bg1"/>
                </a:solidFill>
              </a:rPr>
              <a:t>, космонавтика </a:t>
            </a:r>
            <a:r>
              <a:rPr lang="ru-RU" sz="2800" i="1" dirty="0" err="1">
                <a:solidFill>
                  <a:schemeClr val="bg1"/>
                </a:solidFill>
              </a:rPr>
              <a:t>потрібна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людству</a:t>
            </a:r>
            <a:r>
              <a:rPr lang="ru-RU" sz="2800" i="1" dirty="0">
                <a:solidFill>
                  <a:schemeClr val="bg1"/>
                </a:solidFill>
              </a:rPr>
              <a:t> — вона </a:t>
            </a:r>
            <a:r>
              <a:rPr lang="ru-RU" sz="2800" i="1" dirty="0" err="1">
                <a:solidFill>
                  <a:schemeClr val="bg1"/>
                </a:solidFill>
              </a:rPr>
              <a:t>грандіозний</a:t>
            </a:r>
            <a:r>
              <a:rPr lang="ru-RU" sz="2800" i="1" dirty="0">
                <a:solidFill>
                  <a:schemeClr val="bg1"/>
                </a:solidFill>
              </a:rPr>
              <a:t> і </a:t>
            </a:r>
            <a:r>
              <a:rPr lang="ru-RU" sz="2800" i="1" dirty="0" err="1">
                <a:solidFill>
                  <a:schemeClr val="bg1"/>
                </a:solidFill>
              </a:rPr>
              <a:t>могутній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інструмент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вивчення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Всесвіту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Землі</a:t>
            </a:r>
            <a:r>
              <a:rPr lang="ru-RU" sz="2800" i="1" dirty="0">
                <a:solidFill>
                  <a:schemeClr val="bg1"/>
                </a:solidFill>
              </a:rPr>
              <a:t>, </a:t>
            </a:r>
            <a:r>
              <a:rPr lang="ru-RU" sz="2800" i="1" dirty="0" err="1">
                <a:solidFill>
                  <a:schemeClr val="bg1"/>
                </a:solidFill>
              </a:rPr>
              <a:t>самої</a:t>
            </a:r>
            <a:r>
              <a:rPr lang="ru-RU" sz="2800" i="1" dirty="0">
                <a:solidFill>
                  <a:schemeClr val="bg1"/>
                </a:solidFill>
              </a:rPr>
              <a:t> </a:t>
            </a:r>
            <a:r>
              <a:rPr lang="ru-RU" sz="2800" i="1" dirty="0" err="1">
                <a:solidFill>
                  <a:schemeClr val="bg1"/>
                </a:solidFill>
              </a:rPr>
              <a:t>людини</a:t>
            </a:r>
            <a:r>
              <a:rPr lang="ru-RU" sz="2800" i="1" dirty="0" smtClean="0">
                <a:solidFill>
                  <a:schemeClr val="bg1"/>
                </a:solidFill>
              </a:rPr>
              <a:t>.</a:t>
            </a:r>
            <a:endParaRPr lang="ru-RU" sz="28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7038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Висновок</a:t>
            </a:r>
            <a:endParaRPr lang="ru-RU" sz="36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82" name="Picture 10" descr="C:\Users\Vova\AppData\Local\Microsoft\Windows\Temporary Internet Files\Content.IE5\6GU5JKBC\MC90008325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81" y="5079677"/>
            <a:ext cx="1418481" cy="13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23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10815014" cy="7029400"/>
          </a:xfrm>
        </p:spPr>
      </p:pic>
      <p:sp>
        <p:nvSpPr>
          <p:cNvPr id="5" name="TextBox 4"/>
          <p:cNvSpPr txBox="1"/>
          <p:nvPr/>
        </p:nvSpPr>
        <p:spPr>
          <a:xfrm>
            <a:off x="878883" y="836712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8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Vova\AppData\Local\Microsoft\Windows\Temporary Internet Files\Content.IE5\M3HPV24R\MC9004347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2962" flipH="1">
            <a:off x="340310" y="3770798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13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3009 C 0.01042 -0.00278 0.02257 -0.03496 0.05313 -0.04213 C 0.08802 -0.05024 0.10417 -0.02477 0.11945 0.003 C 0.13907 0.03287 0.15469 0.06458 0.19375 0.05601 C 0.22865 0.04722 0.23594 0.01018 0.24618 -0.02686 C 0.24983 -0.05903 0.26181 -0.09121 0.29688 -0.09931 C 0.32761 -0.10672 0.34723 -0.08195 0.36285 -0.05417 C 0.37848 -0.02338 0.39896 0.00717 0.43368 -0.00116 C 0.46858 -0.00926 0.48716 -0.08357 0.48733 -0.08334 C 0.49358 -0.11621 0.50191 -0.14746 0.53594 -0.15556 C 0.57101 -0.16389 0.5875 -0.13843 0.60278 -0.11065 C 0.62205 -0.08056 0.63802 -0.04908 0.67622 -0.05811 C 0.71181 -0.06644 0.71893 -0.10348 0.72622 -0.13959 C 0.7375 -0.17362 0.74514 -0.20487 0.78021 -0.21297 C 0.81094 -0.22014 0.83021 -0.19538 0.84618 -0.16783 C 0.86181 -0.13704 0.88177 -0.10649 0.91667 -0.11459 C 0.95209 -0.12269 0.95886 -0.15973 0.97049 -0.197 " pathEditMode="relative" rAng="-596434" ptsTypes="fffffffffffffffff">
                                      <p:cBhvr>
                                        <p:cTn id="6" dur="5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03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63158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277D6CD-DBF4-4A62-BFD3-009BD78266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TS102631583</Template>
  <TotalTime>109</TotalTime>
  <Words>312</Words>
  <Application>Microsoft Office PowerPoint</Application>
  <PresentationFormat>Экран (4:3)</PresentationFormat>
  <Paragraphs>25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TS102631583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Vova</dc:creator>
  <cp:lastModifiedBy>Vova</cp:lastModifiedBy>
  <cp:revision>11</cp:revision>
  <dcterms:created xsi:type="dcterms:W3CDTF">2013-11-14T18:09:53Z</dcterms:created>
  <dcterms:modified xsi:type="dcterms:W3CDTF">2013-11-14T19:59:09Z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TC026315839991</vt:lpwstr>
  </property>
</Properties>
</file>