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8" r:id="rId2"/>
    <p:sldId id="259" r:id="rId3"/>
    <p:sldId id="260" r:id="rId4"/>
    <p:sldId id="261" r:id="rId5"/>
    <p:sldId id="262" r:id="rId6"/>
    <p:sldId id="263" r:id="rId7"/>
    <p:sldId id="264" r:id="rId8"/>
    <p:sldId id="266" r:id="rId9"/>
    <p:sldId id="267" r:id="rId10"/>
    <p:sldId id="268" r:id="rId11"/>
    <p:sldId id="269" r:id="rId12"/>
    <p:sldId id="270" r:id="rId13"/>
    <p:sldId id="271" r:id="rId14"/>
    <p:sldId id="272" r:id="rId15"/>
    <p:sldId id="273"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90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29.11.2012</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29.11.2012</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29.11.2012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29.11.2012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29.11.2012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29.11.2012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29.11.2012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29.11.2012</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29.11.2012</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29.11.2012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764432"/>
          </a:xfrm>
        </p:spPr>
        <p:txBody>
          <a:bodyPr>
            <a:normAutofit/>
          </a:bodyPr>
          <a:lstStyle/>
          <a:p>
            <a:r>
              <a:rPr lang="ru-RU" dirty="0" smtClean="0">
                <a:solidFill>
                  <a:schemeClr val="tx2">
                    <a:lumMod val="75000"/>
                  </a:schemeClr>
                </a:solidFill>
                <a:latin typeface="Monotype Corsiva" pitchFamily="66" charset="0"/>
              </a:rPr>
              <a:t> </a:t>
            </a:r>
            <a:r>
              <a:rPr lang="ru-RU" sz="10700" dirty="0" err="1" smtClean="0">
                <a:solidFill>
                  <a:schemeClr val="tx2">
                    <a:lumMod val="75000"/>
                  </a:schemeClr>
                </a:solidFill>
                <a:latin typeface="Monotype Corsiva" pitchFamily="66" charset="0"/>
              </a:rPr>
              <a:t>Сонце</a:t>
            </a:r>
            <a:endParaRPr lang="ru-RU" sz="10700" dirty="0">
              <a:solidFill>
                <a:schemeClr val="tx2">
                  <a:lumMod val="75000"/>
                </a:schemeClr>
              </a:solidFill>
              <a:latin typeface="Monotype Corsiva" pitchFamily="66" charset="0"/>
            </a:endParaRPr>
          </a:p>
        </p:txBody>
      </p:sp>
      <p:pic>
        <p:nvPicPr>
          <p:cNvPr id="5" name="Содержимое 4" descr="3049.gif"/>
          <p:cNvPicPr>
            <a:picLocks noGrp="1" noChangeAspect="1"/>
          </p:cNvPicPr>
          <p:nvPr>
            <p:ph sz="half" idx="1"/>
          </p:nvPr>
        </p:nvPicPr>
        <p:blipFill>
          <a:blip r:embed="rId2" cstate="print"/>
          <a:stretch>
            <a:fillRect/>
          </a:stretch>
        </p:blipFill>
        <p:spPr>
          <a:xfrm>
            <a:off x="-324544" y="2924944"/>
            <a:ext cx="4644008" cy="4509120"/>
          </a:xfrm>
        </p:spPr>
      </p:pic>
      <p:pic>
        <p:nvPicPr>
          <p:cNvPr id="6" name="Содержимое 5" descr="2718972_2b10a9e3.png"/>
          <p:cNvPicPr>
            <a:picLocks noGrp="1" noChangeAspect="1"/>
          </p:cNvPicPr>
          <p:nvPr>
            <p:ph sz="half" idx="2"/>
          </p:nvPr>
        </p:nvPicPr>
        <p:blipFill>
          <a:blip r:embed="rId3" cstate="print"/>
          <a:stretch>
            <a:fillRect/>
          </a:stretch>
        </p:blipFill>
        <p:spPr>
          <a:xfrm>
            <a:off x="4139952" y="1916832"/>
            <a:ext cx="4752528" cy="3816424"/>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olnce-.jpg"/>
          <p:cNvPicPr>
            <a:picLocks noGrp="1" noChangeAspect="1"/>
          </p:cNvPicPr>
          <p:nvPr>
            <p:ph idx="1"/>
          </p:nvPr>
        </p:nvPicPr>
        <p:blipFill>
          <a:blip r:embed="rId2" cstate="print"/>
          <a:stretch>
            <a:fillRect/>
          </a:stretch>
        </p:blipFill>
        <p:spPr>
          <a:xfrm>
            <a:off x="2123728" y="3212976"/>
            <a:ext cx="4608512" cy="3428999"/>
          </a:xfrm>
        </p:spPr>
      </p:pic>
      <p:sp>
        <p:nvSpPr>
          <p:cNvPr id="3" name="Заголовок 2"/>
          <p:cNvSpPr>
            <a:spLocks noGrp="1"/>
          </p:cNvSpPr>
          <p:nvPr>
            <p:ph type="title"/>
          </p:nvPr>
        </p:nvSpPr>
        <p:spPr>
          <a:xfrm>
            <a:off x="395536" y="188640"/>
            <a:ext cx="8229600" cy="3024336"/>
          </a:xfrm>
        </p:spPr>
        <p:txBody>
          <a:bodyPr>
            <a:normAutofit/>
          </a:bodyPr>
          <a:lstStyle/>
          <a:p>
            <a:r>
              <a:rPr lang="ru-RU" sz="2800" dirty="0" smtClean="0"/>
              <a:t> </a:t>
            </a:r>
            <a:r>
              <a:rPr lang="ru-RU" sz="3200" b="1" dirty="0" smtClean="0">
                <a:solidFill>
                  <a:schemeClr val="bg1"/>
                </a:solidFill>
              </a:rPr>
              <a:t>Той факт, що </a:t>
            </a:r>
            <a:r>
              <a:rPr lang="ru-RU" sz="3200" b="1" dirty="0" err="1" smtClean="0">
                <a:solidFill>
                  <a:schemeClr val="bg1"/>
                </a:solidFill>
              </a:rPr>
              <a:t>Сонце</a:t>
            </a:r>
            <a:r>
              <a:rPr lang="ru-RU" sz="3200" b="1" dirty="0" smtClean="0">
                <a:solidFill>
                  <a:schemeClr val="bg1"/>
                </a:solidFill>
              </a:rPr>
              <a:t> </a:t>
            </a:r>
            <a:r>
              <a:rPr lang="ru-RU" sz="3200" b="1" dirty="0" smtClean="0">
                <a:solidFill>
                  <a:schemeClr val="bg1"/>
                </a:solidFill>
              </a:rPr>
              <a:t> </a:t>
            </a:r>
            <a:r>
              <a:rPr lang="ru-RU" sz="3200" b="1" dirty="0" smtClean="0">
                <a:solidFill>
                  <a:schemeClr val="bg1"/>
                </a:solidFill>
              </a:rPr>
              <a:t>це звичайна зірка, єдина примітна риса якої полягає в тому, що, знаходячись так близько від Землі, вона нам світить, нас гріє і взагалі створює можливість існування життя на нашій планеті, зважаючи на все загальновідоме</a:t>
            </a:r>
            <a:r>
              <a:rPr lang="ru-RU" sz="3200" b="1" dirty="0" smtClean="0">
                <a:solidFill>
                  <a:schemeClr val="bg1"/>
                </a:solidFill>
              </a:rPr>
              <a:t>.</a:t>
            </a:r>
            <a:endParaRPr lang="ru-RU" sz="3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unasr4_3.jpg"/>
          <p:cNvPicPr>
            <a:picLocks noGrp="1" noChangeAspect="1"/>
          </p:cNvPicPr>
          <p:nvPr>
            <p:ph idx="1"/>
          </p:nvPr>
        </p:nvPicPr>
        <p:blipFill>
          <a:blip r:embed="rId2" cstate="print"/>
          <a:stretch>
            <a:fillRect/>
          </a:stretch>
        </p:blipFill>
        <p:spPr>
          <a:xfrm>
            <a:off x="1259632" y="1397474"/>
            <a:ext cx="6562492" cy="4839838"/>
          </a:xfrm>
        </p:spPr>
      </p:pic>
      <p:sp>
        <p:nvSpPr>
          <p:cNvPr id="3" name="Заголовок 2"/>
          <p:cNvSpPr>
            <a:spLocks noGrp="1"/>
          </p:cNvSpPr>
          <p:nvPr>
            <p:ph type="title"/>
          </p:nvPr>
        </p:nvSpPr>
        <p:spPr/>
        <p:txBody>
          <a:bodyPr>
            <a:normAutofit/>
          </a:bodyPr>
          <a:lstStyle/>
          <a:p>
            <a:r>
              <a:rPr lang="ru-RU" sz="7200" b="1" i="1" dirty="0" smtClean="0">
                <a:solidFill>
                  <a:schemeClr val="bg2">
                    <a:lumMod val="60000"/>
                    <a:lumOff val="40000"/>
                  </a:schemeClr>
                </a:solidFill>
              </a:rPr>
              <a:t>    Склад </a:t>
            </a:r>
            <a:r>
              <a:rPr lang="ru-RU" sz="7200" b="1" i="1" dirty="0" smtClean="0">
                <a:solidFill>
                  <a:schemeClr val="bg2">
                    <a:lumMod val="60000"/>
                    <a:lumOff val="40000"/>
                  </a:schemeClr>
                </a:solidFill>
              </a:rPr>
              <a:t>Сонця</a:t>
            </a:r>
            <a:endParaRPr lang="ru-RU" sz="7200" i="1" dirty="0">
              <a:solidFill>
                <a:schemeClr val="bg2">
                  <a:lumMod val="60000"/>
                  <a:lumOff val="40000"/>
                </a:schemeClr>
              </a:solidFill>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1" nodeType="clickEffect">
                                  <p:stCondLst>
                                    <p:cond delay="0"/>
                                  </p:stCondLst>
                                  <p:childTnLst>
                                    <p:animScale>
                                      <p:cBhvr>
                                        <p:cTn id="11" dur="2000" fill="hold"/>
                                        <p:tgtEl>
                                          <p:spTgt spid="3"/>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457400"/>
            <a:ext cx="8229600" cy="5400600"/>
          </a:xfrm>
        </p:spPr>
        <p:txBody>
          <a:bodyPr>
            <a:normAutofit fontScale="90000"/>
          </a:bodyPr>
          <a:lstStyle/>
          <a:p>
            <a:r>
              <a:rPr lang="ru-RU" sz="3600" dirty="0" smtClean="0"/>
              <a:t> </a:t>
            </a:r>
            <a:r>
              <a:rPr lang="ru-RU" sz="3100" b="1" dirty="0" smtClean="0"/>
              <a:t>Власне кажучи, </a:t>
            </a:r>
            <a:r>
              <a:rPr lang="ru-RU" sz="3100" b="1" dirty="0" err="1" smtClean="0"/>
              <a:t>зірки</a:t>
            </a:r>
            <a:r>
              <a:rPr lang="ru-RU" sz="3100" b="1" dirty="0" smtClean="0"/>
              <a:t> </a:t>
            </a:r>
            <a:r>
              <a:rPr lang="ru-RU" sz="3100" b="1" dirty="0" smtClean="0"/>
              <a:t>  </a:t>
            </a:r>
            <a:r>
              <a:rPr lang="ru-RU" sz="3100" b="1" dirty="0" err="1" smtClean="0"/>
              <a:t>це</a:t>
            </a:r>
            <a:r>
              <a:rPr lang="ru-RU" sz="3100" b="1" dirty="0" smtClean="0"/>
              <a:t> </a:t>
            </a:r>
            <a:r>
              <a:rPr lang="ru-RU" sz="3100" b="1" dirty="0" smtClean="0"/>
              <a:t>газові кулі, речовина яких утримується разом гравітаційними силами притягання. Зоряний газ в основному складається з водню (70...75%) і гелію, а також містить сліди більш важких елементів (неон, вуглець, кисень). Зірки посилають нам світло і тепло, і, щоб не дати їм згаснути в дуже короткий час, необхідне джерело, що безупинно поповнює запаси зоряної енергії. У минулому сторіччі мала місце теорія, відповідно до якої це відбувається за рахунок енергії, що вивільняється в процесі безупинного стиску зірки, викликаного її власним гравітаційним полем; куля, таким чином, стискується під дією власної ваги і нагрівається, подібно повітря у велосипедному насосі. </a:t>
            </a:r>
            <a:endParaRPr lang="ru-RU" sz="31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483.jpg"/>
          <p:cNvPicPr>
            <a:picLocks noGrp="1" noChangeAspect="1"/>
          </p:cNvPicPr>
          <p:nvPr>
            <p:ph idx="1"/>
          </p:nvPr>
        </p:nvPicPr>
        <p:blipFill>
          <a:blip r:embed="rId2" cstate="print"/>
          <a:stretch>
            <a:fillRect/>
          </a:stretch>
        </p:blipFill>
        <p:spPr>
          <a:xfrm>
            <a:off x="1403648" y="1844824"/>
            <a:ext cx="6241638" cy="4572000"/>
          </a:xfrm>
        </p:spPr>
      </p:pic>
      <p:sp>
        <p:nvSpPr>
          <p:cNvPr id="3" name="Заголовок 2"/>
          <p:cNvSpPr>
            <a:spLocks noGrp="1"/>
          </p:cNvSpPr>
          <p:nvPr>
            <p:ph type="title"/>
          </p:nvPr>
        </p:nvSpPr>
        <p:spPr/>
        <p:txBody>
          <a:bodyPr>
            <a:normAutofit/>
          </a:bodyPr>
          <a:lstStyle/>
          <a:p>
            <a:r>
              <a:rPr lang="ru-RU" sz="6000" b="1" i="1" dirty="0" smtClean="0">
                <a:solidFill>
                  <a:schemeClr val="tx2">
                    <a:lumMod val="75000"/>
                  </a:schemeClr>
                </a:solidFill>
              </a:rPr>
              <a:t>Еволюція</a:t>
            </a:r>
            <a:r>
              <a:rPr lang="ru-RU" sz="6000" b="1" i="1" dirty="0" smtClean="0">
                <a:solidFill>
                  <a:schemeClr val="bg2">
                    <a:lumMod val="60000"/>
                    <a:lumOff val="40000"/>
                  </a:schemeClr>
                </a:solidFill>
              </a:rPr>
              <a:t> </a:t>
            </a:r>
            <a:r>
              <a:rPr lang="ru-RU" sz="6000" b="1" i="1" dirty="0" smtClean="0">
                <a:solidFill>
                  <a:schemeClr val="tx2">
                    <a:lumMod val="75000"/>
                  </a:schemeClr>
                </a:solidFill>
              </a:rPr>
              <a:t>Сонця</a:t>
            </a:r>
            <a:endParaRPr lang="ru-RU" sz="6000" i="1" dirty="0">
              <a:solidFill>
                <a:schemeClr val="tx2">
                  <a:lumMod val="75000"/>
                </a:schemeClr>
              </a:solidFill>
            </a:endParaRPr>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news_detail_480_800_cc50aa24a8e7055fd2575b9a063af6aa.jpg"/>
          <p:cNvPicPr>
            <a:picLocks noGrp="1" noChangeAspect="1"/>
          </p:cNvPicPr>
          <p:nvPr>
            <p:ph idx="1"/>
          </p:nvPr>
        </p:nvPicPr>
        <p:blipFill>
          <a:blip r:embed="rId2" cstate="print"/>
          <a:stretch>
            <a:fillRect/>
          </a:stretch>
        </p:blipFill>
        <p:spPr>
          <a:xfrm>
            <a:off x="1691680" y="1628800"/>
            <a:ext cx="4752528" cy="3600400"/>
          </a:xfrm>
        </p:spPr>
      </p:pic>
      <p:sp>
        <p:nvSpPr>
          <p:cNvPr id="3" name="Заголовок 2"/>
          <p:cNvSpPr>
            <a:spLocks noGrp="1"/>
          </p:cNvSpPr>
          <p:nvPr>
            <p:ph type="title"/>
          </p:nvPr>
        </p:nvSpPr>
        <p:spPr>
          <a:xfrm>
            <a:off x="323528" y="0"/>
            <a:ext cx="8373616" cy="6669360"/>
          </a:xfrm>
        </p:spPr>
        <p:txBody>
          <a:bodyPr>
            <a:normAutofit fontScale="90000"/>
          </a:bodyPr>
          <a:lstStyle/>
          <a:p>
            <a:r>
              <a:rPr lang="ru-RU" sz="2400" dirty="0" smtClean="0">
                <a:solidFill>
                  <a:schemeClr val="bg1"/>
                </a:solidFill>
              </a:rPr>
              <a:t>Такому положенню все-таки наступить кінець, коли весь водень буде перетворений у гелій. Теоретично сонячного пального при сучасних темпах його згоряння вистачить принаймні на 100 млрд. років. Але існують обставини, що помітно зменшують цей час; так, водень, згоряючи фактично тільки в центральній частині Сонця, зникне в ній уже через 5...6 млрд. років, набагато раніше, ніж у зовнішній оболонці. Коли припиниться згоряння пального в центральній частині Сонця, вона знову почне стискуватися, швидко нагріваючись до все зростаючих температур, а тепло, передане при цьому зовнішній оболонці, приведе  її розширення до розмірів, дивовижних у порівнянні із сучасними: Сонце розшириться настільки, що поглине Меркурій і буде розбазарювати пальне в сто разів швидше, ніж у даний час. Воно вступить у стадію Ћчервоного гігантаЛ; життя на Землі зникне чи знайде пристановище на зовнішніх планетах. Ми, звичайно, будемо заздалегідь повідомлені про таку подію, оскільки перехід до нової стадії займе приблизно 100...200 млн. років. Неважко передбачити, що буде </a:t>
            </a:r>
            <a:r>
              <a:rPr lang="ru-RU" sz="2400" dirty="0" err="1" smtClean="0">
                <a:solidFill>
                  <a:schemeClr val="bg1"/>
                </a:solidFill>
              </a:rPr>
              <a:t>далі</a:t>
            </a:r>
            <a:r>
              <a:rPr lang="ru-RU" sz="2400" dirty="0" smtClean="0">
                <a:solidFill>
                  <a:schemeClr val="bg1"/>
                </a:solidFill>
              </a:rPr>
              <a:t>.</a:t>
            </a:r>
            <a:endParaRPr lang="ru-RU" sz="2400" dirty="0">
              <a:solidFill>
                <a:schemeClr val="bg1"/>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xit" presetSubtype="10" fill="hold" nodeType="clickEffect">
                                  <p:stCondLst>
                                    <p:cond delay="0"/>
                                  </p:stCondLst>
                                  <p:childTnLst>
                                    <p:animEffect transition="out" filter="checkerboard(across)">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unsets_02.jpg"/>
          <p:cNvPicPr>
            <a:picLocks noGrp="1" noChangeAspect="1"/>
          </p:cNvPicPr>
          <p:nvPr>
            <p:ph idx="1"/>
          </p:nvPr>
        </p:nvPicPr>
        <p:blipFill>
          <a:blip r:embed="rId2" cstate="print"/>
          <a:stretch>
            <a:fillRect/>
          </a:stretch>
        </p:blipFill>
        <p:spPr>
          <a:xfrm>
            <a:off x="457200" y="4725144"/>
            <a:ext cx="8003232" cy="2132856"/>
          </a:xfrm>
        </p:spPr>
      </p:pic>
      <p:sp>
        <p:nvSpPr>
          <p:cNvPr id="3" name="Заголовок 2"/>
          <p:cNvSpPr>
            <a:spLocks noGrp="1"/>
          </p:cNvSpPr>
          <p:nvPr>
            <p:ph type="title"/>
          </p:nvPr>
        </p:nvSpPr>
        <p:spPr>
          <a:xfrm>
            <a:off x="457200" y="152400"/>
            <a:ext cx="8229600" cy="4572744"/>
          </a:xfrm>
        </p:spPr>
        <p:txBody>
          <a:bodyPr>
            <a:normAutofit/>
          </a:bodyPr>
          <a:lstStyle/>
          <a:p>
            <a:r>
              <a:rPr lang="ru-RU" sz="2400" b="1" dirty="0" smtClean="0">
                <a:solidFill>
                  <a:schemeClr val="tx2">
                    <a:lumMod val="75000"/>
                  </a:schemeClr>
                </a:solidFill>
              </a:rPr>
              <a:t>Отже, ми беремо участь у безупинному циклічному процесі взаємного перетворення зірок і міжзоряної речовини, що постійно збагачується і змінюється під впливом вибухів наднових. Тільки тому, хто спостерігає небо поверхово, за допомогою недосконалих приладів, Всесвіт може видатися місцем тихим і спокійним. Насправді ми повинні бути вдячні долі за те, що живемо поруч зі скромною третьорядною зіркою, спокійним сонечком без претензій, що знаходиться на периферії, але зате надійним на найближчі п'ять мільярдів років. А там подивимося.</a:t>
            </a:r>
            <a:endParaRPr lang="ru-RU" sz="2400" b="1"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unasr4_3.jpg"/>
          <p:cNvPicPr>
            <a:picLocks noGrp="1" noChangeAspect="1"/>
          </p:cNvPicPr>
          <p:nvPr>
            <p:ph idx="1"/>
          </p:nvPr>
        </p:nvPicPr>
        <p:blipFill>
          <a:blip r:embed="rId2" cstate="print"/>
          <a:stretch>
            <a:fillRect/>
          </a:stretch>
        </p:blipFill>
        <p:spPr>
          <a:xfrm>
            <a:off x="4067944" y="260648"/>
            <a:ext cx="5076056" cy="6300192"/>
          </a:xfrm>
        </p:spPr>
      </p:pic>
      <p:sp>
        <p:nvSpPr>
          <p:cNvPr id="3" name="Заголовок 2"/>
          <p:cNvSpPr>
            <a:spLocks noGrp="1"/>
          </p:cNvSpPr>
          <p:nvPr>
            <p:ph type="title"/>
          </p:nvPr>
        </p:nvSpPr>
        <p:spPr>
          <a:xfrm>
            <a:off x="251520" y="188640"/>
            <a:ext cx="3816424" cy="6444952"/>
          </a:xfrm>
        </p:spPr>
        <p:txBody>
          <a:bodyPr>
            <a:normAutofit/>
          </a:bodyPr>
          <a:lstStyle/>
          <a:p>
            <a:r>
              <a:rPr lang="uk-UA" sz="2800" dirty="0" smtClean="0">
                <a:solidFill>
                  <a:schemeClr val="bg1"/>
                </a:solidFill>
              </a:rPr>
              <a:t>Центральне тіло Сонячної системи, розпечена плазмова куля, типова зірка-карлик спектрального класу </a:t>
            </a:r>
            <a:r>
              <a:rPr lang="en-US" sz="2800" dirty="0" smtClean="0">
                <a:solidFill>
                  <a:schemeClr val="bg1"/>
                </a:solidFill>
              </a:rPr>
              <a:t>G2; </a:t>
            </a:r>
            <a:r>
              <a:rPr lang="uk-UA" sz="2800" dirty="0" smtClean="0">
                <a:solidFill>
                  <a:schemeClr val="bg1"/>
                </a:solidFill>
              </a:rPr>
              <a:t>маса М</a:t>
            </a:r>
            <a:r>
              <a:rPr lang="uk-UA" sz="2800" baseline="-25000" dirty="0" smtClean="0">
                <a:solidFill>
                  <a:schemeClr val="bg1"/>
                </a:solidFill>
              </a:rPr>
              <a:t>Є</a:t>
            </a:r>
            <a:r>
              <a:rPr lang="uk-UA" sz="2800" dirty="0" smtClean="0">
                <a:solidFill>
                  <a:schemeClr val="bg1"/>
                </a:solidFill>
              </a:rPr>
              <a:t>~2</a:t>
            </a:r>
            <a:r>
              <a:rPr lang="uk-UA" sz="2800" baseline="30000" dirty="0" smtClean="0">
                <a:solidFill>
                  <a:schemeClr val="bg1"/>
                </a:solidFill>
              </a:rPr>
              <a:t>.</a:t>
            </a:r>
            <a:r>
              <a:rPr lang="uk-UA" sz="2800" dirty="0" smtClean="0">
                <a:solidFill>
                  <a:schemeClr val="bg1"/>
                </a:solidFill>
              </a:rPr>
              <a:t>10</a:t>
            </a:r>
            <a:r>
              <a:rPr lang="uk-UA" sz="2800" baseline="30000" dirty="0" smtClean="0">
                <a:solidFill>
                  <a:schemeClr val="bg1"/>
                </a:solidFill>
              </a:rPr>
              <a:t>30</a:t>
            </a:r>
            <a:r>
              <a:rPr lang="uk-UA" sz="2800" dirty="0" smtClean="0">
                <a:solidFill>
                  <a:schemeClr val="bg1"/>
                </a:solidFill>
              </a:rPr>
              <a:t>кг, радіус </a:t>
            </a:r>
            <a:r>
              <a:rPr lang="en-US" sz="2800" dirty="0" smtClean="0">
                <a:solidFill>
                  <a:schemeClr val="bg1"/>
                </a:solidFill>
              </a:rPr>
              <a:t>R</a:t>
            </a:r>
            <a:r>
              <a:rPr lang="uk-UA" sz="2800" baseline="-25000" dirty="0" smtClean="0">
                <a:solidFill>
                  <a:schemeClr val="bg1"/>
                </a:solidFill>
              </a:rPr>
              <a:t>Є</a:t>
            </a:r>
            <a:r>
              <a:rPr lang="uk-UA" sz="2800" dirty="0" smtClean="0">
                <a:solidFill>
                  <a:schemeClr val="bg1"/>
                </a:solidFill>
              </a:rPr>
              <a:t>=696 т. км, середня густина 1,416</a:t>
            </a:r>
            <a:r>
              <a:rPr lang="uk-UA" sz="2800" baseline="30000" dirty="0" smtClean="0">
                <a:solidFill>
                  <a:schemeClr val="bg1"/>
                </a:solidFill>
              </a:rPr>
              <a:t>.</a:t>
            </a:r>
            <a:r>
              <a:rPr lang="uk-UA" sz="2800" dirty="0" smtClean="0">
                <a:solidFill>
                  <a:schemeClr val="bg1"/>
                </a:solidFill>
              </a:rPr>
              <a:t>10</a:t>
            </a:r>
            <a:r>
              <a:rPr lang="uk-UA" sz="2800" baseline="30000" dirty="0" smtClean="0">
                <a:solidFill>
                  <a:schemeClr val="bg1"/>
                </a:solidFill>
              </a:rPr>
              <a:t>3</a:t>
            </a:r>
            <a:r>
              <a:rPr lang="uk-UA" sz="2800" dirty="0" smtClean="0">
                <a:solidFill>
                  <a:schemeClr val="bg1"/>
                </a:solidFill>
              </a:rPr>
              <a:t> кг/м</a:t>
            </a:r>
            <a:r>
              <a:rPr lang="uk-UA" sz="2800" baseline="30000" dirty="0" smtClean="0">
                <a:solidFill>
                  <a:schemeClr val="bg1"/>
                </a:solidFill>
              </a:rPr>
              <a:t>3</a:t>
            </a:r>
            <a:r>
              <a:rPr lang="uk-UA" sz="2800" dirty="0" smtClean="0">
                <a:solidFill>
                  <a:schemeClr val="bg1"/>
                </a:solidFill>
              </a:rPr>
              <a:t>, світність</a:t>
            </a:r>
            <a:r>
              <a:rPr lang="en-US" sz="2800" dirty="0" smtClean="0">
                <a:solidFill>
                  <a:schemeClr val="bg1"/>
                </a:solidFill>
              </a:rPr>
              <a:t>L</a:t>
            </a:r>
            <a:r>
              <a:rPr lang="uk-UA" sz="2800" baseline="-25000" dirty="0" smtClean="0">
                <a:solidFill>
                  <a:schemeClr val="bg1"/>
                </a:solidFill>
              </a:rPr>
              <a:t>Є</a:t>
            </a:r>
            <a:r>
              <a:rPr lang="uk-UA" sz="2800" dirty="0" smtClean="0">
                <a:solidFill>
                  <a:schemeClr val="bg1"/>
                </a:solidFill>
              </a:rPr>
              <a:t>=3,86</a:t>
            </a:r>
            <a:r>
              <a:rPr lang="uk-UA" sz="2800" baseline="30000" dirty="0" smtClean="0">
                <a:solidFill>
                  <a:schemeClr val="bg1"/>
                </a:solidFill>
              </a:rPr>
              <a:t>.</a:t>
            </a:r>
            <a:r>
              <a:rPr lang="uk-UA" sz="2800" dirty="0" smtClean="0">
                <a:solidFill>
                  <a:schemeClr val="bg1"/>
                </a:solidFill>
              </a:rPr>
              <a:t>10</a:t>
            </a:r>
            <a:r>
              <a:rPr lang="uk-UA" sz="2800" baseline="30000" dirty="0" smtClean="0">
                <a:solidFill>
                  <a:schemeClr val="bg1"/>
                </a:solidFill>
              </a:rPr>
              <a:t>23</a:t>
            </a:r>
            <a:r>
              <a:rPr lang="uk-UA" sz="2800" dirty="0" smtClean="0">
                <a:solidFill>
                  <a:schemeClr val="bg1"/>
                </a:solidFill>
              </a:rPr>
              <a:t> квт</a:t>
            </a:r>
            <a:r>
              <a:rPr lang="uk-UA" sz="2800" dirty="0" smtClean="0">
                <a:solidFill>
                  <a:schemeClr val="bg1"/>
                </a:solidFill>
              </a:rPr>
              <a:t>, ефективна температура поверхні (фотосфери) біля 6000 </a:t>
            </a:r>
            <a:r>
              <a:rPr lang="uk-UA" sz="2800" dirty="0" smtClean="0">
                <a:solidFill>
                  <a:schemeClr val="bg1"/>
                </a:solidFill>
              </a:rPr>
              <a:t>К.</a:t>
            </a:r>
            <a:endParaRPr lang="ru-RU" sz="2800" dirty="0">
              <a:solidFill>
                <a:schemeClr val="bg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par>
                          <p:cTn id="7" fill="hold">
                            <p:stCondLst>
                              <p:cond delay="2000"/>
                            </p:stCondLst>
                            <p:childTnLst>
                              <p:par>
                                <p:cTn id="8" presetID="5" presetClass="entr" presetSubtype="1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6336704"/>
          </a:xfrm>
        </p:spPr>
        <p:txBody>
          <a:bodyPr>
            <a:noAutofit/>
          </a:bodyPr>
          <a:lstStyle/>
          <a:p>
            <a:r>
              <a:rPr lang="ru-RU" sz="2800" dirty="0" smtClean="0">
                <a:solidFill>
                  <a:schemeClr val="bg1"/>
                </a:solidFill>
              </a:rPr>
              <a:t>Період обертання (синодичний) змінюється від 27 діб на екваторі до 32 діб біля полюсів, прискорення вільного падіння 274 м/с</a:t>
            </a:r>
            <a:r>
              <a:rPr lang="ru-RU" sz="2800" baseline="30000" dirty="0" smtClean="0">
                <a:solidFill>
                  <a:schemeClr val="bg1"/>
                </a:solidFill>
              </a:rPr>
              <a:t>2</a:t>
            </a:r>
            <a:r>
              <a:rPr lang="ru-RU" sz="2800" dirty="0" smtClean="0">
                <a:solidFill>
                  <a:schemeClr val="bg1"/>
                </a:solidFill>
              </a:rPr>
              <a:t>. Хімічний склад, визначений з аналізу сонячного спектра: водень біля 90%, гелій 10%, інші елементи менше 0,1% (за числом атомів). Джерело сонячної енергії ядерні перетворення водню в гелій у центральній області Сонця, де температура 15 млн. К. Енергія з надр переноситься випромінюванням, а потім у зовнішньому шарі товщиною біля 0,2 </a:t>
            </a:r>
            <a:r>
              <a:rPr lang="en-US" sz="2800" dirty="0" smtClean="0">
                <a:solidFill>
                  <a:schemeClr val="bg1"/>
                </a:solidFill>
              </a:rPr>
              <a:t>R</a:t>
            </a:r>
            <a:r>
              <a:rPr lang="ru-RU" sz="2800" baseline="-25000" dirty="0" smtClean="0">
                <a:solidFill>
                  <a:schemeClr val="bg1"/>
                </a:solidFill>
              </a:rPr>
              <a:t>Є</a:t>
            </a:r>
            <a:r>
              <a:rPr lang="ru-RU" sz="2800" dirty="0" smtClean="0">
                <a:solidFill>
                  <a:schemeClr val="bg1"/>
                </a:solidFill>
              </a:rPr>
              <a:t> </a:t>
            </a:r>
            <a:r>
              <a:rPr lang="ru-RU" sz="2800" dirty="0" smtClean="0">
                <a:solidFill>
                  <a:schemeClr val="bg1"/>
                </a:solidFill>
              </a:rPr>
              <a:t> </a:t>
            </a:r>
            <a:r>
              <a:rPr lang="ru-RU" sz="2800" dirty="0" err="1" smtClean="0">
                <a:solidFill>
                  <a:schemeClr val="bg1"/>
                </a:solidFill>
              </a:rPr>
              <a:t>конвекцією</a:t>
            </a:r>
            <a:r>
              <a:rPr lang="ru-RU" sz="2800" dirty="0" smtClean="0">
                <a:solidFill>
                  <a:schemeClr val="bg1"/>
                </a:solidFill>
              </a:rPr>
              <a:t>.</a:t>
            </a:r>
            <a:r>
              <a:rPr lang="ru-RU" sz="2800" dirty="0" smtClean="0">
                <a:solidFill>
                  <a:schemeClr val="bg1"/>
                </a:solidFill>
              </a:rPr>
              <a:t> </a:t>
            </a:r>
            <a:r>
              <a:rPr lang="ru-RU" sz="2800" dirty="0" smtClean="0">
                <a:solidFill>
                  <a:schemeClr val="bg1"/>
                </a:solidFill>
              </a:rPr>
              <a:t>З конвективним рухом плазми пов'язане існування фотосферної грануляції, сонячних плям, спікул і т.д. Інтенсивність плазмових процесів на Сонці періодично змінюється (11-літній період</a:t>
            </a:r>
            <a:r>
              <a:rPr lang="ru-RU" sz="2800" dirty="0" smtClean="0">
                <a:solidFill>
                  <a:schemeClr val="bg1"/>
                </a:solidFill>
              </a:rPr>
              <a:t>). </a:t>
            </a:r>
            <a:endParaRPr lang="ru-RU" sz="2800"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foto-full-31686-2556.jpg"/>
          <p:cNvPicPr>
            <a:picLocks noGrp="1" noChangeAspect="1"/>
          </p:cNvPicPr>
          <p:nvPr>
            <p:ph idx="1"/>
          </p:nvPr>
        </p:nvPicPr>
        <p:blipFill>
          <a:blip r:embed="rId2" cstate="print"/>
          <a:stretch>
            <a:fillRect/>
          </a:stretch>
        </p:blipFill>
        <p:spPr>
          <a:xfrm>
            <a:off x="0" y="0"/>
            <a:ext cx="4211960" cy="6858000"/>
          </a:xfrm>
        </p:spPr>
      </p:pic>
      <p:sp>
        <p:nvSpPr>
          <p:cNvPr id="3" name="Заголовок 2"/>
          <p:cNvSpPr>
            <a:spLocks noGrp="1"/>
          </p:cNvSpPr>
          <p:nvPr>
            <p:ph type="title"/>
          </p:nvPr>
        </p:nvSpPr>
        <p:spPr>
          <a:xfrm>
            <a:off x="4283968" y="152400"/>
            <a:ext cx="4860032" cy="6705600"/>
          </a:xfrm>
        </p:spPr>
        <p:txBody>
          <a:bodyPr>
            <a:normAutofit fontScale="90000"/>
          </a:bodyPr>
          <a:lstStyle/>
          <a:p>
            <a:r>
              <a:rPr lang="ru-RU" sz="4400" b="1" dirty="0" smtClean="0">
                <a:solidFill>
                  <a:srgbClr val="FF0000"/>
                </a:solidFill>
              </a:rPr>
              <a:t>СОНЯЧНА </a:t>
            </a:r>
            <a:r>
              <a:rPr lang="ru-RU" sz="4000" b="1" dirty="0" smtClean="0">
                <a:solidFill>
                  <a:srgbClr val="FF0000"/>
                </a:solidFill>
              </a:rPr>
              <a:t>АКТИВНІСТЬ </a:t>
            </a:r>
            <a:r>
              <a:rPr lang="ru-RU" sz="4000" dirty="0" smtClean="0"/>
              <a:t>- </a:t>
            </a:r>
            <a:r>
              <a:rPr lang="ru-RU" sz="4000" dirty="0" err="1" smtClean="0">
                <a:solidFill>
                  <a:schemeClr val="bg1"/>
                </a:solidFill>
              </a:rPr>
              <a:t>регулярне</a:t>
            </a:r>
            <a:r>
              <a:rPr lang="ru-RU" sz="4000" dirty="0" smtClean="0">
                <a:solidFill>
                  <a:schemeClr val="bg1"/>
                </a:solidFill>
              </a:rPr>
              <a:t> </a:t>
            </a:r>
            <a:r>
              <a:rPr lang="ru-RU" sz="4000" dirty="0" err="1" smtClean="0">
                <a:solidFill>
                  <a:schemeClr val="bg1"/>
                </a:solidFill>
              </a:rPr>
              <a:t>виникнення</a:t>
            </a:r>
            <a:r>
              <a:rPr lang="ru-RU" sz="4000" dirty="0" smtClean="0">
                <a:solidFill>
                  <a:schemeClr val="bg1"/>
                </a:solidFill>
              </a:rPr>
              <a:t> в </a:t>
            </a:r>
            <a:r>
              <a:rPr lang="ru-RU" sz="4000" dirty="0" err="1" smtClean="0">
                <a:solidFill>
                  <a:schemeClr val="bg1"/>
                </a:solidFill>
              </a:rPr>
              <a:t>атмосфері</a:t>
            </a:r>
            <a:r>
              <a:rPr lang="ru-RU" sz="4000" dirty="0" smtClean="0">
                <a:solidFill>
                  <a:schemeClr val="bg1"/>
                </a:solidFill>
              </a:rPr>
              <a:t> </a:t>
            </a:r>
            <a:r>
              <a:rPr lang="ru-RU" sz="4000" dirty="0" err="1" smtClean="0">
                <a:solidFill>
                  <a:schemeClr val="bg1"/>
                </a:solidFill>
              </a:rPr>
              <a:t>Сонця</a:t>
            </a:r>
            <a:r>
              <a:rPr lang="ru-RU" sz="4000" dirty="0" smtClean="0">
                <a:solidFill>
                  <a:schemeClr val="bg1"/>
                </a:solidFill>
              </a:rPr>
              <a:t> </a:t>
            </a:r>
            <a:r>
              <a:rPr lang="ru-RU" sz="4000" dirty="0" err="1" smtClean="0">
                <a:solidFill>
                  <a:schemeClr val="bg1"/>
                </a:solidFill>
              </a:rPr>
              <a:t>характерних</a:t>
            </a:r>
            <a:r>
              <a:rPr lang="ru-RU" sz="4000" dirty="0" smtClean="0">
                <a:solidFill>
                  <a:schemeClr val="bg1"/>
                </a:solidFill>
              </a:rPr>
              <a:t> </a:t>
            </a:r>
            <a:r>
              <a:rPr lang="ru-RU" sz="4000" dirty="0" err="1" smtClean="0">
                <a:solidFill>
                  <a:schemeClr val="bg1"/>
                </a:solidFill>
              </a:rPr>
              <a:t>утворень</a:t>
            </a:r>
            <a:r>
              <a:rPr lang="ru-RU" sz="4000" dirty="0" smtClean="0">
                <a:solidFill>
                  <a:schemeClr val="bg1"/>
                </a:solidFill>
              </a:rPr>
              <a:t>: </a:t>
            </a:r>
            <a:r>
              <a:rPr lang="ru-RU" sz="4000" dirty="0" err="1" smtClean="0">
                <a:solidFill>
                  <a:schemeClr val="bg1"/>
                </a:solidFill>
              </a:rPr>
              <a:t>сонячних</a:t>
            </a:r>
            <a:r>
              <a:rPr lang="ru-RU" sz="4000" dirty="0" smtClean="0">
                <a:solidFill>
                  <a:schemeClr val="bg1"/>
                </a:solidFill>
              </a:rPr>
              <a:t> </a:t>
            </a:r>
            <a:r>
              <a:rPr lang="ru-RU" sz="4000" dirty="0" err="1" smtClean="0">
                <a:solidFill>
                  <a:schemeClr val="bg1"/>
                </a:solidFill>
              </a:rPr>
              <a:t>плям</a:t>
            </a:r>
            <a:r>
              <a:rPr lang="ru-RU" sz="4000" dirty="0" smtClean="0">
                <a:solidFill>
                  <a:schemeClr val="bg1"/>
                </a:solidFill>
              </a:rPr>
              <a:t>, </a:t>
            </a:r>
            <a:r>
              <a:rPr lang="ru-RU" sz="4000" dirty="0" err="1" smtClean="0">
                <a:solidFill>
                  <a:schemeClr val="bg1"/>
                </a:solidFill>
              </a:rPr>
              <a:t>смолоскипів</a:t>
            </a:r>
            <a:r>
              <a:rPr lang="ru-RU" sz="4000" dirty="0" smtClean="0">
                <a:solidFill>
                  <a:schemeClr val="bg1"/>
                </a:solidFill>
              </a:rPr>
              <a:t> у </a:t>
            </a:r>
            <a:r>
              <a:rPr lang="ru-RU" sz="4000" dirty="0" err="1" smtClean="0">
                <a:solidFill>
                  <a:schemeClr val="bg1"/>
                </a:solidFill>
              </a:rPr>
              <a:t>фотосфері</a:t>
            </a:r>
            <a:r>
              <a:rPr lang="ru-RU" sz="4000" dirty="0" smtClean="0">
                <a:solidFill>
                  <a:schemeClr val="bg1"/>
                </a:solidFill>
              </a:rPr>
              <a:t>, </a:t>
            </a:r>
            <a:r>
              <a:rPr lang="ru-RU" sz="4000" dirty="0" err="1" smtClean="0">
                <a:solidFill>
                  <a:schemeClr val="bg1"/>
                </a:solidFill>
              </a:rPr>
              <a:t>флоккулів</a:t>
            </a:r>
            <a:r>
              <a:rPr lang="ru-RU" sz="4000" dirty="0" smtClean="0">
                <a:solidFill>
                  <a:schemeClr val="bg1"/>
                </a:solidFill>
              </a:rPr>
              <a:t> </a:t>
            </a:r>
            <a:r>
              <a:rPr lang="ru-RU" sz="4000" dirty="0" err="1" smtClean="0">
                <a:solidFill>
                  <a:schemeClr val="bg1"/>
                </a:solidFill>
              </a:rPr>
              <a:t>і</a:t>
            </a:r>
            <a:r>
              <a:rPr lang="ru-RU" sz="4000" dirty="0" smtClean="0">
                <a:solidFill>
                  <a:schemeClr val="bg1"/>
                </a:solidFill>
              </a:rPr>
              <a:t> </a:t>
            </a:r>
            <a:r>
              <a:rPr lang="ru-RU" sz="4000" dirty="0" err="1" smtClean="0">
                <a:solidFill>
                  <a:schemeClr val="bg1"/>
                </a:solidFill>
              </a:rPr>
              <a:t>спалахів</a:t>
            </a:r>
            <a:r>
              <a:rPr lang="ru-RU" sz="4000" dirty="0" smtClean="0">
                <a:solidFill>
                  <a:schemeClr val="bg1"/>
                </a:solidFill>
              </a:rPr>
              <a:t> </a:t>
            </a:r>
            <a:r>
              <a:rPr lang="ru-RU" sz="4000" dirty="0" err="1" smtClean="0">
                <a:solidFill>
                  <a:schemeClr val="bg1"/>
                </a:solidFill>
              </a:rPr>
              <a:t>у</a:t>
            </a:r>
            <a:r>
              <a:rPr lang="ru-RU" sz="4000" dirty="0" smtClean="0">
                <a:solidFill>
                  <a:schemeClr val="bg1"/>
                </a:solidFill>
              </a:rPr>
              <a:t> </a:t>
            </a:r>
            <a:r>
              <a:rPr lang="ru-RU" sz="4000" dirty="0" err="1" smtClean="0">
                <a:solidFill>
                  <a:schemeClr val="bg1"/>
                </a:solidFill>
              </a:rPr>
              <a:t>хромосфері</a:t>
            </a:r>
            <a:r>
              <a:rPr lang="ru-RU" sz="4000" dirty="0" smtClean="0">
                <a:solidFill>
                  <a:schemeClr val="bg1"/>
                </a:solidFill>
              </a:rPr>
              <a:t>, </a:t>
            </a:r>
            <a:r>
              <a:rPr lang="ru-RU" sz="4000" dirty="0" err="1" smtClean="0">
                <a:solidFill>
                  <a:schemeClr val="bg1"/>
                </a:solidFill>
              </a:rPr>
              <a:t>протуберанців</a:t>
            </a:r>
            <a:r>
              <a:rPr lang="ru-RU" sz="4000" dirty="0" smtClean="0">
                <a:solidFill>
                  <a:schemeClr val="bg1"/>
                </a:solidFill>
              </a:rPr>
              <a:t> </a:t>
            </a:r>
            <a:r>
              <a:rPr lang="ru-RU" sz="4000" dirty="0" err="1" smtClean="0">
                <a:solidFill>
                  <a:schemeClr val="bg1"/>
                </a:solidFill>
              </a:rPr>
              <a:t>у</a:t>
            </a:r>
            <a:r>
              <a:rPr lang="ru-RU" sz="4000" dirty="0" smtClean="0">
                <a:solidFill>
                  <a:schemeClr val="bg1"/>
                </a:solidFill>
              </a:rPr>
              <a:t> </a:t>
            </a:r>
            <a:r>
              <a:rPr lang="ru-RU" sz="4000" dirty="0" err="1" smtClean="0">
                <a:solidFill>
                  <a:schemeClr val="bg1"/>
                </a:solidFill>
              </a:rPr>
              <a:t>короні</a:t>
            </a:r>
            <a:r>
              <a:rPr lang="ru-RU" sz="4000" dirty="0" smtClean="0">
                <a:solidFill>
                  <a:schemeClr val="bg1"/>
                </a:solidFill>
              </a:rPr>
              <a:t>.</a:t>
            </a:r>
            <a:endParaRPr lang="ru-RU" sz="4000" dirty="0">
              <a:solidFill>
                <a:schemeClr val="bg1"/>
              </a:solidFill>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229600" cy="2376264"/>
          </a:xfrm>
        </p:spPr>
        <p:txBody>
          <a:bodyPr>
            <a:noAutofit/>
          </a:bodyPr>
          <a:lstStyle/>
          <a:p>
            <a:r>
              <a:rPr lang="ru-RU" sz="2800" b="1" dirty="0" smtClean="0">
                <a:solidFill>
                  <a:schemeClr val="tx2">
                    <a:lumMod val="75000"/>
                  </a:schemeClr>
                </a:solidFill>
              </a:rPr>
              <a:t>СОНЯЧНО-ЗЕМНІ ЗВ'ЯЗКИ </a:t>
            </a:r>
            <a:r>
              <a:rPr lang="ru-RU" sz="2600" dirty="0" smtClean="0">
                <a:solidFill>
                  <a:schemeClr val="bg1">
                    <a:lumMod val="95000"/>
                    <a:lumOff val="5000"/>
                  </a:schemeClr>
                </a:solidFill>
              </a:rPr>
              <a:t>- вплив змін сонячної активності на земні процеси: виникнення магнітних бур, посилення іонізації газів в атмосфері, у біосфері на врожаї сільськогосподарських культур, епідемії і т.д. Цей вплив зумовлений посиленням короткохвильового і корпускулярного випромінювань Сонця при сонячних спалахах і ін. проявах сонячної активності.</a:t>
            </a:r>
            <a:endParaRPr lang="ru-RU" sz="2600" dirty="0">
              <a:solidFill>
                <a:schemeClr val="bg1">
                  <a:lumMod val="95000"/>
                  <a:lumOff val="5000"/>
                </a:schemeClr>
              </a:solidFill>
            </a:endParaRPr>
          </a:p>
        </p:txBody>
      </p:sp>
      <p:pic>
        <p:nvPicPr>
          <p:cNvPr id="5" name="Содержимое 4" descr="ssn_predict_l.gif"/>
          <p:cNvPicPr>
            <a:picLocks noGrp="1" noChangeAspect="1"/>
          </p:cNvPicPr>
          <p:nvPr>
            <p:ph sz="half" idx="1"/>
          </p:nvPr>
        </p:nvPicPr>
        <p:blipFill>
          <a:blip r:embed="rId2" cstate="print"/>
          <a:stretch>
            <a:fillRect/>
          </a:stretch>
        </p:blipFill>
        <p:spPr>
          <a:xfrm>
            <a:off x="0" y="2996952"/>
            <a:ext cx="4355976" cy="3861048"/>
          </a:xfrm>
        </p:spPr>
      </p:pic>
      <p:pic>
        <p:nvPicPr>
          <p:cNvPr id="6" name="Содержимое 5" descr="sun.gif"/>
          <p:cNvPicPr>
            <a:picLocks noGrp="1" noChangeAspect="1"/>
          </p:cNvPicPr>
          <p:nvPr>
            <p:ph sz="half" idx="2"/>
          </p:nvPr>
        </p:nvPicPr>
        <p:blipFill>
          <a:blip r:embed="rId3" cstate="print"/>
          <a:stretch>
            <a:fillRect/>
          </a:stretch>
        </p:blipFill>
        <p:spPr>
          <a:xfrm>
            <a:off x="4355976" y="2996952"/>
            <a:ext cx="4788024" cy="3861048"/>
          </a:xfr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7978092_6cd07a9b.jpg"/>
          <p:cNvPicPr>
            <a:picLocks noGrp="1" noChangeAspect="1"/>
          </p:cNvPicPr>
          <p:nvPr>
            <p:ph idx="1"/>
          </p:nvPr>
        </p:nvPicPr>
        <p:blipFill>
          <a:blip r:embed="rId2" cstate="print"/>
          <a:stretch>
            <a:fillRect/>
          </a:stretch>
        </p:blipFill>
        <p:spPr>
          <a:xfrm>
            <a:off x="0" y="0"/>
            <a:ext cx="9144000" cy="6857999"/>
          </a:xfrm>
        </p:spPr>
      </p:pic>
      <p:sp>
        <p:nvSpPr>
          <p:cNvPr id="3" name="Заголовок 2"/>
          <p:cNvSpPr>
            <a:spLocks noGrp="1"/>
          </p:cNvSpPr>
          <p:nvPr>
            <p:ph type="title"/>
          </p:nvPr>
        </p:nvSpPr>
        <p:spPr>
          <a:xfrm>
            <a:off x="539552" y="3717032"/>
            <a:ext cx="8229600" cy="2708920"/>
          </a:xfrm>
        </p:spPr>
        <p:txBody>
          <a:bodyPr>
            <a:noAutofit/>
          </a:bodyPr>
          <a:lstStyle/>
          <a:p>
            <a:r>
              <a:rPr lang="ru-RU" sz="3000" b="1" dirty="0" smtClean="0">
                <a:solidFill>
                  <a:srgbClr val="00B050"/>
                </a:solidFill>
              </a:rPr>
              <a:t>Сонячна атмосфера (хромосфера і сонячна корона) дуже динамічна, у ній спостерігаються спалахи, протуберанці, відбувається постійне витікання речовини корони в міжпланетний простір (сонячний вітер). Земля, що знаходиться на відстані 149 млн. км від Сонця, одержує біля 2.10</a:t>
            </a:r>
            <a:r>
              <a:rPr lang="ru-RU" sz="3000" b="1" baseline="30000" dirty="0" smtClean="0">
                <a:solidFill>
                  <a:srgbClr val="00B050"/>
                </a:solidFill>
              </a:rPr>
              <a:t>17</a:t>
            </a:r>
            <a:r>
              <a:rPr lang="ru-RU" sz="3000" b="1" dirty="0" smtClean="0">
                <a:solidFill>
                  <a:srgbClr val="00B050"/>
                </a:solidFill>
              </a:rPr>
              <a:t> Ут сонячної променистої енергії. Сонце основне джерело енергії для всіх процесів, що відбуваються на земній кулі. Уся біосфера, життя існують тільки за рахунок сонячної енергії. На багато земних процесів впливає корпускулярне випромінювання Сонця</a:t>
            </a:r>
            <a:r>
              <a:rPr lang="ru-RU" sz="3000" dirty="0" smtClean="0">
                <a:solidFill>
                  <a:srgbClr val="00B050"/>
                </a:solidFill>
              </a:rPr>
              <a:t>. </a:t>
            </a:r>
            <a:endParaRPr lang="ru-RU" sz="3000" dirty="0">
              <a:solidFill>
                <a:srgbClr val="00B050"/>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96752"/>
            <a:ext cx="8229600" cy="1584176"/>
          </a:xfrm>
        </p:spPr>
        <p:txBody>
          <a:bodyPr>
            <a:normAutofit fontScale="90000"/>
          </a:bodyPr>
          <a:lstStyle/>
          <a:p>
            <a:r>
              <a:rPr lang="ru-RU" sz="2400" b="1" dirty="0" smtClean="0">
                <a:solidFill>
                  <a:srgbClr val="FF0000"/>
                </a:solidFill>
              </a:rPr>
              <a:t>ОБЕРТАННЯ СОНЦЯ </a:t>
            </a:r>
            <a:r>
              <a:rPr lang="ru-RU" sz="2400" b="1" dirty="0" smtClean="0">
                <a:solidFill>
                  <a:srgbClr val="FF0000"/>
                </a:solidFill>
              </a:rPr>
              <a:t> </a:t>
            </a:r>
            <a:r>
              <a:rPr lang="ru-RU" sz="2400" b="1" dirty="0" err="1" smtClean="0"/>
              <a:t>навколо</a:t>
            </a:r>
            <a:r>
              <a:rPr lang="ru-RU" sz="2400" b="1" dirty="0" smtClean="0"/>
              <a:t> </a:t>
            </a:r>
            <a:r>
              <a:rPr lang="ru-RU" sz="2400" b="1" dirty="0" smtClean="0"/>
              <a:t>осі, відбувається в тому ж напрямку, що і Землі (із заходу на схід), вісь обертання утворить кут 82</a:t>
            </a:r>
            <a:r>
              <a:rPr lang="ru-RU" sz="2400" b="1" baseline="30000" dirty="0" smtClean="0"/>
              <a:t> </a:t>
            </a:r>
            <a:r>
              <a:rPr lang="ru-RU" sz="2400" b="1" dirty="0" smtClean="0"/>
              <a:t>А45' із площиною орбіти Землі (екліптикою). Один оберт щодо Землі відбувається за 27,275 діб (синодичний період обертання),щодо нерухомих зірок за 25,38 діб (сидеричний період обертання). Маса Сонця в 330 000 разів перевершує масу Землі</a:t>
            </a:r>
            <a:r>
              <a:rPr lang="ru-RU" sz="2400" b="1" dirty="0" smtClean="0"/>
              <a:t>.</a:t>
            </a:r>
            <a:endParaRPr lang="ru-RU" sz="2400" b="1" dirty="0"/>
          </a:p>
        </p:txBody>
      </p:sp>
      <p:pic>
        <p:nvPicPr>
          <p:cNvPr id="5" name="Содержимое 4" descr="f_zika2.jpg"/>
          <p:cNvPicPr>
            <a:picLocks noGrp="1" noChangeAspect="1"/>
          </p:cNvPicPr>
          <p:nvPr>
            <p:ph sz="half" idx="1"/>
          </p:nvPr>
        </p:nvPicPr>
        <p:blipFill>
          <a:blip r:embed="rId2" cstate="print"/>
          <a:stretch>
            <a:fillRect/>
          </a:stretch>
        </p:blipFill>
        <p:spPr>
          <a:xfrm>
            <a:off x="1" y="2825552"/>
            <a:ext cx="4427984" cy="4032448"/>
          </a:xfrm>
        </p:spPr>
      </p:pic>
      <p:pic>
        <p:nvPicPr>
          <p:cNvPr id="6" name="Содержимое 5" descr="sunsets_02.jpg"/>
          <p:cNvPicPr>
            <a:picLocks noGrp="1" noChangeAspect="1"/>
          </p:cNvPicPr>
          <p:nvPr>
            <p:ph sz="half" idx="2"/>
          </p:nvPr>
        </p:nvPicPr>
        <p:blipFill>
          <a:blip r:embed="rId3" cstate="print"/>
          <a:stretch>
            <a:fillRect/>
          </a:stretch>
        </p:blipFill>
        <p:spPr>
          <a:xfrm>
            <a:off x="4427984" y="2780928"/>
            <a:ext cx="4716016" cy="4077072"/>
          </a:xfrm>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i="1" dirty="0" smtClean="0">
                <a:solidFill>
                  <a:srgbClr val="FFFF00"/>
                </a:solidFill>
              </a:rPr>
              <a:t>Народження Сонця</a:t>
            </a:r>
            <a:endParaRPr lang="ru-RU" sz="6000" i="1" dirty="0">
              <a:solidFill>
                <a:srgbClr val="FFFF00"/>
              </a:solidFill>
            </a:endParaRPr>
          </a:p>
        </p:txBody>
      </p:sp>
      <p:pic>
        <p:nvPicPr>
          <p:cNvPr id="5" name="Содержимое 4" descr="a5d4f402944523a0a8c73d101e7998e1.jpg"/>
          <p:cNvPicPr>
            <a:picLocks noGrp="1" noChangeAspect="1"/>
          </p:cNvPicPr>
          <p:nvPr>
            <p:ph sz="half" idx="1"/>
          </p:nvPr>
        </p:nvPicPr>
        <p:blipFill>
          <a:blip r:embed="rId2" cstate="print"/>
          <a:stretch>
            <a:fillRect/>
          </a:stretch>
        </p:blipFill>
        <p:spPr>
          <a:xfrm>
            <a:off x="971600" y="1844824"/>
            <a:ext cx="5053533" cy="4824536"/>
          </a:xfrm>
        </p:spPr>
      </p:pic>
      <p:pic>
        <p:nvPicPr>
          <p:cNvPr id="6" name="Содержимое 5" descr="3049.gif"/>
          <p:cNvPicPr>
            <a:picLocks noGrp="1" noChangeAspect="1"/>
          </p:cNvPicPr>
          <p:nvPr>
            <p:ph sz="half" idx="2"/>
          </p:nvPr>
        </p:nvPicPr>
        <p:blipFill>
          <a:blip r:embed="rId3" cstate="print"/>
          <a:stretch>
            <a:fillRect/>
          </a:stretch>
        </p:blipFill>
        <p:spPr>
          <a:xfrm rot="985849">
            <a:off x="2615847" y="1824613"/>
            <a:ext cx="3411966" cy="346309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83428343.jpg"/>
          <p:cNvPicPr>
            <a:picLocks noGrp="1" noChangeAspect="1"/>
          </p:cNvPicPr>
          <p:nvPr>
            <p:ph idx="1"/>
          </p:nvPr>
        </p:nvPicPr>
        <p:blipFill>
          <a:blip r:embed="rId2" cstate="print"/>
          <a:stretch>
            <a:fillRect/>
          </a:stretch>
        </p:blipFill>
        <p:spPr>
          <a:xfrm>
            <a:off x="1" y="4365105"/>
            <a:ext cx="8964488" cy="2304256"/>
          </a:xfrm>
        </p:spPr>
      </p:pic>
      <p:sp>
        <p:nvSpPr>
          <p:cNvPr id="3" name="Заголовок 2"/>
          <p:cNvSpPr>
            <a:spLocks noGrp="1"/>
          </p:cNvSpPr>
          <p:nvPr>
            <p:ph type="title"/>
          </p:nvPr>
        </p:nvSpPr>
        <p:spPr>
          <a:xfrm>
            <a:off x="467544" y="2348880"/>
            <a:ext cx="8229600" cy="2088232"/>
          </a:xfrm>
        </p:spPr>
        <p:txBody>
          <a:bodyPr>
            <a:noAutofit/>
          </a:bodyPr>
          <a:lstStyle/>
          <a:p>
            <a:r>
              <a:rPr lang="ru-RU" sz="2800" dirty="0" smtClean="0"/>
              <a:t> Більш численні і надійні експериментальні дані про Сонячну систему, отримані в післявоєнні роки. Методи, якими були досліджені метеорити і поверхня Місяця, не можна було б навіть представити в часи Лапласа. Мова йде про речовину, що утворилася на самій ранній стадії життя Сонячної системи чи навіть було частиною первинної туманності. Дослідження післявоєнних років привели до деякого прояснення нашого походження</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34</TotalTime>
  <Words>447</Words>
  <Application>Microsoft Office PowerPoint</Application>
  <PresentationFormat>Экран (4:3)</PresentationFormat>
  <Paragraphs>15</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Бумажная</vt:lpstr>
      <vt:lpstr> Сонце</vt:lpstr>
      <vt:lpstr>Центральне тіло Сонячної системи, розпечена плазмова куля, типова зірка-карлик спектрального класу G2; маса МЄ~2.1030кг, радіус RЄ=696 т. км, середня густина 1,416.103 кг/м3, світністьLЄ=3,86.1023 квт, ефективна температура поверхні (фотосфери) біля 6000 К.</vt:lpstr>
      <vt:lpstr>Період обертання (синодичний) змінюється від 27 діб на екваторі до 32 діб біля полюсів, прискорення вільного падіння 274 м/с2. Хімічний склад, визначений з аналізу сонячного спектра: водень біля 90%, гелій 10%, інші елементи менше 0,1% (за числом атомів). Джерело сонячної енергії ядерні перетворення водню в гелій у центральній області Сонця, де температура 15 млн. К. Енергія з надр переноситься випромінюванням, а потім у зовнішньому шарі товщиною біля 0,2 RЄ  конвекцією. З конвективним рухом плазми пов'язане існування фотосферної грануляції, сонячних плям, спікул і т.д. Інтенсивність плазмових процесів на Сонці періодично змінюється (11-літній період). </vt:lpstr>
      <vt:lpstr>СОНЯЧНА АКТИВНІСТЬ - регулярне виникнення в атмосфері Сонця характерних утворень: сонячних плям, смолоскипів у фотосфері, флоккулів і спалахів у хромосфері, протуберанців у короні.</vt:lpstr>
      <vt:lpstr>СОНЯЧНО-ЗЕМНІ ЗВ'ЯЗКИ - вплив змін сонячної активності на земні процеси: виникнення магнітних бур, посилення іонізації газів в атмосфері, у біосфері на врожаї сільськогосподарських культур, епідемії і т.д. Цей вплив зумовлений посиленням короткохвильового і корпускулярного випромінювань Сонця при сонячних спалахах і ін. проявах сонячної активності.</vt:lpstr>
      <vt:lpstr>Сонячна атмосфера (хромосфера і сонячна корона) дуже динамічна, у ній спостерігаються спалахи, протуберанці, відбувається постійне витікання речовини корони в міжпланетний простір (сонячний вітер). Земля, що знаходиться на відстані 149 млн. км від Сонця, одержує біля 2.1017 Ут сонячної променистої енергії. Сонце основне джерело енергії для всіх процесів, що відбуваються на земній кулі. Уся біосфера, життя існують тільки за рахунок сонячної енергії. На багато земних процесів впливає корпускулярне випромінювання Сонця. </vt:lpstr>
      <vt:lpstr>ОБЕРТАННЯ СОНЦЯ  навколо осі, відбувається в тому ж напрямку, що і Землі (із заходу на схід), вісь обертання утворить кут 82 А45' із площиною орбіти Землі (екліптикою). Один оберт щодо Землі відбувається за 27,275 діб (синодичний період обертання),щодо нерухомих зірок за 25,38 діб (сидеричний період обертання). Маса Сонця в 330 000 разів перевершує масу Землі.</vt:lpstr>
      <vt:lpstr>Народження Сонця</vt:lpstr>
      <vt:lpstr> Більш численні і надійні експериментальні дані про Сонячну систему, отримані в післявоєнні роки. Методи, якими були досліджені метеорити і поверхня Місяця, не можна було б навіть представити в часи Лапласа. Мова йде про речовину, що утворилася на самій ранній стадії життя Сонячної системи чи навіть було частиною первинної туманності. Дослідження післявоєнних років привели до деякого прояснення нашого походження</vt:lpstr>
      <vt:lpstr> Той факт, що Сонце  це звичайна зірка, єдина примітна риса якої полягає в тому, що, знаходячись так близько від Землі, вона нам світить, нас гріє і взагалі створює можливість існування життя на нашій планеті, зважаючи на все загальновідоме.</vt:lpstr>
      <vt:lpstr>    Склад Сонця</vt:lpstr>
      <vt:lpstr> Власне кажучи, зірки   це газові кулі, речовина яких утримується разом гравітаційними силами притягання. Зоряний газ в основному складається з водню (70...75%) і гелію, а також містить сліди більш важких елементів (неон, вуглець, кисень). Зірки посилають нам світло і тепло, і, щоб не дати їм згаснути в дуже короткий час, необхідне джерело, що безупинно поповнює запаси зоряної енергії. У минулому сторіччі мала місце теорія, відповідно до якої це відбувається за рахунок енергії, що вивільняється в процесі безупинного стиску зірки, викликаного її власним гравітаційним полем; куля, таким чином, стискується під дією власної ваги і нагрівається, подібно повітря у велосипедному насосі. </vt:lpstr>
      <vt:lpstr>Еволюція Сонця</vt:lpstr>
      <vt:lpstr>Такому положенню все-таки наступить кінець, коли весь водень буде перетворений у гелій. Теоретично сонячного пального при сучасних темпах його згоряння вистачить принаймні на 100 млрд. років. Але існують обставини, що помітно зменшують цей час; так, водень, згоряючи фактично тільки в центральній частині Сонця, зникне в ній уже через 5...6 млрд. років, набагато раніше, ніж у зовнішній оболонці. Коли припиниться згоряння пального в центральній частині Сонця, вона знову почне стискуватися, швидко нагріваючись до все зростаючих температур, а тепло, передане при цьому зовнішній оболонці, приведе  її розширення до розмірів, дивовижних у порівнянні із сучасними: Сонце розшириться настільки, що поглине Меркурій і буде розбазарювати пальне в сто разів швидше, ніж у даний час. Воно вступить у стадію Ћчервоного гігантаЛ; життя на Землі зникне чи знайде пристановище на зовнішніх планетах. Ми, звичайно, будемо заздалегідь повідомлені про таку подію, оскільки перехід до нової стадії займе приблизно 100...200 млн. років. Неважко передбачити, що буде далі.</vt:lpstr>
      <vt:lpstr>Отже, ми беремо участь у безупинному циклічному процесі взаємного перетворення зірок і міжзоряної речовини, що постійно збагачується і змінюється під впливом вибухів наднових. Тільки тому, хто спостерігає небо поверхово, за допомогою недосконалих приладів, Всесвіт може видатися місцем тихим і спокійним. Насправді ми повинні бути вдячні долі за те, що живемо поруч зі скромною третьорядною зіркою, спокійним сонечком без претензій, що знаходиться на периферії, але зате надійним на найближчі п'ять мільярдів років. А там подивимося.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Сонце</dc:title>
  <dc:creator>Даша</dc:creator>
  <cp:lastModifiedBy>Даша</cp:lastModifiedBy>
  <cp:revision>5</cp:revision>
  <dcterms:created xsi:type="dcterms:W3CDTF">2012-11-29T10:46:53Z</dcterms:created>
  <dcterms:modified xsi:type="dcterms:W3CDTF">2012-11-29T11:32:10Z</dcterms:modified>
</cp:coreProperties>
</file>