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6" r:id="rId4"/>
    <p:sldId id="259" r:id="rId5"/>
    <p:sldId id="265" r:id="rId6"/>
    <p:sldId id="264" r:id="rId7"/>
    <p:sldId id="260" r:id="rId8"/>
    <p:sldId id="263" r:id="rId9"/>
    <p:sldId id="262" r:id="rId10"/>
    <p:sldId id="261" r:id="rId11"/>
    <p:sldId id="268" r:id="rId12"/>
    <p:sldId id="267" r:id="rId1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9903-D6DE-4CD5-93CC-9A2F2995917E}" type="datetimeFigureOut">
              <a:rPr lang="uk-UA" smtClean="0"/>
              <a:t>12.10.2014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E28-3784-4159-97FD-4BDEA4D24A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4695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9903-D6DE-4CD5-93CC-9A2F2995917E}" type="datetimeFigureOut">
              <a:rPr lang="uk-UA" smtClean="0"/>
              <a:t>12.10.2014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E28-3784-4159-97FD-4BDEA4D24A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566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9903-D6DE-4CD5-93CC-9A2F2995917E}" type="datetimeFigureOut">
              <a:rPr lang="uk-UA" smtClean="0"/>
              <a:t>12.10.2014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E28-3784-4159-97FD-4BDEA4D24A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75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9903-D6DE-4CD5-93CC-9A2F2995917E}" type="datetimeFigureOut">
              <a:rPr lang="uk-UA" smtClean="0"/>
              <a:t>12.10.2014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E28-3784-4159-97FD-4BDEA4D24A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490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9903-D6DE-4CD5-93CC-9A2F2995917E}" type="datetimeFigureOut">
              <a:rPr lang="uk-UA" smtClean="0"/>
              <a:t>12.10.2014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E28-3784-4159-97FD-4BDEA4D24A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9736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9903-D6DE-4CD5-93CC-9A2F2995917E}" type="datetimeFigureOut">
              <a:rPr lang="uk-UA" smtClean="0"/>
              <a:t>12.10.2014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E28-3784-4159-97FD-4BDEA4D24A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397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9903-D6DE-4CD5-93CC-9A2F2995917E}" type="datetimeFigureOut">
              <a:rPr lang="uk-UA" smtClean="0"/>
              <a:t>12.10.2014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E28-3784-4159-97FD-4BDEA4D24A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742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9903-D6DE-4CD5-93CC-9A2F2995917E}" type="datetimeFigureOut">
              <a:rPr lang="uk-UA" smtClean="0"/>
              <a:t>12.10.2014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E28-3784-4159-97FD-4BDEA4D24A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5172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9903-D6DE-4CD5-93CC-9A2F2995917E}" type="datetimeFigureOut">
              <a:rPr lang="uk-UA" smtClean="0"/>
              <a:t>12.10.2014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E28-3784-4159-97FD-4BDEA4D24A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52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9903-D6DE-4CD5-93CC-9A2F2995917E}" type="datetimeFigureOut">
              <a:rPr lang="uk-UA" smtClean="0"/>
              <a:t>12.10.2014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E28-3784-4159-97FD-4BDEA4D24A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020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9903-D6DE-4CD5-93CC-9A2F2995917E}" type="datetimeFigureOut">
              <a:rPr lang="uk-UA" smtClean="0"/>
              <a:t>12.10.2014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E28-3784-4159-97FD-4BDEA4D24A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493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E9903-D6DE-4CD5-93CC-9A2F2995917E}" type="datetimeFigureOut">
              <a:rPr lang="uk-UA" smtClean="0"/>
              <a:t>12.10.2014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7CE28-3784-4159-97FD-4BDEA4D24A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333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0726"/>
            <a:ext cx="9144000" cy="757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34825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67" y="5170777"/>
            <a:ext cx="649922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931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5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2420" y="0"/>
            <a:ext cx="698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dirty="0">
                <a:solidFill>
                  <a:schemeClr val="accent4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Атмосфера і фізичні поля</a:t>
            </a:r>
            <a:endParaRPr lang="uk-UA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1386" y="1268760"/>
            <a:ext cx="756904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Над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поверхнею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Меркурія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є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сліди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дуже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розрідженої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атмосфери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що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містить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крім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гелію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також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водень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вуглекислий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газ,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вуглець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кисень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і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благородні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гази (аргон, неон).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Близькість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Сонця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зумовлює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суттєвий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вплив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Меркурій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сонячного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вітру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Завдяки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цій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близькості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значним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є і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припливний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вплив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Сонця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Меркурій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що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має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призводити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до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виникнення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над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поверхнею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планети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електричного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поля,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напруженість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якого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може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бути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приблизно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вдвічі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більшою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ніж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у «поля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ясної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погоди» над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поверхнею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Землі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і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відрізняється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останнього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порівняною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стабільністю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endParaRPr lang="ru-RU" sz="20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На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Меркурії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є й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магнітне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поле.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Магнітний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дипольний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момент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Меркурія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дорівнює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4,9·1022 Гс·см³,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що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приблизно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чотири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порядки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менше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ніж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у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Землі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;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проте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оскільки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напруженість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поля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обернено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пропорційна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кубу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радіуса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планети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то на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Меркурії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і на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Землі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вони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близькі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за величиною</a:t>
            </a:r>
            <a:endParaRPr lang="ru-RU" sz="2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31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4875" y="1387449"/>
            <a:ext cx="434492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4582585" y="2137583"/>
            <a:ext cx="3635896" cy="576064"/>
          </a:xfrm>
          <a:prstGeom prst="round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Кора, </a:t>
            </a:r>
            <a:r>
              <a:rPr lang="ru-RU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товщина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100 - 300 км.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14" y="3352314"/>
            <a:ext cx="37861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48" y="4660574"/>
            <a:ext cx="37861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53" y="404664"/>
            <a:ext cx="735806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809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" y="0"/>
            <a:ext cx="91732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47717" y="3044279"/>
            <a:ext cx="3886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u="sng" dirty="0">
                <a:solidFill>
                  <a:schemeClr val="accent1">
                    <a:lumMod val="40000"/>
                    <a:lumOff val="60000"/>
                  </a:schemeClr>
                </a:solidFill>
                <a:ea typeface="+mj-ea"/>
                <a:cs typeface="+mj-cs"/>
              </a:rPr>
              <a:t>Дякую за увагу</a:t>
            </a:r>
            <a:endParaRPr lang="uk-UA" sz="4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26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35"/>
            <a:ext cx="9144000" cy="687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061" y="188640"/>
            <a:ext cx="7706939" cy="380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725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5907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687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8"/>
            <a:ext cx="9144000" cy="685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64704"/>
            <a:ext cx="626157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219918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531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7" y="-29344"/>
            <a:ext cx="9252520" cy="698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680" y="2290905"/>
            <a:ext cx="49123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За формою Меркурій близький до кулі з екваторіальним радіусом (2440 ± 2) км, що приблизно в 2,6 </a:t>
            </a:r>
            <a:r>
              <a:rPr lang="uk-UA" b="1" u="sng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раза</a:t>
            </a:r>
            <a:r>
              <a:rPr lang="uk-UA" b="1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менше, ніж у Землі. Різниця півосей екваторіального еліпсу планети становить десь 1 км; екваторіальне і полярне стискання незначні. Відхилення геометричного центру планети (кулі) від центру мас — у межах 1,5 кілометри. Площа поверхні Меркурія в 6,8 разів, а об'єм — у 17,8 разів менші, ніж Землі.</a:t>
            </a:r>
          </a:p>
          <a:p>
            <a:endParaRPr lang="uk-UA" b="1" u="sng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uk-UA" b="1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Маса Меркурія дорівнює 3,31·1023 кг, що приблизно в 18 разів менше за масу Землі. Середня густина близька до земної і становить 5,44 г/</a:t>
            </a:r>
            <a:r>
              <a:rPr lang="uk-UA" b="1" u="sng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см³</a:t>
            </a:r>
            <a:r>
              <a:rPr lang="uk-UA" b="1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 Прискорення вільного падіння поблизу поверхні — 3,7 м/с2.</a:t>
            </a:r>
            <a:endParaRPr lang="uk-UA" b="1" u="sng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3" y="472314"/>
            <a:ext cx="2646878" cy="1175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uk-UA" sz="3200" b="1" u="sng" dirty="0">
                <a:solidFill>
                  <a:srgbClr val="1F497D">
                    <a:lumMod val="60000"/>
                    <a:lumOff val="40000"/>
                  </a:srgbClr>
                </a:solidFill>
              </a:rPr>
              <a:t>Розміри</a:t>
            </a:r>
            <a:r>
              <a:rPr lang="uk-UA" sz="3200" b="1" u="sng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,</a:t>
            </a:r>
          </a:p>
          <a:p>
            <a:pPr lvl="0">
              <a:spcBef>
                <a:spcPct val="20000"/>
              </a:spcBef>
            </a:pPr>
            <a:r>
              <a:rPr lang="uk-UA" sz="3200" b="1" u="sng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r>
              <a:rPr lang="uk-UA" sz="3200" b="1" u="sng" dirty="0">
                <a:solidFill>
                  <a:srgbClr val="1F497D">
                    <a:lumMod val="60000"/>
                    <a:lumOff val="40000"/>
                  </a:srgbClr>
                </a:solidFill>
              </a:rPr>
              <a:t>форма і маса</a:t>
            </a:r>
          </a:p>
        </p:txBody>
      </p:sp>
    </p:spTree>
    <p:extLst>
      <p:ext uri="{BB962C8B-B14F-4D97-AF65-F5344CB8AC3E}">
        <p14:creationId xmlns:p14="http://schemas.microsoft.com/office/powerpoint/2010/main" val="3352821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825771"/>
            <a:ext cx="87849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Як найближча до Сонця планета, Меркурій одержує від центрального світила значно більшу енергію, ніж, наприклад, Земля (у середньому в 10 разів). Через </a:t>
            </a:r>
            <a:r>
              <a:rPr lang="uk-UA" sz="2400" b="1" i="1" u="sng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витягнутість</a:t>
            </a:r>
            <a:r>
              <a:rPr lang="uk-UA" sz="2400" b="1" i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орбіти потік енергії від Сонця змінюється приблизно </a:t>
            </a:r>
            <a:r>
              <a:rPr lang="uk-UA" sz="2400" b="1" i="1" u="sng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вдвПоверхню</a:t>
            </a:r>
            <a:r>
              <a:rPr lang="uk-UA" sz="2400" b="1" i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Меркурія вкрито подрібненою речовиною базальтового типу, вона досить темна. Судячи зі спостережень із Землі і фотографій з космічних апаратів, вона в цілому схожа на поверхню Місяця, хоча контраст між темними і світлими ділянками менш помітний. Поряд із кратерами (як правило, менш глибокими, ніж на Місяці) є пагорби та долини.</a:t>
            </a:r>
          </a:p>
          <a:p>
            <a:endParaRPr lang="uk-UA" sz="2400" b="1" i="1" u="sng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uk-UA" sz="2400" b="1" i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Згідно з останніми даними наукової місії </a:t>
            </a:r>
            <a:r>
              <a:rPr lang="en-US" sz="2400" b="1" i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MESSENGER, </a:t>
            </a:r>
            <a:r>
              <a:rPr lang="uk-UA" sz="2400" b="1" i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на поверхні планети біля Південного Полюсу можливе існування регіонів, вкритих водяним льодом, незважаючи на близькість до Сонця. Це пояснюється постійним перебуванням цих ділянок у тіні.</a:t>
            </a:r>
            <a:endParaRPr lang="uk-UA" sz="2400" b="1" i="1" u="sng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-23620"/>
            <a:ext cx="83529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u="sng" dirty="0">
                <a:solidFill>
                  <a:schemeClr val="accent6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Температура і рельєф поверхні</a:t>
            </a:r>
            <a:endParaRPr lang="uk-UA" b="1" u="sng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970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20"/>
            <a:ext cx="9197016" cy="687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8148" y="116632"/>
            <a:ext cx="6480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u="sng" dirty="0">
                <a:solidFill>
                  <a:schemeClr val="accent3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Рельєф Меркурія</a:t>
            </a:r>
            <a:endParaRPr lang="uk-UA" sz="5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65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35" y="0"/>
            <a:ext cx="91912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95217" y="1628800"/>
            <a:ext cx="7200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</a:rPr>
              <a:t>Меркурій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обертається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навколо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Сонця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доволі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витягнутою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еліптичною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орбітою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площина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якої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нахилена</a:t>
            </a:r>
            <a:r>
              <a:rPr lang="ru-RU" sz="2400" b="1" dirty="0" smtClean="0">
                <a:solidFill>
                  <a:schemeClr val="bg1"/>
                </a:solidFill>
              </a:rPr>
              <a:t> до </a:t>
            </a:r>
            <a:r>
              <a:rPr lang="ru-RU" sz="2400" b="1" dirty="0" err="1" smtClean="0">
                <a:solidFill>
                  <a:schemeClr val="bg1"/>
                </a:solidFill>
              </a:rPr>
              <a:t>площини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екліптики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під</a:t>
            </a:r>
            <a:r>
              <a:rPr lang="ru-RU" sz="2400" b="1" dirty="0" smtClean="0">
                <a:solidFill>
                  <a:schemeClr val="bg1"/>
                </a:solidFill>
              </a:rPr>
              <a:t> кутом 7°00'15". </a:t>
            </a:r>
            <a:r>
              <a:rPr lang="ru-RU" sz="2400" b="1" dirty="0" err="1" smtClean="0">
                <a:solidFill>
                  <a:schemeClr val="bg1"/>
                </a:solidFill>
              </a:rPr>
              <a:t>Відстань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Меркурія</a:t>
            </a:r>
            <a:r>
              <a:rPr lang="ru-RU" sz="2400" b="1" dirty="0" smtClean="0">
                <a:solidFill>
                  <a:schemeClr val="bg1"/>
                </a:solidFill>
              </a:rPr>
              <a:t> до </a:t>
            </a:r>
            <a:r>
              <a:rPr lang="ru-RU" sz="2400" b="1" dirty="0" err="1" smtClean="0">
                <a:solidFill>
                  <a:schemeClr val="bg1"/>
                </a:solidFill>
              </a:rPr>
              <a:t>Сонця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змінюється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</a:t>
            </a:r>
            <a:r>
              <a:rPr lang="ru-RU" sz="2400" b="1" dirty="0" smtClean="0">
                <a:solidFill>
                  <a:schemeClr val="bg1"/>
                </a:solidFill>
              </a:rPr>
              <a:t> 46,08 млн км до 68,86 млн км. </a:t>
            </a:r>
            <a:r>
              <a:rPr lang="ru-RU" sz="2400" b="1" dirty="0" err="1" smtClean="0">
                <a:solidFill>
                  <a:schemeClr val="bg1"/>
                </a:solidFill>
              </a:rPr>
              <a:t>Період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обертання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навколо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Сонця</a:t>
            </a:r>
            <a:r>
              <a:rPr lang="ru-RU" sz="2400" b="1" dirty="0" smtClean="0">
                <a:solidFill>
                  <a:schemeClr val="bg1"/>
                </a:solidFill>
              </a:rPr>
              <a:t> (</a:t>
            </a:r>
            <a:r>
              <a:rPr lang="ru-RU" sz="2400" b="1" dirty="0" err="1" smtClean="0">
                <a:solidFill>
                  <a:schemeClr val="bg1"/>
                </a:solidFill>
              </a:rPr>
              <a:t>меркуріанський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рік</a:t>
            </a:r>
            <a:r>
              <a:rPr lang="ru-RU" sz="2400" b="1" dirty="0" smtClean="0">
                <a:solidFill>
                  <a:schemeClr val="bg1"/>
                </a:solidFill>
              </a:rPr>
              <a:t>) становить 87,97 </a:t>
            </a:r>
            <a:r>
              <a:rPr lang="ru-RU" sz="2400" b="1" dirty="0" err="1" smtClean="0">
                <a:solidFill>
                  <a:schemeClr val="bg1"/>
                </a:solidFill>
              </a:rPr>
              <a:t>земної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доби</a:t>
            </a:r>
            <a:r>
              <a:rPr lang="ru-RU" sz="2400" b="1" dirty="0" smtClean="0">
                <a:solidFill>
                  <a:schemeClr val="bg1"/>
                </a:solidFill>
              </a:rPr>
              <a:t>, а </a:t>
            </a:r>
            <a:r>
              <a:rPr lang="ru-RU" sz="2400" b="1" dirty="0" err="1" smtClean="0">
                <a:solidFill>
                  <a:schemeClr val="bg1"/>
                </a:solidFill>
              </a:rPr>
              <a:t>середній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інтервал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між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однаковими</a:t>
            </a:r>
            <a:r>
              <a:rPr lang="ru-RU" sz="2400" b="1" dirty="0" smtClean="0">
                <a:solidFill>
                  <a:schemeClr val="bg1"/>
                </a:solidFill>
              </a:rPr>
              <a:t> фазами (</a:t>
            </a:r>
            <a:r>
              <a:rPr lang="ru-RU" sz="2400" b="1" dirty="0" err="1" smtClean="0">
                <a:solidFill>
                  <a:schemeClr val="bg1"/>
                </a:solidFill>
              </a:rPr>
              <a:t>синодичний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період</a:t>
            </a:r>
            <a:r>
              <a:rPr lang="ru-RU" sz="2400" b="1" dirty="0" smtClean="0">
                <a:solidFill>
                  <a:schemeClr val="bg1"/>
                </a:solidFill>
              </a:rPr>
              <a:t>) — 115,9 </a:t>
            </a:r>
            <a:r>
              <a:rPr lang="ru-RU" sz="2400" b="1" dirty="0" err="1" smtClean="0">
                <a:solidFill>
                  <a:schemeClr val="bg1"/>
                </a:solidFill>
              </a:rPr>
              <a:t>земної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доби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Відстань</a:t>
            </a:r>
            <a:r>
              <a:rPr lang="ru-RU" sz="2400" b="1" dirty="0" smtClean="0">
                <a:solidFill>
                  <a:schemeClr val="bg1"/>
                </a:solidFill>
              </a:rPr>
              <a:t> до </a:t>
            </a:r>
            <a:r>
              <a:rPr lang="ru-RU" sz="2400" b="1" dirty="0" err="1" smtClean="0">
                <a:solidFill>
                  <a:schemeClr val="bg1"/>
                </a:solidFill>
              </a:rPr>
              <a:t>Меркурія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Землі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змінюється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</a:t>
            </a:r>
            <a:r>
              <a:rPr lang="ru-RU" sz="2400" b="1" dirty="0" smtClean="0">
                <a:solidFill>
                  <a:schemeClr val="bg1"/>
                </a:solidFill>
              </a:rPr>
              <a:t> 82 до 217 млн км. </a:t>
            </a:r>
            <a:r>
              <a:rPr lang="ru-RU" sz="2400" b="1" dirty="0" err="1" smtClean="0">
                <a:solidFill>
                  <a:schemeClr val="bg1"/>
                </a:solidFill>
              </a:rPr>
              <a:t>Середня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шфвидкість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руху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Меркурія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орбітою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навколо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Сонця</a:t>
            </a:r>
            <a:r>
              <a:rPr lang="ru-RU" sz="2400" b="1" dirty="0" smtClean="0">
                <a:solidFill>
                  <a:schemeClr val="bg1"/>
                </a:solidFill>
              </a:rPr>
              <a:t> — 47,89 км/с.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/>
        </p:nvSpPr>
        <p:spPr>
          <a:xfrm>
            <a:off x="457200" y="40466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 </a:t>
            </a:r>
            <a:br>
              <a:rPr lang="uk-UA" dirty="0" smtClean="0"/>
            </a:br>
            <a:r>
              <a:rPr lang="uk-UA" sz="13300" b="1" u="sng" dirty="0" smtClean="0">
                <a:solidFill>
                  <a:schemeClr val="bg1"/>
                </a:solidFill>
              </a:rPr>
              <a:t>Особливості руху</a:t>
            </a:r>
            <a:endParaRPr lang="ru-RU" sz="133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7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083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«Марінер-10», перший </a:t>
            </a:r>
            <a:r>
              <a:rPr lang="ru-RU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космічний</a:t>
            </a:r>
            <a:r>
              <a:rPr lang="ru-RU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апарат</a:t>
            </a:r>
            <a:r>
              <a:rPr lang="ru-RU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що</a:t>
            </a:r>
            <a:r>
              <a:rPr lang="ru-RU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досяг</a:t>
            </a:r>
            <a:r>
              <a:rPr lang="ru-RU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Меркурію</a:t>
            </a:r>
            <a:r>
              <a:rPr lang="ru-RU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  <a:endParaRPr lang="ru-RU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242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509</Words>
  <Application>Microsoft Office PowerPoint</Application>
  <PresentationFormat>Экран (4:3)</PresentationFormat>
  <Paragraphs>19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Планета Меркурій</dc:title>
  <dc:creator>Bogdan</dc:creator>
  <cp:lastModifiedBy>Bogdan</cp:lastModifiedBy>
  <cp:revision>6</cp:revision>
  <dcterms:created xsi:type="dcterms:W3CDTF">2014-10-12T10:59:56Z</dcterms:created>
  <dcterms:modified xsi:type="dcterms:W3CDTF">2014-10-12T11:52:21Z</dcterms:modified>
</cp:coreProperties>
</file>