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2" r:id="rId7"/>
    <p:sldId id="260" r:id="rId8"/>
    <p:sldId id="261" r:id="rId9"/>
    <p:sldId id="264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2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04.02.15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72958" y="379163"/>
            <a:ext cx="7772400" cy="44201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80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Юпітер</a:t>
            </a:r>
            <a:r>
              <a:rPr lang="ru-RU" sz="80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uk-UA" sz="8000" i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uk-UA" sz="8000" i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uk-UA" sz="8000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Планета-гігант</a:t>
            </a:r>
            <a:r>
              <a:rPr lang="ru-RU" sz="8000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ru-RU" sz="8000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endParaRPr lang="ru-RU" sz="8000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221" y="4594727"/>
            <a:ext cx="8542421" cy="1752600"/>
          </a:xfrm>
        </p:spPr>
        <p:txBody>
          <a:bodyPr>
            <a:normAutofit/>
          </a:bodyPr>
          <a:lstStyle/>
          <a:p>
            <a:r>
              <a:rPr lang="ru-RU" i="1" dirty="0" err="1" smtClean="0">
                <a:latin typeface="Times New Roman"/>
                <a:cs typeface="Times New Roman"/>
              </a:rPr>
              <a:t>Підготували</a:t>
            </a:r>
            <a:r>
              <a:rPr lang="ru-RU" i="1" dirty="0" smtClean="0">
                <a:latin typeface="Times New Roman"/>
                <a:cs typeface="Times New Roman"/>
              </a:rPr>
              <a:t>:</a:t>
            </a:r>
          </a:p>
          <a:p>
            <a:r>
              <a:rPr lang="ru-RU" i="1" dirty="0" smtClean="0">
                <a:latin typeface="Times New Roman"/>
                <a:cs typeface="Times New Roman"/>
              </a:rPr>
              <a:t>Ученики 11-А </a:t>
            </a:r>
            <a:r>
              <a:rPr lang="ru-RU" i="1" dirty="0" err="1" smtClean="0">
                <a:latin typeface="Times New Roman"/>
                <a:cs typeface="Times New Roman"/>
              </a:rPr>
              <a:t>класу</a:t>
            </a:r>
            <a:endParaRPr lang="ru-RU" i="1" dirty="0" smtClean="0">
              <a:latin typeface="Times New Roman"/>
              <a:cs typeface="Times New Roman"/>
            </a:endParaRPr>
          </a:p>
          <a:p>
            <a:r>
              <a:rPr lang="ru-RU" i="1" dirty="0" smtClean="0">
                <a:latin typeface="Times New Roman"/>
                <a:cs typeface="Times New Roman"/>
              </a:rPr>
              <a:t>Радченко </a:t>
            </a:r>
            <a:r>
              <a:rPr lang="ru-RU" i="1" dirty="0" err="1" smtClean="0">
                <a:latin typeface="Times New Roman"/>
                <a:cs typeface="Times New Roman"/>
              </a:rPr>
              <a:t>Дмитро</a:t>
            </a:r>
            <a:r>
              <a:rPr lang="ru-RU" i="1" dirty="0" smtClean="0">
                <a:latin typeface="Times New Roman"/>
                <a:cs typeface="Times New Roman"/>
              </a:rPr>
              <a:t> та </a:t>
            </a:r>
            <a:r>
              <a:rPr lang="ru-RU" i="1" dirty="0" err="1" smtClean="0">
                <a:latin typeface="Times New Roman"/>
                <a:cs typeface="Times New Roman"/>
              </a:rPr>
              <a:t>Панасовська</a:t>
            </a:r>
            <a:r>
              <a:rPr lang="ru-RU" i="1" dirty="0" smtClean="0">
                <a:latin typeface="Times New Roman"/>
                <a:cs typeface="Times New Roman"/>
              </a:rPr>
              <a:t> Владислава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97510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015"/>
          </a:xfrm>
        </p:spPr>
        <p:txBody>
          <a:bodyPr>
            <a:noAutofit/>
          </a:bodyPr>
          <a:lstStyle/>
          <a:p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СУПУТНИКИ ЮПІТЕРА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/>
            </a:r>
            <a:b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</a:br>
            <a:endParaRPr lang="ru-RU" i="1" dirty="0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90653"/>
            <a:ext cx="8229600" cy="5353042"/>
          </a:xfrm>
        </p:spPr>
        <p:txBody>
          <a:bodyPr>
            <a:normAutofit fontScale="70000" lnSpcReduction="20000"/>
          </a:bodyPr>
          <a:lstStyle/>
          <a:p>
            <a:pPr lvl="0"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uk-UA" sz="3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Навколо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Юпітера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за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даними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на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травень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2002-го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року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обертаються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63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супутники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звернених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до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нього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через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дію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приливних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сил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завжди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однією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стороною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.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Їх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можна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розділити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на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дві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групи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внутрішню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що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включає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супутників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і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зовнішню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.</a:t>
            </a:r>
          </a:p>
          <a:p>
            <a:pPr lvl="0"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Супутники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внутрішньої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групи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обтаються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майже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по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кругових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орбітах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що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практично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збігається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з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площиною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екватора</a:t>
            </a:r>
            <a:r>
              <a:rPr lang="en-US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планети</a:t>
            </a:r>
            <a:r>
              <a:rPr lang="uk-UA" sz="3400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  <a:sym typeface="Arial"/>
              </a:rPr>
              <a:t>.</a:t>
            </a:r>
          </a:p>
          <a:p>
            <a:pPr lvl="0"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uk-UA" sz="3400" i="1" dirty="0" smtClean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 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Зовнішня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група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складається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з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маленьких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діаметром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від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10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до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180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км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супутників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що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рухаються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по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витягнутим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і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сильно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нахиленим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до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екватора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Юпітера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орбітам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причому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чотири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більш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близьких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до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Юпітера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супутники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Леда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Гімалія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Лісітея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Елара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рухаються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по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своїх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орбітах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у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той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самий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бік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що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і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Юпітер,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а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чотири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найбільш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зовнішніх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супутники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Ананке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Кармі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,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Пасифе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і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Синопе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рухаються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у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зворотному</a:t>
            </a:r>
            <a:r>
              <a:rPr lang="en-US" sz="3400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 </a:t>
            </a:r>
            <a:r>
              <a:rPr lang="en-US" sz="3400" i="1" dirty="0" err="1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напрямку</a:t>
            </a:r>
            <a:r>
              <a:rPr lang="en-US" i="1" dirty="0">
                <a:solidFill>
                  <a:schemeClr val="lt1"/>
                </a:solidFill>
                <a:latin typeface="Times New Roman"/>
                <a:ea typeface="Arial"/>
                <a:cs typeface="Times New Roman"/>
                <a:sym typeface="Arial"/>
              </a:rPr>
              <a:t>.</a:t>
            </a:r>
            <a:endParaRPr lang="ru-RU" i="1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8814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64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24042" y="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  <a:sym typeface="Calibri"/>
              </a:rPr>
              <a:t>Історичне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  <a:sym typeface="Calibri"/>
              </a:rPr>
              <a:t>значення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159" y="601363"/>
            <a:ext cx="554789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101190"/>
              <a:buFont typeface="Arial"/>
              <a:buChar char="•"/>
            </a:pP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Юпітер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став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першою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планетою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якої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були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відкриті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  <a:sym typeface="Calibri"/>
              </a:rPr>
              <a:t>супутники</a:t>
            </a:r>
            <a:r>
              <a:rPr lang="en-US" sz="2800" dirty="0" smtClean="0">
                <a:latin typeface="Times New Roman"/>
                <a:ea typeface="Calibri"/>
                <a:cs typeface="Times New Roman"/>
                <a:sym typeface="Calibri"/>
              </a:rPr>
              <a:t>.</a:t>
            </a:r>
            <a:endParaRPr lang="ru-RU" sz="2800" dirty="0" smtClean="0">
              <a:latin typeface="Times New Roman"/>
              <a:ea typeface="Calibri"/>
              <a:cs typeface="Times New Roman"/>
              <a:sym typeface="Calibri"/>
            </a:endParaRPr>
          </a:p>
          <a:p>
            <a:pPr lvl="0">
              <a:buClr>
                <a:schemeClr val="dk1"/>
              </a:buClr>
              <a:buSzPct val="101190"/>
              <a:buFont typeface="Arial"/>
              <a:buChar char="•"/>
            </a:pPr>
            <a:r>
              <a:rPr lang="en-US" sz="2800" dirty="0" err="1" smtClean="0"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800" dirty="0" smtClean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1610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р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Галілей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направивши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телескоп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Юпітер,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помітив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поруч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з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планетою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чотири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зірочки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не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видимі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простим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оком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ct val="101190"/>
            </a:pPr>
            <a:r>
              <a:rPr lang="uk-UA" sz="2800" dirty="0">
                <a:latin typeface="Times New Roman"/>
                <a:ea typeface="Calibri"/>
                <a:cs typeface="Times New Roman"/>
                <a:sym typeface="Calibri"/>
              </a:rPr>
              <a:t>Д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обре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помітне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переміщення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галілеєвих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супутників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-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Іо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Європи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Ганімеда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Каллісто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-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робить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їх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зручними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"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небесними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  <a:sym typeface="Calibri"/>
              </a:rPr>
              <a:t>годинниками</a:t>
            </a:r>
            <a:r>
              <a:rPr lang="en-US" sz="2800" dirty="0" smtClean="0">
                <a:latin typeface="Times New Roman"/>
                <a:ea typeface="Calibri"/>
                <a:cs typeface="Times New Roman"/>
                <a:sym typeface="Calibri"/>
              </a:rPr>
              <a:t>”.</a:t>
            </a:r>
            <a:endParaRPr lang="ru-RU" sz="2800" dirty="0" smtClean="0">
              <a:latin typeface="Times New Roman"/>
              <a:ea typeface="Calibri"/>
              <a:cs typeface="Times New Roman"/>
              <a:sym typeface="Calibri"/>
            </a:endParaRPr>
          </a:p>
          <a:p>
            <a:pPr lvl="0">
              <a:buClr>
                <a:schemeClr val="dk1"/>
              </a:buClr>
              <a:buSzPct val="101190"/>
            </a:pPr>
            <a:r>
              <a:rPr lang="en-US" sz="2800" dirty="0" err="1" smtClean="0">
                <a:latin typeface="Times New Roman"/>
                <a:ea typeface="Calibri"/>
                <a:cs typeface="Times New Roman"/>
                <a:sym typeface="Calibri"/>
              </a:rPr>
              <a:t>Моряки</a:t>
            </a:r>
            <a:r>
              <a:rPr lang="en-US" sz="2800" dirty="0" smtClean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довгий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час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користувалися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ними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щоб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визначати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положення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корабля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відкритому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  <a:sym typeface="Calibri"/>
              </a:rPr>
              <a:t>морі</a:t>
            </a:r>
            <a:endParaRPr lang="ru-RU" sz="2800" dirty="0">
              <a:latin typeface="Times New Roman"/>
              <a:cs typeface="Times New Roman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" b="96193" l="2676" r="969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7212" y="1274678"/>
            <a:ext cx="37973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49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ЗАГАЛЬНІ ХАРАКТЕРИСТИКИ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229895" y="3503235"/>
            <a:ext cx="1037389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4">
              <a:lnSpc>
                <a:spcPct val="80000"/>
              </a:lnSpc>
              <a:buSzPct val="99999"/>
            </a:pP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Юпітер —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п'ята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і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найбільша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планета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Сонячної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системи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: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більш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ніж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у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два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рази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важча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,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ніж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всі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інші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планети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разом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узяті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і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майже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318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разів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важча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за</a:t>
            </a:r>
            <a:r>
              <a:rPr lang="en-US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Землю</a:t>
            </a:r>
            <a:r>
              <a:rPr lang="en-US" sz="2400" b="1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.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При «</a:t>
            </a:r>
            <a:r>
              <a:rPr lang="ru-RU" sz="2400" b="1" i="1" dirty="0" err="1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сонячно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Проте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, у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надрах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Юпітера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відбуваються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процеси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з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досить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потужною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енергетикою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: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теплове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випромінювання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планети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,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еквівалентне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4х1017 Вт,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приблизно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в два рази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перевищує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енергію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,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одержувану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цією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планетою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від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Сонця</a:t>
            </a:r>
            <a:endParaRPr lang="ru-RU" sz="2400" b="1" i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ea typeface="Calibri"/>
              <a:cs typeface="Calibri"/>
              <a:sym typeface="Calibri"/>
            </a:endParaRPr>
          </a:p>
          <a:p>
            <a:pPr marL="1714500" lvl="4">
              <a:lnSpc>
                <a:spcPct val="80000"/>
              </a:lnSpc>
              <a:buSzPct val="99999"/>
            </a:pPr>
            <a:r>
              <a:rPr lang="ru-RU" sz="2400" b="1" i="1" dirty="0" err="1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му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»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хімічному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складі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,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найбільша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планета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Сонячної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системи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має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масу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в 70—80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разів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меншу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за ту, при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якій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небесне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тіло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може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 стати </a:t>
            </a:r>
            <a:r>
              <a:rPr lang="ru-RU" sz="2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зіркою</a:t>
            </a:r>
            <a:r>
              <a:rPr lang="ru-RU" sz="2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Calibri"/>
                <a:sym typeface="Calibri"/>
              </a:rPr>
              <a:t>.</a:t>
            </a:r>
          </a:p>
          <a:p>
            <a:pPr marL="1714500" lvl="4">
              <a:lnSpc>
                <a:spcPct val="80000"/>
              </a:lnSpc>
              <a:buSzPct val="99999"/>
            </a:pPr>
            <a:endParaRPr lang="en-US" sz="2400" i="1" dirty="0">
              <a:solidFill>
                <a:srgbClr val="00206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4867" t="18068" r="25790" b="12770"/>
          <a:stretch/>
        </p:blipFill>
        <p:spPr>
          <a:xfrm>
            <a:off x="2580105" y="729917"/>
            <a:ext cx="3810000" cy="255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4328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413" y="197946"/>
            <a:ext cx="450039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ru-RU" sz="2500" b="1" i="1" dirty="0" err="1">
                <a:latin typeface="Times New Roman"/>
                <a:cs typeface="Times New Roman"/>
              </a:rPr>
              <a:t>Юпітер-могутнє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джерело</a:t>
            </a:r>
            <a:r>
              <a:rPr lang="ru-RU" sz="2500" b="1" i="1" dirty="0">
                <a:latin typeface="Times New Roman"/>
                <a:cs typeface="Times New Roman"/>
              </a:rPr>
              <a:t> теплового </a:t>
            </a:r>
            <a:r>
              <a:rPr lang="ru-RU" sz="2500" b="1" i="1" dirty="0" err="1">
                <a:latin typeface="Times New Roman"/>
                <a:cs typeface="Times New Roman"/>
              </a:rPr>
              <a:t>радіовипромінювання</a:t>
            </a:r>
            <a:r>
              <a:rPr lang="ru-RU" sz="2500" b="1" i="1" dirty="0">
                <a:latin typeface="Times New Roman"/>
                <a:cs typeface="Times New Roman"/>
              </a:rPr>
              <a:t>, </a:t>
            </a:r>
            <a:r>
              <a:rPr lang="ru-RU" sz="2500" b="1" i="1" dirty="0" err="1">
                <a:latin typeface="Times New Roman"/>
                <a:cs typeface="Times New Roman"/>
              </a:rPr>
              <a:t>має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радіаційний</a:t>
            </a:r>
            <a:r>
              <a:rPr lang="ru-RU" sz="2500" b="1" i="1" dirty="0">
                <a:latin typeface="Times New Roman"/>
                <a:cs typeface="Times New Roman"/>
              </a:rPr>
              <a:t> пояс і </a:t>
            </a:r>
            <a:r>
              <a:rPr lang="ru-RU" sz="2500" b="1" i="1" dirty="0" err="1">
                <a:latin typeface="Times New Roman"/>
                <a:cs typeface="Times New Roman"/>
              </a:rPr>
              <a:t>велику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магнітосферу</a:t>
            </a:r>
            <a:r>
              <a:rPr lang="ru-RU" sz="2500" b="1" i="1" dirty="0">
                <a:latin typeface="Times New Roman"/>
                <a:cs typeface="Times New Roman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ru-RU" sz="2500" b="1" i="1" dirty="0" err="1">
                <a:latin typeface="Times New Roman"/>
                <a:cs typeface="Times New Roman"/>
              </a:rPr>
              <a:t>Юпітер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має</a:t>
            </a:r>
            <a:r>
              <a:rPr lang="ru-RU" sz="2500" b="1" i="1" dirty="0">
                <a:latin typeface="Times New Roman"/>
                <a:cs typeface="Times New Roman"/>
              </a:rPr>
              <a:t> 16 </a:t>
            </a:r>
            <a:r>
              <a:rPr lang="ru-RU" sz="2500" b="1" i="1" dirty="0" err="1">
                <a:latin typeface="Times New Roman"/>
                <a:cs typeface="Times New Roman"/>
              </a:rPr>
              <a:t>супутників</a:t>
            </a:r>
            <a:r>
              <a:rPr lang="ru-RU" sz="2500" b="1" i="1" dirty="0">
                <a:latin typeface="Times New Roman"/>
                <a:cs typeface="Times New Roman"/>
              </a:rPr>
              <a:t> , а </a:t>
            </a:r>
            <a:r>
              <a:rPr lang="ru-RU" sz="2500" b="1" i="1" dirty="0" err="1">
                <a:latin typeface="Times New Roman"/>
                <a:cs typeface="Times New Roman"/>
              </a:rPr>
              <a:t>також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кільце</a:t>
            </a:r>
            <a:r>
              <a:rPr lang="ru-RU" sz="2500" b="1" i="1" dirty="0">
                <a:latin typeface="Times New Roman"/>
                <a:cs typeface="Times New Roman"/>
              </a:rPr>
              <a:t> шириною </a:t>
            </a:r>
            <a:r>
              <a:rPr lang="ru-RU" sz="2500" b="1" i="1" dirty="0" err="1">
                <a:latin typeface="Times New Roman"/>
                <a:cs typeface="Times New Roman"/>
              </a:rPr>
              <a:t>біля</a:t>
            </a:r>
            <a:r>
              <a:rPr lang="ru-RU" sz="2500" b="1" i="1" dirty="0">
                <a:latin typeface="Times New Roman"/>
                <a:cs typeface="Times New Roman"/>
              </a:rPr>
              <a:t> 6 тис. км, </a:t>
            </a:r>
            <a:r>
              <a:rPr lang="ru-RU" sz="2500" b="1" i="1" dirty="0" err="1">
                <a:latin typeface="Times New Roman"/>
                <a:cs typeface="Times New Roman"/>
              </a:rPr>
              <a:t>що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майже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впритул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примикається</a:t>
            </a:r>
            <a:r>
              <a:rPr lang="ru-RU" sz="2500" b="1" i="1" dirty="0">
                <a:latin typeface="Times New Roman"/>
                <a:cs typeface="Times New Roman"/>
              </a:rPr>
              <a:t> до </a:t>
            </a:r>
            <a:r>
              <a:rPr lang="ru-RU" sz="2500" b="1" i="1" dirty="0" err="1">
                <a:latin typeface="Times New Roman"/>
                <a:cs typeface="Times New Roman"/>
              </a:rPr>
              <a:t>планети</a:t>
            </a:r>
            <a:r>
              <a:rPr lang="ru-RU" sz="2500" b="1" i="1" dirty="0">
                <a:latin typeface="Times New Roman"/>
                <a:cs typeface="Times New Roman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ru-RU" sz="2500" b="1" i="1" dirty="0" err="1">
                <a:latin typeface="Times New Roman"/>
                <a:cs typeface="Times New Roman"/>
              </a:rPr>
              <a:t>Мінімальна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відстань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Юпітера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від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Сонця</a:t>
            </a:r>
            <a:r>
              <a:rPr lang="ru-RU" sz="2500" b="1" i="1" dirty="0">
                <a:latin typeface="Times New Roman"/>
                <a:cs typeface="Times New Roman"/>
              </a:rPr>
              <a:t> 4,95 а. о., максимальна 5,45 а. о., </a:t>
            </a:r>
            <a:r>
              <a:rPr lang="ru-RU" sz="2500" b="1" i="1" dirty="0" err="1">
                <a:latin typeface="Times New Roman"/>
                <a:cs typeface="Times New Roman"/>
              </a:rPr>
              <a:t>середня</a:t>
            </a:r>
            <a:r>
              <a:rPr lang="ru-RU" sz="2500" b="1" i="1" dirty="0">
                <a:latin typeface="Times New Roman"/>
                <a:cs typeface="Times New Roman"/>
              </a:rPr>
              <a:t> 5,2 а. о. (1 а. о. = 149,6 млн. км).</a:t>
            </a:r>
          </a:p>
          <a:p>
            <a:pPr marL="285750" indent="-285750">
              <a:buFont typeface="Wingdings" charset="2"/>
              <a:buChar char="Ø"/>
            </a:pPr>
            <a:r>
              <a:rPr lang="ru-RU" sz="2500" b="1" i="1" dirty="0" err="1">
                <a:latin typeface="Times New Roman"/>
                <a:cs typeface="Times New Roman"/>
              </a:rPr>
              <a:t>Сезонні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зміни</a:t>
            </a:r>
            <a:r>
              <a:rPr lang="ru-RU" sz="2500" b="1" i="1" dirty="0">
                <a:latin typeface="Times New Roman"/>
                <a:cs typeface="Times New Roman"/>
              </a:rPr>
              <a:t> на </a:t>
            </a:r>
            <a:r>
              <a:rPr lang="ru-RU" sz="2500" b="1" i="1" dirty="0" err="1">
                <a:latin typeface="Times New Roman"/>
                <a:cs typeface="Times New Roman"/>
              </a:rPr>
              <a:t>Юпітері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виражені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дуже</a:t>
            </a:r>
            <a:r>
              <a:rPr lang="ru-RU" sz="2500" b="1" i="1" dirty="0">
                <a:latin typeface="Times New Roman"/>
                <a:cs typeface="Times New Roman"/>
              </a:rPr>
              <a:t> </a:t>
            </a:r>
            <a:r>
              <a:rPr lang="ru-RU" sz="2500" b="1" i="1" dirty="0" err="1">
                <a:latin typeface="Times New Roman"/>
                <a:cs typeface="Times New Roman"/>
              </a:rPr>
              <a:t>слабко</a:t>
            </a:r>
            <a:r>
              <a:rPr lang="ru-RU" sz="2500" b="1" i="1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/>
          <a:srcRect l="6262" t="13473" r="5909" b="24049"/>
          <a:stretch/>
        </p:blipFill>
        <p:spPr>
          <a:xfrm>
            <a:off x="4445168" y="197946"/>
            <a:ext cx="4698832" cy="307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803" y="3428488"/>
            <a:ext cx="4602197" cy="312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148301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2"/>
          <a:srcRect t="13067" b="13067"/>
          <a:stretch>
            <a:fillRect/>
          </a:stretch>
        </p:blipFill>
        <p:spPr/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457200" y="-1694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Атмосфера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293" y="868497"/>
            <a:ext cx="8669457" cy="299711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2293" y="995175"/>
            <a:ext cx="8881707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ct val="99999"/>
            </a:pP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Атмосфера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воднево-гелієва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(89%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водню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11%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гелію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).—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щільні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хмари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розташовані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висоті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близько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1000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над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«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поверхнею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»,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де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газоподібний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стан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змінюється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рідкий.Інфрачервоний</a:t>
            </a:r>
            <a:r>
              <a:rPr lang="en-US" sz="2400" b="1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радіометр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показав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температура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зовнішнього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хмарного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покриву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складає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-133°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ct val="99999"/>
            </a:pP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Конвективні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потоки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виносять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внутрішнє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тепло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до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поверхні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ззовні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виявляються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вигляді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світлих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зон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темних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поясів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області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світлих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зон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відзначається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підвищений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тиск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відповідає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висхідним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потокам</a:t>
            </a:r>
            <a:endParaRPr lang="en-US" sz="2400" b="1" i="1" dirty="0">
              <a:solidFill>
                <a:schemeClr val="bg1"/>
              </a:solidFill>
              <a:latin typeface="Times New Roman"/>
              <a:ea typeface="Calibri"/>
              <a:cs typeface="Times New Roman"/>
              <a:sym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1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69021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39534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Атмосфера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660" y="3075198"/>
            <a:ext cx="7772140" cy="360329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14660" y="3227091"/>
            <a:ext cx="77721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Хмари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утворюють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зони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розташовуються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вищому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рівні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приблизно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20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.),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їхнє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світле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забарвлення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пояснюється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підвищеною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концентрацією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яскраво-білих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кристалів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аміаку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Темні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хмари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розташовуються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нижче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поясів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складаються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основному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з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червоно-коричневих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кристалів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гідросульфіду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амонію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мають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вищу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температуру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Ці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структури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представляють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області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спадних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потоків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ct val="99999"/>
            </a:pP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Найбільш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відомим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утворенням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є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Велика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червона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пляма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спостерігається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поверхні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протягом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останніх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 300 </a:t>
            </a:r>
            <a:r>
              <a:rPr lang="en-US" sz="24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років</a:t>
            </a:r>
            <a:r>
              <a:rPr lang="en-US" sz="24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  <a:endParaRPr lang="en-US" sz="2400" b="1" i="1" dirty="0">
              <a:solidFill>
                <a:schemeClr val="bg1"/>
              </a:solidFill>
              <a:latin typeface="Times New Roman"/>
              <a:ea typeface="Calibri"/>
              <a:cs typeface="Times New Roman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66202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9886" cy="6858001"/>
          </a:xfrm>
          <a:prstGeom prst="rect">
            <a:avLst/>
          </a:prstGeom>
        </p:spPr>
      </p:pic>
      <p:pic>
        <p:nvPicPr>
          <p:cNvPr id="6" name="Содержимое 3" descr="1309731766_jupiter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9886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Calibri"/>
                <a:sym typeface="Calibri"/>
              </a:rPr>
              <a:t>Велика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Calibri"/>
                <a:sym typeface="Calibri"/>
              </a:rPr>
              <a:t>Червона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53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Calibri"/>
                <a:sym typeface="Calibri"/>
              </a:rPr>
              <a:t>Пляма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993254"/>
            <a:ext cx="9144000" cy="3898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ct val="98484"/>
            </a:pP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Велика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Червона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Пляма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—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овальне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утворення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змінними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розмірами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розташоване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південній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тропічній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зоні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Насправді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це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довготривалий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вільний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вихор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(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антициклон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)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атмосфері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робить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повний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оберт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6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земних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діб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характеризується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як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світлі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зони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сходять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плинами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атмосфері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ct val="98484"/>
            </a:pP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Хмари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ньому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розташовані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вище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температура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їх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нижче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ніж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сусідніх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областях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поясів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даний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час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«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пляма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»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має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розміри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15х30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тис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сто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років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тому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спостерігачі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відзначали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2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рази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більші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розміри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Іноді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вона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буває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дуже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чітко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видимою</a:t>
            </a:r>
            <a:r>
              <a:rPr lang="en-US" sz="2800" b="1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260374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31475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7" descr="nasa_-_jupiter_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357" y="0"/>
            <a:ext cx="918335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1560" y="825777"/>
            <a:ext cx="7095703" cy="542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uk-UA" sz="2400" i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uk-UA" sz="2400" b="1" i="1" dirty="0">
              <a:solidFill>
                <a:srgbClr val="FFC000"/>
              </a:solidFill>
              <a:latin typeface="Times New Roman"/>
              <a:ea typeface="Calibri"/>
              <a:cs typeface="Times New Roman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Внутрішню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будову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можна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представити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вигляді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оболонок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із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густиною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зростає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напрямку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до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центра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планети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дні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дедалі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густішої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вглибину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атмосфери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завтовшки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1500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знаходиться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шар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газорідкого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водню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завтовшки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близько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 7000 </a:t>
            </a:r>
            <a:r>
              <a:rPr lang="en-US" sz="2400" b="1" i="1" dirty="0" err="1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i="1" dirty="0">
              <a:solidFill>
                <a:schemeClr val="lt1"/>
              </a:solidFill>
              <a:latin typeface="Times New Roman"/>
              <a:ea typeface="Calibri"/>
              <a:cs typeface="Times New Roman"/>
              <a:sym typeface="Calibri"/>
            </a:endParaRPr>
          </a:p>
          <a:p>
            <a:pPr lvl="0">
              <a:lnSpc>
                <a:spcPct val="80000"/>
              </a:lnSpc>
              <a:buClr>
                <a:schemeClr val="dk1"/>
              </a:buClr>
              <a:buSzPct val="100000"/>
            </a:pP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рівні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0,88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радіуса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планети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де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тиск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складає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0,69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Мбар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температура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- 6200°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водень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переходить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рідкомолекулярний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стан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ще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через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8000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-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у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рідкий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металевий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стан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ct val="100000"/>
            </a:pP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Поряд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з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воднем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гелієм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до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складу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шарів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входить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невелика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кількість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важких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елементів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Внутрішнє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ядро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діаметром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25000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-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металосилікатне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із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часткою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води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аміаку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метану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оточене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гелієм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Температура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центрі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складає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23000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градусів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а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тиск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 50 </a:t>
            </a:r>
            <a:r>
              <a:rPr lang="en-US" sz="2400" i="1" dirty="0" err="1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Мбар</a:t>
            </a:r>
            <a:r>
              <a:rPr lang="en-US" sz="2400" i="1" dirty="0">
                <a:solidFill>
                  <a:schemeClr val="lt1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  <a:endParaRPr lang="en-US" sz="2400" i="1" dirty="0">
              <a:solidFill>
                <a:schemeClr val="lt1"/>
              </a:solidFill>
              <a:latin typeface="Times New Roman"/>
              <a:ea typeface="Calibri"/>
              <a:cs typeface="Times New Roman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7664" y="160021"/>
            <a:ext cx="5206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ВНУТРІШНЯ БУДОВА</a:t>
            </a: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Рисунок 12" descr="insidejupi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559" y="274638"/>
            <a:ext cx="6930045" cy="642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9993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3070" b="3070"/>
          <a:stretch>
            <a:fillRect/>
          </a:stretch>
        </p:blipFill>
        <p:spPr>
          <a:xfrm>
            <a:off x="-24072" y="0"/>
            <a:ext cx="9144000" cy="6858000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31964"/>
            <a:ext cx="82296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Магнітне поле</a:t>
            </a:r>
            <a:endParaRPr lang="ru-RU" sz="5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525208"/>
            <a:ext cx="822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має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величезне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магнітне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поле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складається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двох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компонетних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полів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дипольного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(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як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поле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Землі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),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простирається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до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1,5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млн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від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недипольного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займає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іншу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частину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магнітосфери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.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Напруженість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магнітного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поля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поверхні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планети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10-15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ерстед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тобто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20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разів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більше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ніж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Землі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Магнітне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поле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захоплює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заряджені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частки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що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летять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від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Сонця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(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цей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потік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називають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сонячним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вітром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),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утворюючи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на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відстані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177000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км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від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планети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радіаційний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пояс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приблизно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10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разів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потужніший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земного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розташований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між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кільцем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Юпітера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і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самими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верхніми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атмосферними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шарами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ct val="100694"/>
              <a:buFont typeface="Arial"/>
              <a:buChar char="•"/>
            </a:pPr>
            <a:endParaRPr lang="en-US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895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Черный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Черный .thmx</Template>
  <TotalTime>95</TotalTime>
  <Words>890</Words>
  <Application>Microsoft Macintosh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 Черный </vt:lpstr>
      <vt:lpstr>Юпітер. Планета-гігант </vt:lpstr>
      <vt:lpstr>Історичне значення Юпітера </vt:lpstr>
      <vt:lpstr>ЗАГАЛЬНІ ХАРАКТЕРИСТИКИ </vt:lpstr>
      <vt:lpstr>Презентация PowerPoint</vt:lpstr>
      <vt:lpstr>Презентация PowerPoint</vt:lpstr>
      <vt:lpstr>Атмосфера</vt:lpstr>
      <vt:lpstr>Велика Червона Пляма  </vt:lpstr>
      <vt:lpstr>Презентация PowerPoint</vt:lpstr>
      <vt:lpstr>Магнітне поле</vt:lpstr>
      <vt:lpstr>СУПУТНИКИ ЮПІТЕРА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Vlada Panasovskaya</dc:creator>
  <cp:lastModifiedBy>Vlada Panasovskaya</cp:lastModifiedBy>
  <cp:revision>9</cp:revision>
  <dcterms:created xsi:type="dcterms:W3CDTF">2015-02-04T17:46:05Z</dcterms:created>
  <dcterms:modified xsi:type="dcterms:W3CDTF">2015-02-04T19:22:01Z</dcterms:modified>
</cp:coreProperties>
</file>