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6" r:id="rId19"/>
    <p:sldId id="279" r:id="rId20"/>
    <p:sldId id="280" r:id="rId21"/>
    <p:sldId id="278" r:id="rId22"/>
    <p:sldId id="281" r:id="rId23"/>
    <p:sldId id="283" r:id="rId24"/>
    <p:sldId id="282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AAD"/>
    <a:srgbClr val="1C00E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52" autoAdjust="0"/>
  </p:normalViewPr>
  <p:slideViewPr>
    <p:cSldViewPr>
      <p:cViewPr varScale="1">
        <p:scale>
          <a:sx n="64" d="100"/>
          <a:sy n="64" d="100"/>
        </p:scale>
        <p:origin x="-92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AE91B-6CEB-45E0-9F9C-33131638E8FC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EB9D5-C58A-4292-BDE3-CA7F22C4E9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dirty="0" smtClean="0"/>
              <a:t>Сонце містить у собі 99,87% маси усієї Сонячної системи.</a:t>
            </a:r>
          </a:p>
          <a:p>
            <a:r>
              <a:rPr lang="uk-UA" sz="1200" dirty="0" smtClean="0"/>
              <a:t>Середня густина Сонця становить всього 1,4 г/</a:t>
            </a:r>
            <a:r>
              <a:rPr lang="uk-UA" sz="1200" dirty="0" err="1" smtClean="0"/>
              <a:t>см³</a:t>
            </a:r>
            <a:r>
              <a:rPr lang="uk-UA" sz="1200" dirty="0" smtClean="0"/>
              <a:t>, тобто дорівнює густині води Мертвого моря.</a:t>
            </a:r>
          </a:p>
          <a:p>
            <a:r>
              <a:rPr lang="uk-UA" sz="1200" dirty="0" smtClean="0"/>
              <a:t>Кожну секунду Сонце випромінює в 100 000 разів більше енергії, ніж людство виробило за всю свою історію.</a:t>
            </a:r>
          </a:p>
          <a:p>
            <a:r>
              <a:rPr lang="uk-UA" sz="1200" dirty="0" smtClean="0"/>
              <a:t>Питома (на одиницю маси) енерговитрата Сонця — всього 2×10</a:t>
            </a:r>
            <a:r>
              <a:rPr lang="uk-UA" sz="1200" baseline="30000" dirty="0" smtClean="0"/>
              <a:t>-4</a:t>
            </a:r>
            <a:r>
              <a:rPr lang="uk-UA" sz="1200" dirty="0" smtClean="0"/>
              <a:t> Вт/кг, тобто приблизно така ж, як у купи гнилого листя.</a:t>
            </a:r>
          </a:p>
          <a:p>
            <a:r>
              <a:rPr lang="uk-UA" sz="1200" dirty="0" smtClean="0"/>
              <a:t>8 квітня 1947 року на поверхні південної півкулі Сонця було зафіксовано найбільше скупчення сонячних плям за весь час спостережень. Його довжина становила 300 000 км, а ширина — 145 000 км. Воно було приблизно у 36 разів більше за площу поверхні Землі і його можна було легко розгледіти неозброєним оком під час заходу Сонця.</a:t>
            </a:r>
          </a:p>
          <a:p>
            <a:r>
              <a:rPr lang="uk-UA" sz="1200" dirty="0" smtClean="0"/>
              <a:t>Цікавим буде також факт, що кількість сонячних плям і </a:t>
            </a:r>
            <a:r>
              <a:rPr lang="uk-UA" sz="1200" dirty="0" err="1" smtClean="0"/>
              <a:t>інтесивність</a:t>
            </a:r>
            <a:r>
              <a:rPr lang="uk-UA" sz="1200" dirty="0" smtClean="0"/>
              <a:t> випромінювання Сонця корелюють між собою. Так, сонячна стала зазвичай на кілька десятих відсотка вища коли кількість сонячних плям на максимумі 11-річного циклу</a:t>
            </a:r>
          </a:p>
          <a:p>
            <a:r>
              <a:rPr lang="uk-UA" sz="1200" dirty="0" smtClean="0"/>
              <a:t>На честь Сонця названо нову валюту Перу (новий соль)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EB9D5-C58A-4292-BDE3-CA7F22C4E90C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6CA7-44D5-47E3-A652-A6BA00C2EDC4}" type="datetimeFigureOut">
              <a:rPr lang="ru-RU" smtClean="0"/>
              <a:pPr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22FB-171A-44FC-9325-94882ADC0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772400" cy="1470025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Небесні світила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4714884"/>
            <a:ext cx="6400800" cy="1752600"/>
          </a:xfrm>
        </p:spPr>
        <p:txBody>
          <a:bodyPr/>
          <a:lstStyle/>
          <a:p>
            <a:pPr algn="r"/>
            <a:r>
              <a:rPr lang="uk-UA" dirty="0" smtClean="0"/>
              <a:t>Підготували</a:t>
            </a:r>
          </a:p>
          <a:p>
            <a:pPr algn="r"/>
            <a:r>
              <a:rPr lang="uk-UA" dirty="0" err="1" smtClean="0"/>
              <a:t>Машталер</a:t>
            </a:r>
            <a:r>
              <a:rPr lang="uk-UA" dirty="0" smtClean="0"/>
              <a:t> Людмила,</a:t>
            </a:r>
          </a:p>
          <a:p>
            <a:pPr algn="r"/>
            <a:r>
              <a:rPr lang="uk-UA" dirty="0" smtClean="0"/>
              <a:t>Субота Ірина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elfikacka3ka.ru/wp-content/uploads/2013/01/4bd8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626"/>
            <a:ext cx="5673215" cy="68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3216" y="0"/>
            <a:ext cx="3470784" cy="68666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Цікаво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що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плями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місяці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“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обговорюються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” в легендах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багатьох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народів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світу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. </a:t>
            </a:r>
            <a:r>
              <a:rPr lang="uk-UA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Одні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місяці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бачили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“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місячного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”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чоловіка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— “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ірій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хасаву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”,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нівхи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й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татари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—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жінку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, яку боги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відіслали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місяць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за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недобропорядність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.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8788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yatna_fon_svetlyy_yarkiy_bleklyy_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3328982" cy="5786478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А ось у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Сонці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люди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побачили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в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сонці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відблиск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Божого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лику.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Отже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сонце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символізує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знання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справедливість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милосердя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переможця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неправди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і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a typeface="Times New Roman"/>
                <a:cs typeface="Arial"/>
              </a:rPr>
              <a:t>всілякого</a:t>
            </a:r>
            <a:r>
              <a:rPr lang="ru-RU" b="1" i="1" dirty="0" smtClean="0">
                <a:solidFill>
                  <a:srgbClr val="FF0000"/>
                </a:solidFill>
                <a:ea typeface="Times New Roman"/>
                <a:cs typeface="Arial"/>
              </a:rPr>
              <a:t> зла.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1345881741_69233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14290"/>
            <a:ext cx="4429124" cy="645175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ygazeta.com/i/2011/11/pastuh_i_ov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0716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ea typeface="Times New Roman"/>
                <a:cs typeface="Arial"/>
              </a:rPr>
              <a:t>“Не </a:t>
            </a:r>
            <a:r>
              <a:rPr lang="ru-RU" sz="3600" b="1" i="1" dirty="0" err="1">
                <a:ea typeface="Times New Roman"/>
                <a:cs typeface="Arial"/>
              </a:rPr>
              <a:t>кривися</a:t>
            </a:r>
            <a:r>
              <a:rPr lang="ru-RU" sz="3600" b="1" i="1" dirty="0">
                <a:ea typeface="Times New Roman"/>
                <a:cs typeface="Arial"/>
              </a:rPr>
              <a:t> з праведного </a:t>
            </a:r>
            <a:r>
              <a:rPr lang="ru-RU" sz="3600" b="1" i="1" dirty="0" err="1">
                <a:ea typeface="Times New Roman"/>
                <a:cs typeface="Arial"/>
              </a:rPr>
              <a:t>сонечка</a:t>
            </a:r>
            <a:r>
              <a:rPr lang="ru-RU" sz="3600" b="1" i="1" dirty="0">
                <a:ea typeface="Times New Roman"/>
                <a:cs typeface="Arial"/>
              </a:rPr>
              <a:t>, не кидай на </a:t>
            </a:r>
            <a:r>
              <a:rPr lang="ru-RU" sz="3600" b="1" i="1" dirty="0" err="1">
                <a:ea typeface="Times New Roman"/>
                <a:cs typeface="Arial"/>
              </a:rPr>
              <a:t>сонце</a:t>
            </a:r>
            <a:r>
              <a:rPr lang="ru-RU" sz="3600" b="1" i="1" dirty="0">
                <a:ea typeface="Times New Roman"/>
                <a:cs typeface="Arial"/>
              </a:rPr>
              <a:t> грудками, </a:t>
            </a:r>
            <a:r>
              <a:rPr lang="ru-RU" sz="3600" b="1" i="1" dirty="0" err="1">
                <a:ea typeface="Times New Roman"/>
                <a:cs typeface="Arial"/>
              </a:rPr>
              <a:t>бо</a:t>
            </a:r>
            <a:r>
              <a:rPr lang="ru-RU" sz="3600" b="1" i="1" dirty="0">
                <a:ea typeface="Times New Roman"/>
                <a:cs typeface="Arial"/>
              </a:rPr>
              <a:t> Бог </a:t>
            </a:r>
            <a:r>
              <a:rPr lang="ru-RU" sz="3600" b="1" i="1" dirty="0" err="1">
                <a:ea typeface="Times New Roman"/>
                <a:cs typeface="Arial"/>
              </a:rPr>
              <a:t>хліба</a:t>
            </a:r>
            <a:r>
              <a:rPr lang="ru-RU" sz="3600" b="1" i="1" dirty="0">
                <a:ea typeface="Times New Roman"/>
                <a:cs typeface="Arial"/>
              </a:rPr>
              <a:t> не </a:t>
            </a:r>
            <a:r>
              <a:rPr lang="ru-RU" sz="3600" b="1" i="1" dirty="0" err="1">
                <a:ea typeface="Times New Roman"/>
                <a:cs typeface="Arial"/>
              </a:rPr>
              <a:t>дасть</a:t>
            </a:r>
            <a:r>
              <a:rPr lang="ru-RU" sz="3600" b="1" i="1" dirty="0">
                <a:ea typeface="Times New Roman"/>
                <a:cs typeface="Arial"/>
              </a:rPr>
              <a:t>. І пальцем не </a:t>
            </a:r>
            <a:r>
              <a:rPr lang="ru-RU" sz="3600" b="1" i="1" dirty="0" err="1">
                <a:ea typeface="Times New Roman"/>
                <a:cs typeface="Arial"/>
              </a:rPr>
              <a:t>показуй</a:t>
            </a:r>
            <a:r>
              <a:rPr lang="ru-RU" sz="3600" b="1" i="1" dirty="0">
                <a:ea typeface="Times New Roman"/>
                <a:cs typeface="Arial"/>
              </a:rPr>
              <a:t> на </a:t>
            </a:r>
            <a:r>
              <a:rPr lang="ru-RU" sz="3600" b="1" i="1" dirty="0" err="1">
                <a:ea typeface="Times New Roman"/>
                <a:cs typeface="Arial"/>
              </a:rPr>
              <a:t>сонечко</a:t>
            </a:r>
            <a:r>
              <a:rPr lang="ru-RU" sz="3600" b="1" i="1" dirty="0">
                <a:ea typeface="Times New Roman"/>
                <a:cs typeface="Arial"/>
              </a:rPr>
              <a:t>, </a:t>
            </a:r>
            <a:r>
              <a:rPr lang="ru-RU" sz="3600" b="1" i="1" dirty="0" err="1">
                <a:ea typeface="Times New Roman"/>
                <a:cs typeface="Arial"/>
              </a:rPr>
              <a:t>бо</a:t>
            </a:r>
            <a:r>
              <a:rPr lang="ru-RU" sz="3600" b="1" i="1" dirty="0">
                <a:ea typeface="Times New Roman"/>
                <a:cs typeface="Arial"/>
              </a:rPr>
              <a:t> око </a:t>
            </a:r>
            <a:r>
              <a:rPr lang="ru-RU" sz="3600" b="1" i="1" dirty="0" err="1">
                <a:ea typeface="Times New Roman"/>
                <a:cs typeface="Arial"/>
              </a:rPr>
              <a:t>йому</a:t>
            </a:r>
            <a:r>
              <a:rPr lang="ru-RU" sz="3600" b="1" i="1" dirty="0">
                <a:ea typeface="Times New Roman"/>
                <a:cs typeface="Arial"/>
              </a:rPr>
              <a:t> </a:t>
            </a:r>
            <a:r>
              <a:rPr lang="ru-RU" sz="3600" b="1" i="1" dirty="0" err="1">
                <a:ea typeface="Times New Roman"/>
                <a:cs typeface="Arial"/>
              </a:rPr>
              <a:t>виколеш</a:t>
            </a:r>
            <a:r>
              <a:rPr lang="ru-RU" sz="3600" b="1" i="1" dirty="0">
                <a:ea typeface="Times New Roman"/>
                <a:cs typeface="Arial"/>
              </a:rPr>
              <a:t>, не плюй на </a:t>
            </a:r>
            <a:r>
              <a:rPr lang="ru-RU" sz="3600" b="1" i="1" dirty="0" err="1">
                <a:ea typeface="Times New Roman"/>
                <a:cs typeface="Arial"/>
              </a:rPr>
              <a:t>сонце</a:t>
            </a:r>
            <a:r>
              <a:rPr lang="ru-RU" sz="3600" b="1" i="1" dirty="0">
                <a:ea typeface="Times New Roman"/>
                <a:cs typeface="Arial"/>
              </a:rPr>
              <a:t>, </a:t>
            </a:r>
            <a:r>
              <a:rPr lang="ru-RU" sz="3600" b="1" i="1" dirty="0" err="1">
                <a:ea typeface="Times New Roman"/>
                <a:cs typeface="Arial"/>
              </a:rPr>
              <a:t>бо</a:t>
            </a:r>
            <a:r>
              <a:rPr lang="ru-RU" sz="3600" b="1" i="1" dirty="0">
                <a:ea typeface="Times New Roman"/>
                <a:cs typeface="Arial"/>
              </a:rPr>
              <a:t> буде тьма над нами. Бог поставив </a:t>
            </a:r>
            <a:r>
              <a:rPr lang="ru-RU" sz="3600" b="1" i="1" dirty="0" err="1">
                <a:ea typeface="Times New Roman"/>
                <a:cs typeface="Arial"/>
              </a:rPr>
              <a:t>святе</a:t>
            </a:r>
            <a:r>
              <a:rPr lang="ru-RU" sz="3600" b="1" i="1" dirty="0">
                <a:ea typeface="Times New Roman"/>
                <a:cs typeface="Arial"/>
              </a:rPr>
              <a:t> </a:t>
            </a:r>
            <a:r>
              <a:rPr lang="ru-RU" sz="3600" b="1" i="1" dirty="0" err="1">
                <a:ea typeface="Times New Roman"/>
                <a:cs typeface="Arial"/>
              </a:rPr>
              <a:t>світило</a:t>
            </a:r>
            <a:r>
              <a:rPr lang="ru-RU" sz="3600" b="1" i="1" dirty="0">
                <a:ea typeface="Times New Roman"/>
                <a:cs typeface="Arial"/>
              </a:rPr>
              <a:t>, </a:t>
            </a:r>
            <a:r>
              <a:rPr lang="ru-RU" sz="3600" b="1" i="1" dirty="0" err="1">
                <a:ea typeface="Times New Roman"/>
                <a:cs typeface="Arial"/>
              </a:rPr>
              <a:t>воно</a:t>
            </a:r>
            <a:r>
              <a:rPr lang="ru-RU" sz="3600" b="1" i="1" dirty="0">
                <a:ea typeface="Times New Roman"/>
                <a:cs typeface="Arial"/>
              </a:rPr>
              <a:t> так само </a:t>
            </a:r>
            <a:r>
              <a:rPr lang="ru-RU" sz="3600" b="1" i="1" dirty="0" err="1">
                <a:ea typeface="Times New Roman"/>
                <a:cs typeface="Arial"/>
              </a:rPr>
              <a:t>може</a:t>
            </a:r>
            <a:r>
              <a:rPr lang="ru-RU" sz="3600" b="1" i="1" dirty="0">
                <a:ea typeface="Times New Roman"/>
                <a:cs typeface="Arial"/>
              </a:rPr>
              <a:t> покарать, як і Господь”.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xmlns="" val="41470817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tkrytki-animashki.ru/uploads/image/gifload/image_145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01858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os1.i.ua/3/1/7978096_223d91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64" y="188640"/>
            <a:ext cx="8363272" cy="135416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Інше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втілення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сонця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— образ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жіночий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, образ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господині-дружини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місяця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матері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зірок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Цей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образ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з’явився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, як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вважають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учені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, за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часів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матріархату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Times New Roman"/>
                <a:cs typeface="Arial"/>
              </a:rPr>
              <a:t>.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35795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rtleo.com/pic/201306/1920x1080/artleo.com-48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hq-wallpapers.ru/wallpapers/9/hq-wallpapers_ru_nature_41059_1280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091" y="620688"/>
            <a:ext cx="405045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4653136"/>
            <a:ext cx="8280920" cy="15030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Час, пору дня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можна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було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визначити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за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сонцем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, за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розташуванням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його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 над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обрієм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: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досвіток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, ранок,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полудень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вечір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ea typeface="Times New Roman"/>
                <a:cs typeface="Arial"/>
              </a:rPr>
              <a:t>. 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75641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ubip.edu.ua/sites/default/files/u81/filaret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8357"/>
            <a:ext cx="4344417" cy="37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edding-story.by/img/manual/%D1%81%D0%B2%D0%B0%D0%B4%D1%8C%D0%B1%D0%B0_%D0%B2%D0%B5%D1%81%D0%BD%D0%BE%D0%B9_%D1%81%D0%B2%D0%B0%D0%B4%D1%8C%D0%B1%D0%B0_%D0%BD%D0%B0_%D0%BA%D1%80%D0%B0%D1%81%D0%BD%D1%83%D1%8E_%D0%B3%D0%BE%D1%80%D0%BA%D1%83_%D0%B8%D0%B4%D0%B5%D0%B8_%D1%81%D0%B2%D0%B0%D0%B4%D1%8C%D0%B1%D1%8B_%D0%B2_%D1%80%D1%83%D1%81%D1%81%D0%BA%D0%BE%D0%BC_%D1%81%D1%82%D0%B8%D0%BB%D0%B5_%D0%BA%D1%80%D0%B0%D1%81%D0%BD%D0%BE-%D0%B1%D0%B5%D0%BB%D0%B0%D1%8F_%D0%B3%D0%B0%D0%BC%D0%BC%D0%B0_%D1%81%D0%B2%D0%B0%D0%B4%D1%8C%D0%B1%D1%8B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edpresa.com.ua/so/files/2013/12/st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"/>
            <a:ext cx="4499992" cy="36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2648" y="3734002"/>
            <a:ext cx="4422711" cy="30963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Сам </a:t>
            </a:r>
            <a:r>
              <a:rPr lang="ru-RU" b="1" dirty="0" err="1">
                <a:solidFill>
                  <a:schemeClr val="tx1"/>
                </a:solidFill>
              </a:rPr>
              <a:t>коровай</a:t>
            </a:r>
            <a:r>
              <a:rPr lang="ru-RU" b="1" dirty="0">
                <a:solidFill>
                  <a:schemeClr val="tx1"/>
                </a:solidFill>
              </a:rPr>
              <a:t> є символом </a:t>
            </a:r>
            <a:r>
              <a:rPr lang="ru-RU" b="1" dirty="0" err="1">
                <a:solidFill>
                  <a:schemeClr val="tx1"/>
                </a:solidFill>
              </a:rPr>
              <a:t>сонця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Багато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весняних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танців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також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відтворювали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рух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сонця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денним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річним</a:t>
            </a:r>
            <a:r>
              <a:rPr lang="ru-RU" b="1" dirty="0">
                <a:solidFill>
                  <a:schemeClr val="tx1"/>
                </a:solidFill>
              </a:rPr>
              <a:t> колом, </a:t>
            </a:r>
            <a:r>
              <a:rPr lang="ru-RU" b="1" dirty="0" err="1">
                <a:solidFill>
                  <a:schemeClr val="tx1"/>
                </a:solidFill>
              </a:rPr>
              <a:t>заворожуючи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його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врожай</a:t>
            </a:r>
            <a:r>
              <a:rPr lang="ru-RU" b="1" dirty="0">
                <a:solidFill>
                  <a:schemeClr val="tx1"/>
                </a:solidFill>
              </a:rPr>
              <a:t>, на добро, </a:t>
            </a:r>
            <a:r>
              <a:rPr lang="ru-RU" b="1" dirty="0" err="1">
                <a:solidFill>
                  <a:schemeClr val="tx1"/>
                </a:solidFill>
              </a:rPr>
              <a:t>підтримуючи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одвічні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космічні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ритми</a:t>
            </a:r>
            <a:r>
              <a:rPr lang="uk-UA" b="1" dirty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674245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5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3040" y="0"/>
            <a:ext cx="93770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857232"/>
            <a:ext cx="76438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Нині про Сонце відомо набагато більше…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oodimg.ru/img/zvezdyi-kartink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842" y="0"/>
            <a:ext cx="9170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oveopium.ru/content/2011/03/d3bbb5a10867_12C82/9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536504" cy="40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9190" y="428604"/>
            <a:ext cx="38576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 dirty="0" smtClean="0">
                <a:solidFill>
                  <a:schemeClr val="bg1"/>
                </a:solidFill>
              </a:rPr>
              <a:t>Со́нце</a:t>
            </a:r>
            <a:r>
              <a:rPr lang="vi-VN" sz="2800" dirty="0" smtClean="0">
                <a:solidFill>
                  <a:schemeClr val="bg1"/>
                </a:solidFill>
              </a:rPr>
              <a:t> (лат. </a:t>
            </a:r>
            <a:r>
              <a:rPr lang="en-US" sz="2800" i="1" dirty="0" smtClean="0">
                <a:solidFill>
                  <a:schemeClr val="bg1"/>
                </a:solidFill>
              </a:rPr>
              <a:t>Sol</a:t>
            </a:r>
            <a:r>
              <a:rPr lang="en-US" sz="2800" dirty="0" smtClean="0">
                <a:solidFill>
                  <a:schemeClr val="bg1"/>
                </a:solidFill>
              </a:rPr>
              <a:t>) </a:t>
            </a:r>
            <a:r>
              <a:rPr lang="uk-UA" sz="2800" dirty="0" smtClean="0">
                <a:solidFill>
                  <a:schemeClr val="bg1"/>
                </a:solidFill>
              </a:rPr>
              <a:t>- центральне тіло Сонячної системи, розпечена плазмова куля, типова зірка-карлик спектрального класу </a:t>
            </a:r>
            <a:r>
              <a:rPr lang="en-US" sz="2800" dirty="0" smtClean="0">
                <a:solidFill>
                  <a:schemeClr val="bg1"/>
                </a:solidFill>
              </a:rPr>
              <a:t>G2</a:t>
            </a:r>
            <a:r>
              <a:rPr lang="uk-UA" sz="2800" dirty="0" smtClean="0">
                <a:solidFill>
                  <a:schemeClr val="bg1"/>
                </a:solidFill>
              </a:rPr>
              <a:t>.</a:t>
            </a:r>
            <a:r>
              <a:rPr lang="vi-VN" sz="2800" dirty="0" smtClean="0">
                <a:solidFill>
                  <a:schemeClr val="bg1"/>
                </a:solidFill>
              </a:rPr>
              <a:t> Земля та сім інших планет </a:t>
            </a:r>
            <a:r>
              <a:rPr lang="vi-VN" sz="2800" dirty="0" smtClean="0">
                <a:solidFill>
                  <a:schemeClr val="bg1"/>
                </a:solidFill>
              </a:rPr>
              <a:t>оберта</a:t>
            </a:r>
            <a:r>
              <a:rPr lang="uk-UA" sz="2800" dirty="0" smtClean="0">
                <a:solidFill>
                  <a:schemeClr val="bg1"/>
                </a:solidFill>
              </a:rPr>
              <a:t>-</a:t>
            </a:r>
            <a:r>
              <a:rPr lang="vi-VN" sz="2800" dirty="0" smtClean="0">
                <a:solidFill>
                  <a:schemeClr val="bg1"/>
                </a:solidFill>
              </a:rPr>
              <a:t>ються </a:t>
            </a:r>
            <a:r>
              <a:rPr lang="vi-VN" sz="2800" dirty="0" smtClean="0">
                <a:solidFill>
                  <a:schemeClr val="bg1"/>
                </a:solidFill>
              </a:rPr>
              <a:t>навколо Сонця. Крім них навколо Сонця обертаються комети, астероїди та інші дрібні об'єкти.</a:t>
            </a:r>
            <a:endParaRPr lang="uk-UA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086874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allpaper-background-pink-backround-abstr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19" y="980728"/>
            <a:ext cx="8511480" cy="448122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dirty="0"/>
              <a:t>М</a:t>
            </a:r>
            <a:r>
              <a:rPr lang="uk-UA" sz="2800" dirty="0" smtClean="0"/>
              <a:t>аса = 2</a:t>
            </a:r>
            <a:r>
              <a:rPr lang="uk-UA" sz="2800" baseline="30000" dirty="0" smtClean="0"/>
              <a:t>.</a:t>
            </a:r>
            <a:r>
              <a:rPr lang="uk-UA" sz="2800" dirty="0" smtClean="0"/>
              <a:t>10</a:t>
            </a:r>
            <a:r>
              <a:rPr lang="uk-UA" sz="2800" baseline="30000" dirty="0" smtClean="0"/>
              <a:t>30</a:t>
            </a:r>
            <a:r>
              <a:rPr lang="uk-UA" sz="2800" dirty="0" smtClean="0"/>
              <a:t>кг, 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Діаметр = 1,392</a:t>
            </a:r>
            <a:r>
              <a:rPr lang="uk-UA" sz="2800" baseline="30000" dirty="0" smtClean="0"/>
              <a:t>.</a:t>
            </a:r>
            <a:r>
              <a:rPr lang="uk-UA" sz="2800" dirty="0" smtClean="0"/>
              <a:t>10</a:t>
            </a:r>
            <a:r>
              <a:rPr lang="uk-UA" sz="2800" baseline="30000" dirty="0" smtClean="0"/>
              <a:t>6 </a:t>
            </a:r>
            <a:r>
              <a:rPr lang="uk-UA" sz="2800" dirty="0" smtClean="0"/>
              <a:t> км,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/>
              <a:t>С</a:t>
            </a:r>
            <a:r>
              <a:rPr lang="uk-UA" sz="2800" dirty="0" smtClean="0"/>
              <a:t>ередня </a:t>
            </a:r>
            <a:r>
              <a:rPr lang="uk-UA" sz="2800" dirty="0"/>
              <a:t>густина 1,416</a:t>
            </a:r>
            <a:r>
              <a:rPr lang="uk-UA" sz="2800" baseline="30000" dirty="0"/>
              <a:t>.</a:t>
            </a:r>
            <a:r>
              <a:rPr lang="uk-UA" sz="2800" dirty="0"/>
              <a:t>10</a:t>
            </a:r>
            <a:r>
              <a:rPr lang="uk-UA" sz="2800" baseline="30000" dirty="0"/>
              <a:t>3</a:t>
            </a:r>
            <a:r>
              <a:rPr lang="uk-UA" sz="2800" dirty="0"/>
              <a:t> кг/м</a:t>
            </a:r>
            <a:r>
              <a:rPr lang="uk-UA" sz="2800" baseline="30000" dirty="0"/>
              <a:t>3</a:t>
            </a:r>
            <a:r>
              <a:rPr lang="uk-UA" sz="280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Об'єм = 1,41</a:t>
            </a:r>
            <a:r>
              <a:rPr lang="uk-UA" sz="2800" baseline="30000" dirty="0" smtClean="0"/>
              <a:t>.</a:t>
            </a:r>
            <a:r>
              <a:rPr lang="uk-UA" sz="2800" dirty="0" smtClean="0"/>
              <a:t>10</a:t>
            </a:r>
            <a:r>
              <a:rPr lang="uk-UA" sz="2800" baseline="30000" dirty="0" smtClean="0"/>
              <a:t>18</a:t>
            </a:r>
            <a:r>
              <a:rPr lang="uk-UA" sz="2800" dirty="0" smtClean="0"/>
              <a:t> км</a:t>
            </a:r>
            <a:r>
              <a:rPr lang="uk-UA" sz="2800" baseline="30000" dirty="0" smtClean="0"/>
              <a:t>3</a:t>
            </a:r>
            <a:r>
              <a:rPr lang="uk-UA" sz="2800" dirty="0" smtClean="0"/>
              <a:t> , 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/>
              <a:t>П</a:t>
            </a:r>
            <a:r>
              <a:rPr lang="uk-UA" sz="2800" dirty="0" smtClean="0"/>
              <a:t>оверхневе </a:t>
            </a:r>
            <a:r>
              <a:rPr lang="uk-UA" sz="2800" dirty="0"/>
              <a:t>прискорення (</a:t>
            </a:r>
            <a:r>
              <a:rPr lang="uk-UA" sz="2800" dirty="0" smtClean="0"/>
              <a:t>тяжіння)= </a:t>
            </a:r>
            <a:r>
              <a:rPr lang="ru-RU" sz="2800" dirty="0" smtClean="0"/>
              <a:t>273,95 </a:t>
            </a:r>
            <a:r>
              <a:rPr lang="ru-RU" sz="2800" dirty="0"/>
              <a:t>м/с</a:t>
            </a:r>
            <a:r>
              <a:rPr lang="ru-RU" sz="2800" baseline="30000" dirty="0"/>
              <a:t>−</a:t>
            </a:r>
            <a:r>
              <a:rPr lang="ru-RU" sz="2800" baseline="30000" dirty="0" smtClean="0"/>
              <a:t>2</a:t>
            </a:r>
            <a:r>
              <a:rPr lang="ru-RU" sz="2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Ефективна </a:t>
            </a:r>
            <a:r>
              <a:rPr lang="uk-UA" sz="2800" dirty="0"/>
              <a:t>температура поверхні (фотосфери) біля 6000 К. </a:t>
            </a:r>
            <a:endParaRPr lang="uk-UA" sz="2800" dirty="0" smtClean="0"/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Період </a:t>
            </a:r>
            <a:r>
              <a:rPr lang="uk-UA" sz="2800" dirty="0"/>
              <a:t>обертання (синодичний) змінюється від 27 діб на екваторі до 32 діб біля </a:t>
            </a:r>
            <a:r>
              <a:rPr lang="uk-UA" sz="2800" dirty="0" smtClean="0"/>
              <a:t>полюсів</a:t>
            </a:r>
          </a:p>
        </p:txBody>
      </p:sp>
      <p:pic>
        <p:nvPicPr>
          <p:cNvPr id="1026" name="Picture 2" descr="C:\Users\Anny\AppData\Local\Microsoft\Windows\Temporary Internet Files\Content.IE5\9PS0GJAP\MC90023218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12207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520860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.zvezdy-04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731480" cy="71437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57354" y="714356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Місяць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4071942"/>
            <a:ext cx="65008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Почнемо зі світила, яке знаходиться найближче до Землі</a:t>
            </a:r>
          </a:p>
          <a:p>
            <a:endParaRPr lang="ru-RU" dirty="0"/>
          </a:p>
        </p:txBody>
      </p:sp>
      <p:pic>
        <p:nvPicPr>
          <p:cNvPr id="7" name="Рисунок 6" descr="1273691666_lun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42918"/>
            <a:ext cx="2724150" cy="272415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45679_art_anime_solnce_pticy_planeta_oblaka_gory_zakat_p_1680x105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285728"/>
            <a:ext cx="8572560" cy="3545586"/>
          </a:xfrm>
          <a:solidFill>
            <a:srgbClr val="00B0F0">
              <a:alpha val="46000"/>
            </a:srgb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Водночас </a:t>
            </a:r>
            <a:r>
              <a:rPr lang="uk-UA" dirty="0"/>
              <a:t>Сонце </a:t>
            </a:r>
            <a:r>
              <a:rPr lang="uk-UA" dirty="0" smtClean="0"/>
              <a:t>- </a:t>
            </a:r>
            <a:r>
              <a:rPr lang="uk-UA" dirty="0"/>
              <a:t>найближча до нас зоря, в якої, на відміну від усіх інших зірок, можна спостерігати диск, і за допомогою телескопа вивчати на ньому дрібні деталі, розміром до кількох сотень кілометрів. Це типова зоря, тому її вивчення допомагає зрозуміти природу зірок взагалі. </a:t>
            </a:r>
          </a:p>
        </p:txBody>
      </p:sp>
    </p:spTree>
    <p:extLst>
      <p:ext uri="{BB962C8B-B14F-4D97-AF65-F5344CB8AC3E}">
        <p14:creationId xmlns:p14="http://schemas.microsoft.com/office/powerpoint/2010/main" xmlns="" val="125934275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ky_107_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3" descr="C:\Users\Anny\AppData\Local\Microsoft\Windows\Temporary Internet Files\Content.IE5\OBNIV21E\MC90035509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85849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0166" y="3429000"/>
            <a:ext cx="60007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Цікаві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факти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vezdnoe-nebo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572613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Зоря́</a:t>
            </a:r>
            <a:r>
              <a:rPr lang="vi-VN" dirty="0" smtClean="0">
                <a:solidFill>
                  <a:schemeClr val="bg1"/>
                </a:solidFill>
              </a:rPr>
              <a:t> (також </a:t>
            </a:r>
            <a:r>
              <a:rPr lang="vi-VN" b="1" dirty="0" smtClean="0">
                <a:solidFill>
                  <a:schemeClr val="bg1"/>
                </a:solidFill>
              </a:rPr>
              <a:t>Зірка</a:t>
            </a:r>
            <a:r>
              <a:rPr lang="vi-VN" dirty="0" smtClean="0">
                <a:solidFill>
                  <a:schemeClr val="bg1"/>
                </a:solidFill>
              </a:rPr>
              <a:t>,</a:t>
            </a:r>
            <a:r>
              <a:rPr lang="vi-VN" dirty="0" smtClean="0">
                <a:solidFill>
                  <a:schemeClr val="bg1"/>
                </a:solidFill>
              </a:rPr>
              <a:t> </a:t>
            </a:r>
            <a:r>
              <a:rPr lang="uk-UA" dirty="0" err="1" smtClean="0">
                <a:solidFill>
                  <a:schemeClr val="bg1"/>
                </a:solidFill>
              </a:rPr>
              <a:t>грец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r>
              <a:rPr lang="vi-VN" dirty="0" smtClean="0">
                <a:solidFill>
                  <a:schemeClr val="bg1"/>
                </a:solidFill>
              </a:rPr>
              <a:t> </a:t>
            </a:r>
            <a:r>
              <a:rPr lang="de-AT" i="1" dirty="0" smtClean="0">
                <a:solidFill>
                  <a:schemeClr val="bg1"/>
                </a:solidFill>
              </a:rPr>
              <a:t>hoi </a:t>
            </a:r>
            <a:r>
              <a:rPr lang="de-AT" i="1" dirty="0" err="1" smtClean="0">
                <a:solidFill>
                  <a:schemeClr val="bg1"/>
                </a:solidFill>
              </a:rPr>
              <a:t>Asteres</a:t>
            </a:r>
            <a:r>
              <a:rPr lang="de-AT" dirty="0" smtClean="0">
                <a:solidFill>
                  <a:schemeClr val="bg1"/>
                </a:solidFill>
              </a:rPr>
              <a:t>) — </a:t>
            </a:r>
            <a:r>
              <a:rPr lang="vi-VN" dirty="0" smtClean="0">
                <a:solidFill>
                  <a:schemeClr val="bg1"/>
                </a:solidFill>
              </a:rPr>
              <a:t>велетенське розжарене, самосвітне </a:t>
            </a:r>
            <a:r>
              <a:rPr lang="uk-UA" dirty="0" smtClean="0">
                <a:solidFill>
                  <a:schemeClr val="bg1"/>
                </a:solidFill>
              </a:rPr>
              <a:t>небесне тіло</a:t>
            </a:r>
            <a:r>
              <a:rPr lang="vi-VN" dirty="0" smtClean="0">
                <a:solidFill>
                  <a:schemeClr val="bg1"/>
                </a:solidFill>
              </a:rPr>
              <a:t>, </a:t>
            </a:r>
            <a:r>
              <a:rPr lang="vi-VN" dirty="0" smtClean="0">
                <a:solidFill>
                  <a:schemeClr val="bg1"/>
                </a:solidFill>
              </a:rPr>
              <a:t>у надрах якого ефективно відбуваються (або відбувались) </a:t>
            </a:r>
            <a:r>
              <a:rPr lang="uk-UA" dirty="0" smtClean="0">
                <a:solidFill>
                  <a:schemeClr val="bg1"/>
                </a:solidFill>
              </a:rPr>
              <a:t>термоядерні реакції.</a:t>
            </a:r>
            <a:r>
              <a:rPr lang="vi-VN" dirty="0" smtClean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http://shaf2.narod.ru/lec7/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49580" fontAlgn="base">
              <a:lnSpc>
                <a:spcPts val="165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1540" y="404664"/>
            <a:ext cx="828092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Литовці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уявляли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ранню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зорю у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вигляді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дівчини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яка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розпалює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Сонцю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вогонь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вечірню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зорю — як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іншу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дівчину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яка той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вогонь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гасить.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Давні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греки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вважали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зоря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сидить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на золотому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троні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вбрана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червоні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золоті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шати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9578531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11319398_mlechnyy-p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3857652" cy="4757758"/>
          </a:xfrm>
          <a:solidFill>
            <a:srgbClr val="1C00EE">
              <a:alpha val="38000"/>
            </a:srgbClr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вживаються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назви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b="1" dirty="0" err="1" smtClean="0">
                <a:solidFill>
                  <a:schemeClr val="bg1"/>
                </a:solidFill>
              </a:rPr>
              <a:t>Молочний</a:t>
            </a:r>
            <a:r>
              <a:rPr lang="ru-RU" b="1" dirty="0" smtClean="0">
                <a:solidFill>
                  <a:schemeClr val="bg1"/>
                </a:solidFill>
              </a:rPr>
              <a:t> шлях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Галактика</a:t>
            </a:r>
            <a:r>
              <a:rPr lang="ru-RU" dirty="0" smtClean="0">
                <a:solidFill>
                  <a:schemeClr val="bg1"/>
                </a:solidFill>
              </a:rPr>
              <a:t> (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великої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літери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Божа</a:t>
            </a:r>
            <a:r>
              <a:rPr lang="ru-RU" b="1" dirty="0" smtClean="0">
                <a:solidFill>
                  <a:schemeClr val="bg1"/>
                </a:solidFill>
              </a:rPr>
              <a:t> дорога</a:t>
            </a:r>
            <a:r>
              <a:rPr lang="ru-RU" dirty="0" smtClean="0">
                <a:solidFill>
                  <a:schemeClr val="bg1"/>
                </a:solidFill>
              </a:rPr>
              <a:t> — </a:t>
            </a:r>
            <a:r>
              <a:rPr lang="ru-RU" dirty="0" err="1" smtClean="0">
                <a:solidFill>
                  <a:schemeClr val="bg1"/>
                </a:solidFill>
              </a:rPr>
              <a:t>давня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українська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Чумацького</a:t>
            </a:r>
            <a:r>
              <a:rPr lang="ru-RU" dirty="0" smtClean="0">
                <a:solidFill>
                  <a:schemeClr val="bg1"/>
                </a:solidFill>
              </a:rPr>
              <a:t> Шляху. </a:t>
            </a:r>
            <a:r>
              <a:rPr lang="ru-RU" dirty="0" err="1" smtClean="0">
                <a:solidFill>
                  <a:schemeClr val="bg1"/>
                </a:solidFill>
              </a:rPr>
              <a:t>Цією</a:t>
            </a:r>
            <a:r>
              <a:rPr lang="ru-RU" dirty="0" smtClean="0">
                <a:solidFill>
                  <a:schemeClr val="bg1"/>
                </a:solidFill>
              </a:rPr>
              <a:t> дорогою </a:t>
            </a:r>
            <a:r>
              <a:rPr lang="ru-RU" dirty="0" err="1" smtClean="0">
                <a:solidFill>
                  <a:schemeClr val="bg1"/>
                </a:solidFill>
              </a:rPr>
              <a:t>нібито</a:t>
            </a:r>
            <a:r>
              <a:rPr lang="ru-RU" dirty="0" smtClean="0">
                <a:solidFill>
                  <a:schemeClr val="bg1"/>
                </a:solidFill>
              </a:rPr>
              <a:t> у </a:t>
            </a:r>
            <a:r>
              <a:rPr lang="ru-RU" dirty="0" err="1" smtClean="0">
                <a:solidFill>
                  <a:schemeClr val="bg1"/>
                </a:solidFill>
              </a:rPr>
              <a:t>золотій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колісниці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їздить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пророк </a:t>
            </a:r>
            <a:r>
              <a:rPr lang="ru-RU" dirty="0" err="1" smtClean="0">
                <a:solidFill>
                  <a:schemeClr val="bg1"/>
                </a:solidFill>
              </a:rPr>
              <a:t>Ілля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гримить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метаючи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золоті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стріли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блискавиць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демонів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28992" y="357166"/>
            <a:ext cx="4786346" cy="584775"/>
          </a:xfrm>
          <a:prstGeom prst="rect">
            <a:avLst/>
          </a:prstGeom>
          <a:solidFill>
            <a:srgbClr val="F61AAD">
              <a:alpha val="60000"/>
            </a:srgb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Зорі складають галактики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4572008"/>
            <a:ext cx="3938519" cy="17859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Чумацький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шлях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93096"/>
            <a:ext cx="9127976" cy="25649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За </a:t>
            </a:r>
            <a:r>
              <a:rPr lang="ru-RU" sz="3200" dirty="0" smtClean="0">
                <a:solidFill>
                  <a:srgbClr val="413E31"/>
                </a:solidFill>
                <a:ea typeface="Times New Roman"/>
                <a:cs typeface="Arial"/>
              </a:rPr>
              <a:t>легендою птахам  </a:t>
            </a:r>
            <a:r>
              <a:rPr lang="ru-RU" sz="3200" dirty="0" err="1" smtClean="0">
                <a:solidFill>
                  <a:srgbClr val="413E31"/>
                </a:solidFill>
                <a:ea typeface="Times New Roman"/>
                <a:cs typeface="Arial"/>
              </a:rPr>
              <a:t>Чумацький</a:t>
            </a:r>
            <a:r>
              <a:rPr lang="ru-RU" sz="3200" dirty="0" smtClean="0">
                <a:solidFill>
                  <a:srgbClr val="413E31"/>
                </a:solidFill>
                <a:ea typeface="Times New Roman"/>
                <a:cs typeface="Arial"/>
              </a:rPr>
              <a:t> шлях </a:t>
            </a:r>
            <a:r>
              <a:rPr lang="ru-RU" sz="3200" dirty="0" err="1" smtClean="0">
                <a:solidFill>
                  <a:srgbClr val="413E31"/>
                </a:solidFill>
                <a:ea typeface="Times New Roman"/>
                <a:cs typeface="Arial"/>
              </a:rPr>
              <a:t>вказує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,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куди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летіти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до </a:t>
            </a:r>
            <a:r>
              <a:rPr lang="ru-RU" sz="3200" dirty="0" err="1" smtClean="0">
                <a:solidFill>
                  <a:srgbClr val="413E31"/>
                </a:solidFill>
                <a:ea typeface="Times New Roman"/>
                <a:cs typeface="Arial"/>
              </a:rPr>
              <a:t>вирію</a:t>
            </a:r>
            <a:r>
              <a:rPr lang="ru-RU" sz="3200" dirty="0" smtClean="0">
                <a:solidFill>
                  <a:srgbClr val="413E31"/>
                </a:solidFill>
                <a:ea typeface="Times New Roman"/>
                <a:cs typeface="Arial"/>
              </a:rPr>
              <a:t>. По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землі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ж,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орієнтуючись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на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зоряну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дорогу,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можна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потрапити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 до </a:t>
            </a:r>
            <a:r>
              <a:rPr lang="ru-RU" sz="3200" dirty="0" err="1">
                <a:solidFill>
                  <a:srgbClr val="413E31"/>
                </a:solidFill>
                <a:ea typeface="Times New Roman"/>
                <a:cs typeface="Arial"/>
              </a:rPr>
              <a:t>Криму</a:t>
            </a:r>
            <a:r>
              <a:rPr lang="ru-RU" sz="3200" dirty="0">
                <a:solidFill>
                  <a:srgbClr val="413E31"/>
                </a:solidFill>
                <a:ea typeface="Times New Roman"/>
                <a:cs typeface="Arial"/>
              </a:rPr>
              <a:t>.</a:t>
            </a:r>
            <a:endParaRPr lang="ru-RU" sz="3200" dirty="0"/>
          </a:p>
        </p:txBody>
      </p:sp>
      <p:pic>
        <p:nvPicPr>
          <p:cNvPr id="5126" name="Picture 6" descr="http://zhitanska.com/sites/default/files/images/stories/ZHVV/Milky_Way/Milky_Way%20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97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070398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78894260_background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9193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25963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— </a:t>
            </a:r>
            <a:r>
              <a:rPr lang="ru-RU" dirty="0" err="1" smtClean="0">
                <a:solidFill>
                  <a:schemeClr val="bg1"/>
                </a:solidFill>
              </a:rPr>
              <a:t>групи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взаємне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розташування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складає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якусь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фігуру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чи</a:t>
            </a:r>
            <a:r>
              <a:rPr lang="ru-RU" dirty="0" smtClean="0">
                <a:solidFill>
                  <a:schemeClr val="bg1"/>
                </a:solidFill>
              </a:rPr>
              <a:t> контур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Назви </a:t>
            </a:r>
            <a:r>
              <a:rPr lang="uk-UA" dirty="0" err="1" smtClean="0">
                <a:solidFill>
                  <a:schemeClr val="bg1"/>
                </a:solidFill>
              </a:rPr>
              <a:t>сузір</a:t>
            </a:r>
            <a:r>
              <a:rPr lang="en-US" dirty="0" smtClean="0">
                <a:solidFill>
                  <a:schemeClr val="bg1"/>
                </a:solidFill>
              </a:rPr>
              <a:t>`</a:t>
            </a:r>
            <a:r>
              <a:rPr lang="uk-UA" dirty="0" smtClean="0">
                <a:solidFill>
                  <a:schemeClr val="bg1"/>
                </a:solidFill>
              </a:rPr>
              <a:t>ям давали ще давні греки.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000240"/>
            <a:ext cx="3357586" cy="461665"/>
          </a:xfrm>
          <a:prstGeom prst="rect">
            <a:avLst/>
          </a:prstGeom>
          <a:solidFill>
            <a:srgbClr val="F61AAD">
              <a:alpha val="64000"/>
            </a:srgbClr>
          </a:solidFill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Деякі відомі </a:t>
            </a:r>
            <a:r>
              <a:rPr lang="uk-UA" sz="2400" dirty="0" err="1" smtClean="0"/>
              <a:t>сузір</a:t>
            </a:r>
            <a:r>
              <a:rPr lang="en-US" sz="2400" dirty="0" smtClean="0"/>
              <a:t>`</a:t>
            </a:r>
            <a:r>
              <a:rPr lang="ru-RU" sz="2400" dirty="0" smtClean="0"/>
              <a:t>я</a:t>
            </a:r>
            <a:endParaRPr lang="ru-RU" sz="2400" dirty="0"/>
          </a:p>
        </p:txBody>
      </p:sp>
      <p:pic>
        <p:nvPicPr>
          <p:cNvPr id="5" name="Рисунок 4" descr="0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0"/>
            <a:ext cx="6213624" cy="6858000"/>
          </a:xfrm>
          <a:prstGeom prst="rect">
            <a:avLst/>
          </a:prstGeom>
        </p:spPr>
      </p:pic>
      <p:pic>
        <p:nvPicPr>
          <p:cNvPr id="6" name="Рисунок 5" descr="or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0"/>
            <a:ext cx="5786478" cy="6885909"/>
          </a:xfrm>
          <a:prstGeom prst="rect">
            <a:avLst/>
          </a:prstGeom>
        </p:spPr>
      </p:pic>
      <p:pic>
        <p:nvPicPr>
          <p:cNvPr id="7" name="Рисунок 6" descr="Scorpius_Moon_07-08-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8604"/>
            <a:ext cx="9144000" cy="615461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63"/>
            <a:ext cx="9138794" cy="68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ukrmap.su/program2010/g6/rozdil2_files/image05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7"/>
            <a:ext cx="2951904" cy="373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geo-teacher.net.ua/images/6klas/plan-karta/C21E2641-8D43-11D7-9B90-008048B73D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5199" y="2780927"/>
            <a:ext cx="4740877" cy="3849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49580" fontAlgn="base">
              <a:lnSpc>
                <a:spcPts val="165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AutoShape 6" descr="data:image/jpeg;base64,/9j/4AAQSkZJRgABAQAAAQABAAD/2wCEAAkGBwgICAcICAgIBwcHCAoHBwcHBw8ICQcKIBEWIiARExMYKCggGBolGxMTITEhJSkrLi4uFx8zODMsNygtLisBCgoKDA0NFAwMFCsZFBksLDcsKywsLCwsNyw3LCwsNywsKysrLCssNyssLCsrLCwrLCssKysrKywrKysrKysrK//AABEIALcBEwMBIgACEQEDEQH/xAAXAAEBAQEAAAAAAAAAAAAAAAABAAIH/8QAFhABAQEAAAAAAAAAAAAAAAAAAAER/8QAGgEAAwEBAQEAAAAAAAAAAAAAAQIDBAAHBf/EABgRAQEBAQEAAAAAAAAAAAAAAAACARES/9oADAMBAAIRAxEAPwDqRReUzj6KSKs4CKK8yCKS0yCKKuSVJYcVyQ6MJSmSHQUT5DuhFD4cBjSDy7rOKwouw7rOIpPZFlYUlsiyGgjUmZWEVKpcAUjWGZRCNYIRROORRVnARRi84CURi84CKK8yVGRFaZBJFbJKkcWK5LhhKPkgMWFD5cEUHlzOJrATZFlHEnsuZwNCo1JgCkakWQ1WUKwwFaFQrBZVIQrBBST4KMRXnCopRecAwotE4CMEai84VJGNEyVQyIrTIJIq5IAlKZLhiwofIBFBsj1lFYTZczgxpJVIsg1I1Is0NBCsNjIrQZ6wzIaoZ6wWQ1QhWCEklwSYIVpwCQY0TgGEGNM4UlQtE4XUYoWicBJFecKiitkgkjimSARRvIBEYGyIRSeyLIaCNYLIrQqFYLIaDPWGZRoZ6w2M0NVlnrBxMtVlnrDBJI8EtAxaQTUZajTJdJBjROF0wgxpnCmFJpnAJEaaJwqSK04CKSuSCSR/IIFF3HAEJVgploI1hmURWesMzQ0yz1ggNM1mvDYKKRWasNgFIZ6EJJESYIVZcTBC0wUmCFpgutEFpgpURaZDSRC0SVRoFeSogrZgJFKccAQTccgaKjQgU1IULNBoZ6NgrLVDNRhWWqyzWbBQaGajYAQz0ISSQmEQnlxhEMaYKYQY0wXWiFGmCtEKNEhrUILTJSWY0vJUQls0CQj9cgQXdcqKQjWiARUKEUGhno2Cg1lmoyrLVZZrNgoIZqNgBDPQhJIiTGWjy5NRlqNE6XSYC0zpdJghaZ0phELROgY0yWidKSEvOg0gVcoEkjegSQLuigQnWigqEK0QkkK0wZNDNWiqzTQzXpsAporPRsAIrNRgkknKGAw064mAtE6BMELROlJBaJ0ulqMlonQJCXnStFkrZQFJKZQFBG9OSSDackEntCgglWihVRUK0yFQZ60cVCFZq0yrJoZ602KskVnrRCSS6KMBGdBpCFonQMIK86BhgUaJ0rRCXmgaLOlaaAnQlcoCdZSmUHGtQ1aPpx1ABtO4dCRNpyFQS2hQSRqhTNNCFUZBCs9aYJBCtFBBnrRSST6KhZLp1xajJWnQJCXnQaLJXmitQspeaBoslXKAlkq5QNJnUbLc0hqH0BQDvbigCbQnQkntCqNQRqhSQRqhFCqQrTIKhGtFBJCtFIFMQUnY5FJaQJSWnSopKzriUl80qKSmaBiSVzQSSN0Ekh65JIN1ySRd0QCk90Qkk90QEka0QEka0QgkaFApGjBJE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data:image/jpeg;base64,/9j/4AAQSkZJRgABAQAAAQABAAD/2wCEAAkGBwgICAcICAgIBwcHCAoHBwcHBw8ICQcKIBEWIiARExMYKCggGBolGxMTITEhJSkrLi4uFx8zODMsNygtLisBCgoKDA0NFAwMFCsZFBksLDcsKywsLCwsNyw3LCwsNywsKysrLCssNyssLCsrLCwrLCssKysrKywrKysrKysrK//AABEIALcBEwMBIgACEQEDEQH/xAAXAAEBAQEAAAAAAAAAAAAAAAABAAIH/8QAFhABAQEAAAAAAAAAAAAAAAAAAAER/8QAGgEAAwEBAQEAAAAAAAAAAAAAAQIDBAAHBf/EABgRAQEBAQEAAAAAAAAAAAAAAAACARES/9oADAMBAAIRAxEAPwDqRReUzj6KSKs4CKK8yCKS0yCKKuSVJYcVyQ6MJSmSHQUT5DuhFD4cBjSDy7rOKwouw7rOIpPZFlYUlsiyGgjUmZWEVKpcAUjWGZRCNYIRROORRVnARRi84CURi84CKK8yVGRFaZBJFbJKkcWK5LhhKPkgMWFD5cEUHlzOJrATZFlHEnsuZwNCo1JgCkakWQ1WUKwwFaFQrBZVIQrBBST4KMRXnCopRecAwotE4CMEai84VJGNEyVQyIrTIJIq5IAlKZLhiwofIBFBsj1lFYTZczgxpJVIsg1I1Is0NBCsNjIrQZ6wzIaoZ6wWQ1QhWCEklwSYIVpwCQY0TgGEGNM4UlQtE4XUYoWicBJFecKiitkgkjimSARRvIBEYGyIRSeyLIaCNYLIrQqFYLIaDPWGZRoZ6w2M0NVlnrBxMtVlnrDBJI8EtAxaQTUZajTJdJBjROF0wgxpnCmFJpnAJEaaJwqSK04CKSuSCSR/IIFF3HAEJVgploI1hmURWesMzQ0yz1ggNM1mvDYKKRWasNgFIZ6EJJESYIVZcTBC0wUmCFpgutEFpgpURaZDSRC0SVRoFeSogrZgJFKccAQTccgaKjQgU1IULNBoZ6NgrLVDNRhWWqyzWbBQaGajYAQz0ISSQmEQnlxhEMaYKYQY0wXWiFGmCtEKNEhrUILTJSWY0vJUQls0CQj9cgQXdcqKQjWiARUKEUGhno2Cg1lmoyrLVZZrNgoIZqNgBDPQhJIiTGWjy5NRlqNE6XSYC0zpdJghaZ0phELROgY0yWidKSEvOg0gVcoEkjegSQLuigQnWigqEK0QkkK0wZNDNWiqzTQzXpsAporPRsAIrNRgkknKGAw064mAtE6BMELROlJBaJ0ulqMlonQJCXnStFkrZQFJKZQFBG9OSSDackEntCgglWihVRUK0yFQZ60cVCFZq0yrJoZ602KskVnrRCSS6KMBGdBpCFonQMIK86BhgUaJ0rRCXmgaLOlaaAnQlcoCdZSmUHGtQ1aPpx1ABtO4dCRNpyFQS2hQSRqhTNNCFUZBCs9aYJBCtFBBnrRSST6KhZLp1xajJWnQJCXnQaLJXmitQspeaBoslXKAlkq5QNJnUbLc0hqH0BQDvbigCbQnQkntCqNQRqhSQRqhFCqQrTIKhGtFBJCtFIFMQUnY5FJaQJSWnSopKzriUl80qKSmaBiSVzQSSN0Ekh65JIN1ySRd0QCk90Qkk90QEka0QEka0QgkaFApGjBJE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51177" y="312738"/>
            <a:ext cx="5548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 зорях,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Сонцю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Місяцю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люди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також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орієнтувалися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місцевості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Сонце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було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основним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мірилом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визначення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часу вдень.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цього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спостерігали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як 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світилом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так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вимірюючи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довжину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власної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тіні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8170769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586731_g2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7858148" cy="4214818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uk-UA" dirty="0" smtClean="0">
                <a:solidFill>
                  <a:schemeClr val="bg1"/>
                </a:solidFill>
                <a:latin typeface="Verdana" pitchFamily="34" charset="0"/>
              </a:rPr>
              <a:t>єдиний супутник нашої планети</a:t>
            </a:r>
          </a:p>
          <a:p>
            <a:pPr>
              <a:spcBef>
                <a:spcPct val="50000"/>
              </a:spcBef>
              <a:defRPr/>
            </a:pPr>
            <a:r>
              <a:rPr lang="uk-UA" dirty="0" smtClean="0">
                <a:solidFill>
                  <a:schemeClr val="bg1"/>
                </a:solidFill>
                <a:latin typeface="Verdana" pitchFamily="34" charset="0"/>
              </a:rPr>
              <a:t>обертається навколо Землі за своєю </a:t>
            </a:r>
            <a:r>
              <a:rPr lang="uk-UA" dirty="0" err="1" smtClean="0">
                <a:solidFill>
                  <a:schemeClr val="bg1"/>
                </a:solidFill>
                <a:latin typeface="Verdana" pitchFamily="34" charset="0"/>
              </a:rPr>
              <a:t>орбітою.Повне</a:t>
            </a:r>
            <a:r>
              <a:rPr lang="uk-UA" dirty="0" smtClean="0">
                <a:solidFill>
                  <a:schemeClr val="bg1"/>
                </a:solidFill>
                <a:latin typeface="Verdana" pitchFamily="34" charset="0"/>
              </a:rPr>
              <a:t> коло робить за 29,5діб</a:t>
            </a:r>
          </a:p>
          <a:p>
            <a:pPr>
              <a:spcBef>
                <a:spcPct val="50000"/>
              </a:spcBef>
              <a:defRPr/>
            </a:pPr>
            <a:r>
              <a:rPr lang="uk-UA" dirty="0" smtClean="0">
                <a:solidFill>
                  <a:schemeClr val="bg1"/>
                </a:solidFill>
                <a:latin typeface="Verdana" pitchFamily="34" charset="0"/>
              </a:rPr>
              <a:t>діаметр  Місяця майже в 4 рази менше діаметра Землі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alls.com.ua_15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err="1" smtClean="0">
                <a:solidFill>
                  <a:srgbClr val="FFFF00"/>
                </a:solidFill>
              </a:rPr>
              <a:t>Вперше</a:t>
            </a:r>
            <a:r>
              <a:rPr lang="ru-RU" dirty="0" smtClean="0">
                <a:solidFill>
                  <a:srgbClr val="FFFF00"/>
                </a:solidFill>
              </a:rPr>
              <a:t> люди </a:t>
            </a:r>
            <a:r>
              <a:rPr lang="ru-RU" dirty="0" err="1" smtClean="0">
                <a:solidFill>
                  <a:srgbClr val="FFFF00"/>
                </a:solidFill>
              </a:rPr>
              <a:t>побували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Місяці</a:t>
            </a:r>
            <a:r>
              <a:rPr lang="ru-RU" dirty="0" smtClean="0">
                <a:solidFill>
                  <a:srgbClr val="FFFF00"/>
                </a:solidFill>
              </a:rPr>
              <a:t> у 1969 </a:t>
            </a:r>
            <a:r>
              <a:rPr lang="ru-RU" dirty="0" err="1" smtClean="0">
                <a:solidFill>
                  <a:srgbClr val="FFFF00"/>
                </a:solidFill>
              </a:rPr>
              <a:t>році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кораблі</a:t>
            </a:r>
            <a:r>
              <a:rPr lang="ru-RU" dirty="0" smtClean="0">
                <a:solidFill>
                  <a:srgbClr val="FFFF00"/>
                </a:solidFill>
              </a:rPr>
              <a:t> Аполлон-11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Командир — </a:t>
            </a:r>
            <a:r>
              <a:rPr lang="ru-RU" dirty="0" err="1" smtClean="0">
                <a:solidFill>
                  <a:srgbClr val="FFFF00"/>
                </a:solidFill>
              </a:rPr>
              <a:t>Ніл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Армстронг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 err="1" smtClean="0">
                <a:solidFill>
                  <a:srgbClr val="FFFF00"/>
                </a:solidFill>
              </a:rPr>
              <a:t>Пілот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командного модуля — </a:t>
            </a:r>
            <a:r>
              <a:rPr lang="ru-RU" dirty="0" smtClean="0">
                <a:solidFill>
                  <a:srgbClr val="FFFF00"/>
                </a:solidFill>
              </a:rPr>
              <a:t>Майкл </a:t>
            </a:r>
            <a:r>
              <a:rPr lang="ru-RU" dirty="0" err="1" smtClean="0">
                <a:solidFill>
                  <a:srgbClr val="FFFF00"/>
                </a:solidFill>
              </a:rPr>
              <a:t>Коллінз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 err="1" smtClean="0">
                <a:solidFill>
                  <a:srgbClr val="FFFF00"/>
                </a:solidFill>
              </a:rPr>
              <a:t>Пілот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місячного</a:t>
            </a:r>
            <a:r>
              <a:rPr lang="ru-RU" dirty="0" smtClean="0">
                <a:solidFill>
                  <a:srgbClr val="FFFF00"/>
                </a:solidFill>
              </a:rPr>
              <a:t> модуля — </a:t>
            </a:r>
            <a:r>
              <a:rPr lang="ru-RU" dirty="0" err="1" smtClean="0">
                <a:solidFill>
                  <a:srgbClr val="FFFF00"/>
                </a:solidFill>
              </a:rPr>
              <a:t>Е.Одрін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молодший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pic>
        <p:nvPicPr>
          <p:cNvPr id="5" name="Рисунок 4" descr="Apollo_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857628"/>
            <a:ext cx="3270929" cy="2571768"/>
          </a:xfrm>
          <a:prstGeom prst="rect">
            <a:avLst/>
          </a:prstGeom>
        </p:spPr>
      </p:pic>
      <p:pic>
        <p:nvPicPr>
          <p:cNvPr id="6" name="Рисунок 5" descr="640px-Ksc-69pc-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4348294"/>
            <a:ext cx="2000264" cy="2509706"/>
          </a:xfrm>
          <a:prstGeom prst="rect">
            <a:avLst/>
          </a:prstGeom>
        </p:spPr>
      </p:pic>
      <p:pic>
        <p:nvPicPr>
          <p:cNvPr id="7" name="Рисунок 6" descr="Apollo_11_insign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3071810"/>
            <a:ext cx="2479471" cy="2502719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texture_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0" y="49530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Verdana" pitchFamily="34" charset="0"/>
              </a:rPr>
              <a:t>.  </a:t>
            </a:r>
            <a:endParaRPr lang="en-GB" sz="1800">
              <a:latin typeface="Verdana" pitchFamily="34" charset="0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57818" y="1857364"/>
            <a:ext cx="32194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latin typeface="Monotype Corsiva" pitchFamily="66" charset="0"/>
              </a:rPr>
              <a:t>Люди вперше побачили темну сторону Місяця тільки в 1959 році, коли станція «Місяць 3» зробила її знімки.</a:t>
            </a:r>
          </a:p>
        </p:txBody>
      </p:sp>
      <p:pic>
        <p:nvPicPr>
          <p:cNvPr id="17413" name="Picture 10" descr="http://www.google.com.ua/images/cleardo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381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http://www.google.com.ua/images/cleardo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381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 descr="http://www.google.com.ua/images/cleardo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381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Прямоугольник 14"/>
          <p:cNvSpPr>
            <a:spLocks noChangeArrowheads="1"/>
          </p:cNvSpPr>
          <p:nvPr/>
        </p:nvSpPr>
        <p:spPr bwMode="auto">
          <a:xfrm>
            <a:off x="3500438" y="285750"/>
            <a:ext cx="5643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uk-UA" sz="2400" dirty="0">
                <a:latin typeface="Arial Black" pitchFamily="34" charset="0"/>
                <a:cs typeface="Arial" charset="0"/>
              </a:rPr>
              <a:t>Це</a:t>
            </a:r>
            <a:r>
              <a:rPr lang="en-GB" sz="2400" dirty="0">
                <a:latin typeface="Arial Black" pitchFamily="34" charset="0"/>
                <a:cs typeface="Arial" charset="0"/>
              </a:rPr>
              <a:t>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темн</a:t>
            </a:r>
            <a:r>
              <a:rPr lang="uk-UA" sz="2400" dirty="0" err="1">
                <a:latin typeface="Arial Black" pitchFamily="34" charset="0"/>
                <a:cs typeface="Arial" charset="0"/>
              </a:rPr>
              <a:t>ий</a:t>
            </a:r>
            <a:r>
              <a:rPr lang="en-GB" sz="2400" dirty="0">
                <a:latin typeface="Arial Black" pitchFamily="34" charset="0"/>
                <a:cs typeface="Arial" charset="0"/>
              </a:rPr>
              <a:t>,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ніколи</a:t>
            </a:r>
            <a:r>
              <a:rPr lang="en-GB" sz="2400" dirty="0">
                <a:latin typeface="Arial Black" pitchFamily="34" charset="0"/>
                <a:cs typeface="Arial" charset="0"/>
              </a:rPr>
              <a:t>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не</a:t>
            </a:r>
            <a:r>
              <a:rPr lang="en-GB" sz="2400" dirty="0">
                <a:latin typeface="Arial Black" pitchFamily="34" charset="0"/>
                <a:cs typeface="Arial" charset="0"/>
              </a:rPr>
              <a:t>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видим</a:t>
            </a:r>
            <a:r>
              <a:rPr lang="uk-UA" sz="2400" dirty="0" err="1">
                <a:latin typeface="Arial Black" pitchFamily="34" charset="0"/>
                <a:cs typeface="Arial" charset="0"/>
              </a:rPr>
              <a:t>ий</a:t>
            </a:r>
            <a:r>
              <a:rPr lang="en-GB" sz="2400" dirty="0">
                <a:latin typeface="Arial Black" pitchFamily="34" charset="0"/>
                <a:cs typeface="Arial" charset="0"/>
              </a:rPr>
              <a:t> з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Землі</a:t>
            </a:r>
            <a:r>
              <a:rPr lang="en-GB" sz="2400" dirty="0">
                <a:latin typeface="Arial Black" pitchFamily="34" charset="0"/>
                <a:cs typeface="Arial" charset="0"/>
              </a:rPr>
              <a:t> </a:t>
            </a:r>
            <a:r>
              <a:rPr lang="uk-UA" sz="2400" dirty="0">
                <a:latin typeface="Arial Black" pitchFamily="34" charset="0"/>
                <a:cs typeface="Arial" charset="0"/>
              </a:rPr>
              <a:t>  </a:t>
            </a:r>
            <a:r>
              <a:rPr lang="en-GB" sz="2400" dirty="0" err="1">
                <a:latin typeface="Arial Black" pitchFamily="34" charset="0"/>
                <a:cs typeface="Arial" charset="0"/>
              </a:rPr>
              <a:t>бік</a:t>
            </a:r>
            <a:r>
              <a:rPr lang="en-GB" sz="2400" dirty="0">
                <a:latin typeface="Arial Black" pitchFamily="34" charset="0"/>
                <a:cs typeface="Arial" charset="0"/>
              </a:rPr>
              <a:t> </a:t>
            </a:r>
            <a:r>
              <a:rPr lang="en-GB" sz="2400" dirty="0" err="1" smtClean="0">
                <a:latin typeface="Arial Black" pitchFamily="34" charset="0"/>
                <a:cs typeface="Arial" charset="0"/>
              </a:rPr>
              <a:t>Місяця</a:t>
            </a:r>
            <a:endParaRPr lang="en-GB" sz="2400" dirty="0">
              <a:latin typeface="Arial Black" pitchFamily="34" charset="0"/>
              <a:cs typeface="Arial" charset="0"/>
            </a:endParaRPr>
          </a:p>
        </p:txBody>
      </p:sp>
      <p:pic>
        <p:nvPicPr>
          <p:cNvPr id="11" name="Рисунок 10" descr="EverySingleMoonEver-EA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357298"/>
            <a:ext cx="4857784" cy="485778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агруженно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439979" cy="70723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Фази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 — </a:t>
            </a:r>
            <a:r>
              <a:rPr lang="ru-RU" dirty="0" err="1" smtClean="0">
                <a:solidFill>
                  <a:schemeClr val="bg1"/>
                </a:solidFill>
              </a:rPr>
              <a:t>зміни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видимої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освітленої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місячної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поверхні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Внаслідок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взаємного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розташування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Сонця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Землі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Місяця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фази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постійно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змінюються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Lunar_libration_with_phas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000372"/>
            <a:ext cx="3786214" cy="3552235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rosti.ru/patterns/00/06/8e/ab05ed422c/%D0%A1%D0%BE%D0%BB%D0%BD%D1%86%D0%B5%20%D0%B2%20%D1%80%D1%83%D0%BA%D0%B0%D1%8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116" y="0"/>
            <a:ext cx="5652120" cy="68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288268"/>
            <a:ext cx="3240360" cy="6264696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49580" algn="ctr" fontAlgn="base">
              <a:lnSpc>
                <a:spcPts val="1650"/>
              </a:lnSpc>
              <a:spcAft>
                <a:spcPts val="0"/>
              </a:spcAft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849116"/>
            <a:ext cx="2736304" cy="1143000"/>
          </a:xfrm>
        </p:spPr>
        <p:txBody>
          <a:bodyPr>
            <a:noAutofit/>
          </a:bodyPr>
          <a:lstStyle/>
          <a:p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Давні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 люди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вважали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що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небесні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світила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 — то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очі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 божеств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Arial"/>
              </a:rPr>
              <a:t>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93353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q-wallpapers.ru/wallpapers/13/hq-wallpapers_ru_nature_60753_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52" y="67"/>
            <a:ext cx="9150152" cy="68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628800"/>
            <a:ext cx="3816424" cy="1143000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bg1"/>
                </a:solidFill>
                <a:ea typeface="Times New Roman"/>
                <a:cs typeface="Arial"/>
              </a:rPr>
              <a:t>Місяць за давніми уявленнями, </a:t>
            </a:r>
            <a:r>
              <a:rPr lang="uk-UA" sz="3200" dirty="0" smtClean="0">
                <a:solidFill>
                  <a:schemeClr val="bg1"/>
                </a:solidFill>
                <a:ea typeface="Times New Roman"/>
                <a:cs typeface="Arial"/>
              </a:rPr>
              <a:t>мав </a:t>
            </a:r>
            <a:r>
              <a:rPr lang="uk-UA" sz="3200" dirty="0">
                <a:solidFill>
                  <a:schemeClr val="bg1"/>
                </a:solidFill>
                <a:ea typeface="Times New Roman"/>
                <a:cs typeface="Arial"/>
              </a:rPr>
              <a:t>величезний вплив не тільки на земну природу та господарські процеси, а й на життя самої людини.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98830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firepic.org/images/2012-03/20/ljf26ckl8sk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90" y="0"/>
            <a:ext cx="9158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ozniuk.com/lesia/wp-content/uploads/2010/07/%D0%9C%D0%86%D0%A1%D0%AF%D0%A6%D0%A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9917"/>
            <a:ext cx="2592288" cy="285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oetryclub.com.ua/upload/poem_all/0022233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16" y="3622306"/>
            <a:ext cx="3311360" cy="305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commons/6/6d/Lunation_animation_April_2007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07904" y="3682134"/>
            <a:ext cx="5248672" cy="293975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endParaRPr lang="ru-RU" sz="7000" dirty="0" smtClean="0">
              <a:solidFill>
                <a:schemeClr val="bg1"/>
              </a:solidFill>
            </a:endParaRPr>
          </a:p>
          <a:p>
            <a:r>
              <a:rPr lang="ru-RU" sz="7000" dirty="0" smtClean="0">
                <a:solidFill>
                  <a:schemeClr val="bg1"/>
                </a:solidFill>
              </a:rPr>
              <a:t>У </a:t>
            </a:r>
            <a:r>
              <a:rPr lang="ru-RU" sz="7000" dirty="0">
                <a:solidFill>
                  <a:schemeClr val="bg1"/>
                </a:solidFill>
              </a:rPr>
              <a:t>загадках </a:t>
            </a:r>
            <a:r>
              <a:rPr lang="ru-RU" sz="7000" dirty="0" err="1">
                <a:solidFill>
                  <a:schemeClr val="bg1"/>
                </a:solidFill>
              </a:rPr>
              <a:t>місяць</a:t>
            </a:r>
            <a:r>
              <a:rPr lang="ru-RU" sz="7000" dirty="0">
                <a:solidFill>
                  <a:schemeClr val="bg1"/>
                </a:solidFill>
              </a:rPr>
              <a:t> </a:t>
            </a:r>
            <a:r>
              <a:rPr lang="ru-RU" sz="7000" dirty="0" err="1">
                <a:solidFill>
                  <a:schemeClr val="bg1"/>
                </a:solidFill>
              </a:rPr>
              <a:t>набуває</a:t>
            </a:r>
            <a:r>
              <a:rPr lang="ru-RU" sz="7000" dirty="0">
                <a:solidFill>
                  <a:schemeClr val="bg1"/>
                </a:solidFill>
              </a:rPr>
              <a:t> </a:t>
            </a:r>
            <a:r>
              <a:rPr lang="ru-RU" sz="7000" dirty="0" err="1">
                <a:solidFill>
                  <a:schemeClr val="bg1"/>
                </a:solidFill>
              </a:rPr>
              <a:t>найхимерніших</a:t>
            </a:r>
            <a:r>
              <a:rPr lang="ru-RU" sz="7000" dirty="0">
                <a:solidFill>
                  <a:schemeClr val="bg1"/>
                </a:solidFill>
              </a:rPr>
              <a:t> </a:t>
            </a:r>
            <a:r>
              <a:rPr lang="ru-RU" sz="7000" dirty="0" err="1">
                <a:solidFill>
                  <a:schemeClr val="bg1"/>
                </a:solidFill>
              </a:rPr>
              <a:t>метафоричних</a:t>
            </a:r>
            <a:r>
              <a:rPr lang="ru-RU" sz="7000" dirty="0">
                <a:solidFill>
                  <a:schemeClr val="bg1"/>
                </a:solidFill>
              </a:rPr>
              <a:t> форм: </a:t>
            </a:r>
            <a:r>
              <a:rPr lang="ru-RU" sz="7000" dirty="0" err="1">
                <a:solidFill>
                  <a:schemeClr val="bg1"/>
                </a:solidFill>
              </a:rPr>
              <a:t>від</a:t>
            </a:r>
            <a:r>
              <a:rPr lang="ru-RU" sz="7000" dirty="0">
                <a:solidFill>
                  <a:schemeClr val="bg1"/>
                </a:solidFill>
              </a:rPr>
              <a:t> рогатого пастуха, </a:t>
            </a:r>
            <a:r>
              <a:rPr lang="ru-RU" sz="7000" dirty="0" err="1">
                <a:solidFill>
                  <a:schemeClr val="bg1"/>
                </a:solidFill>
              </a:rPr>
              <a:t>лисого</a:t>
            </a:r>
            <a:r>
              <a:rPr lang="ru-RU" sz="7000" dirty="0">
                <a:solidFill>
                  <a:schemeClr val="bg1"/>
                </a:solidFill>
              </a:rPr>
              <a:t> вола </a:t>
            </a:r>
            <a:r>
              <a:rPr lang="ru-RU" sz="7000" dirty="0" err="1">
                <a:solidFill>
                  <a:schemeClr val="bg1"/>
                </a:solidFill>
              </a:rPr>
              <a:t>чи</a:t>
            </a:r>
            <a:r>
              <a:rPr lang="ru-RU" sz="7000" dirty="0">
                <a:solidFill>
                  <a:schemeClr val="bg1"/>
                </a:solidFill>
              </a:rPr>
              <a:t> коня — до гори, шматка золота, </a:t>
            </a:r>
            <a:r>
              <a:rPr lang="ru-RU" sz="7000" dirty="0" err="1">
                <a:solidFill>
                  <a:schemeClr val="bg1"/>
                </a:solidFill>
              </a:rPr>
              <a:t>окрайця</a:t>
            </a:r>
            <a:r>
              <a:rPr lang="ru-RU" sz="7000" dirty="0">
                <a:solidFill>
                  <a:schemeClr val="bg1"/>
                </a:solidFill>
              </a:rPr>
              <a:t> </a:t>
            </a:r>
            <a:r>
              <a:rPr lang="ru-RU" sz="7000" dirty="0" err="1">
                <a:solidFill>
                  <a:schemeClr val="bg1"/>
                </a:solidFill>
              </a:rPr>
              <a:t>хліба</a:t>
            </a:r>
            <a:r>
              <a:rPr lang="ru-RU" sz="7000" dirty="0">
                <a:solidFill>
                  <a:schemeClr val="bg1"/>
                </a:solidFill>
              </a:rPr>
              <a:t>, </a:t>
            </a:r>
            <a:r>
              <a:rPr lang="ru-RU" sz="7000" dirty="0" err="1">
                <a:solidFill>
                  <a:schemeClr val="bg1"/>
                </a:solidFill>
              </a:rPr>
              <a:t>червоної</a:t>
            </a:r>
            <a:r>
              <a:rPr lang="ru-RU" sz="7000" dirty="0">
                <a:solidFill>
                  <a:schemeClr val="bg1"/>
                </a:solidFill>
              </a:rPr>
              <a:t> сковороди й </a:t>
            </a:r>
            <a:r>
              <a:rPr lang="ru-RU" sz="7000" dirty="0" err="1">
                <a:solidFill>
                  <a:schemeClr val="bg1"/>
                </a:solidFill>
              </a:rPr>
              <a:t>золотої</a:t>
            </a:r>
            <a:r>
              <a:rPr lang="ru-RU" sz="7000" dirty="0">
                <a:solidFill>
                  <a:schemeClr val="bg1"/>
                </a:solidFill>
              </a:rPr>
              <a:t> </a:t>
            </a:r>
            <a:r>
              <a:rPr lang="ru-RU" sz="7000" dirty="0" err="1">
                <a:solidFill>
                  <a:schemeClr val="bg1"/>
                </a:solidFill>
              </a:rPr>
              <a:t>комори</a:t>
            </a:r>
            <a:r>
              <a:rPr lang="ru-RU" sz="7000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5770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518</Words>
  <Application>Microsoft Office PowerPoint</Application>
  <PresentationFormat>Экран (4:3)</PresentationFormat>
  <Paragraphs>59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Небесні світила</vt:lpstr>
      <vt:lpstr>Місяць</vt:lpstr>
      <vt:lpstr>Слайд 3</vt:lpstr>
      <vt:lpstr>Слайд 4</vt:lpstr>
      <vt:lpstr>Слайд 5</vt:lpstr>
      <vt:lpstr>Слайд 6</vt:lpstr>
      <vt:lpstr>Давні люди вважали, що небесні світила — то очі божеств.</vt:lpstr>
      <vt:lpstr>Місяць за давніми уявленнями, мав величезний вплив не тільки на земну природу та господарські процеси, а й на життя самої людини. </vt:lpstr>
      <vt:lpstr>Слайд 9</vt:lpstr>
      <vt:lpstr>Цікаво, що плями на місяці “обговорюються” в легендах багатьох народів світу. Одні  на місяці бачили “місячного” чоловіка — “ірій хасаву”, нівхи й татари — жінку, яку боги відіслали на місяць за недобропорядність. </vt:lpstr>
      <vt:lpstr>Слайд 11</vt:lpstr>
      <vt:lpstr>“Не кривися з праведного сонечка, не кидай на сонце грудками, бо Бог хліба не дасть. І пальцем не показуй на сонечко, бо око йому виколеш, не плюй на сонце, бо буде тьма над нами. Бог поставив святе світило, воно так само може покарать, як і Господь”.</vt:lpstr>
      <vt:lpstr>Слайд 13</vt:lpstr>
      <vt:lpstr>Інше втілення сонця — образ жіночий, образ господині-дружини місяця, матері зірок. Цей образ з’явився, як вважають учені, за часів матріархату. </vt:lpstr>
      <vt:lpstr>Час, пору дня можна було визначити за сонцем, за розташуванням його над обрієм: досвіток, ранок, полудень, вечір. </vt:lpstr>
      <vt:lpstr>Слайд 16</vt:lpstr>
      <vt:lpstr>Слайд 17</vt:lpstr>
      <vt:lpstr>Слайд 18</vt:lpstr>
      <vt:lpstr>Слайд 19</vt:lpstr>
      <vt:lpstr>Слайд 20</vt:lpstr>
      <vt:lpstr>Слайд 21</vt:lpstr>
      <vt:lpstr>Зоря́ (також Зірка, грец. hoi Asteres) — велетенське розжарене, самосвітне небесне тіло, у надрах якого ефективно відбуваються (або відбувались) термоядерні реакції. </vt:lpstr>
      <vt:lpstr> </vt:lpstr>
      <vt:lpstr>Слайд 24</vt:lpstr>
      <vt:lpstr>За легендою птахам  Чумацький шлях вказує, куди летіти до вирію. По землі ж, орієнтуючись на зоряну дорогу, можна потрапити до Криму.</vt:lpstr>
      <vt:lpstr>Слайд 26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16</cp:revision>
  <dcterms:created xsi:type="dcterms:W3CDTF">2014-10-06T18:35:04Z</dcterms:created>
  <dcterms:modified xsi:type="dcterms:W3CDTF">2014-10-07T17:49:45Z</dcterms:modified>
</cp:coreProperties>
</file>