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9" r:id="rId4"/>
    <p:sldId id="258" r:id="rId5"/>
    <p:sldId id="260" r:id="rId6"/>
    <p:sldId id="264" r:id="rId7"/>
    <p:sldId id="265" r:id="rId8"/>
    <p:sldId id="270" r:id="rId9"/>
    <p:sldId id="261" r:id="rId10"/>
    <p:sldId id="266" r:id="rId11"/>
    <p:sldId id="262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959"/>
    <a:srgbClr val="F6A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4" autoAdjust="0"/>
    <p:restoredTop sz="94660"/>
  </p:normalViewPr>
  <p:slideViewPr>
    <p:cSldViewPr>
      <p:cViewPr>
        <p:scale>
          <a:sx n="48" d="100"/>
          <a:sy n="48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7.privet.ru/lr/0a072f5112b543c2b5c08eefdc7ab5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" y="0"/>
            <a:ext cx="9136226" cy="70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87" y="2060848"/>
            <a:ext cx="8229600" cy="2295128"/>
          </a:xfr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7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Змінні</a:t>
            </a:r>
            <a:r>
              <a:rPr lang="ru-RU" sz="6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7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класифікація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5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5" y="-747464"/>
            <a:ext cx="8230916" cy="3524188"/>
          </a:xfrm>
        </p:spPr>
        <p:txBody>
          <a:bodyPr>
            <a:normAutofit/>
          </a:bodyPr>
          <a:lstStyle/>
          <a:p>
            <a:r>
              <a:rPr lang="uk-UA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 змінний пульсуючих відноситься зірка </a:t>
            </a:r>
            <a:r>
              <a:rPr lang="uk-UA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Дельта в </a:t>
            </a:r>
            <a:r>
              <a:rPr lang="uk-UA" sz="2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Сузір</a:t>
            </a:r>
            <a:r>
              <a:rPr lang="ru-RU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 </a:t>
            </a:r>
            <a:r>
              <a:rPr lang="uk-UA" sz="2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Цефея</a:t>
            </a:r>
            <a:r>
              <a:rPr lang="uk-UA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Період зміни блиску Дельти </a:t>
            </a:r>
            <a:r>
              <a:rPr lang="uk-UA" sz="2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Цефея</a:t>
            </a:r>
            <a:r>
              <a:rPr lang="uk-UA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більше ніж 5 днів. Зміна блиску зорі </a:t>
            </a:r>
            <a:r>
              <a:rPr lang="uk-UA" sz="2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пов</a:t>
            </a: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’</a:t>
            </a:r>
            <a:r>
              <a:rPr lang="uk-UA" sz="2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язана</a:t>
            </a:r>
            <a:r>
              <a:rPr lang="uk-UA" sz="2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із зміною її діаметра та температури поверхні. При максимальному блиску зірка менша в діаметрі і має вищу температуру.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www.astro-rennes.com/constellations/graphs/courbe_delta_cephe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3324"/>
            <a:ext cx="8230917" cy="45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gdb.ru/foto/116964668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5625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Зміни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блиску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еруптивних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зір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пов'язують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із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активними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вибуховими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процесами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відбуваються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 зорях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чи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їхній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околиці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ж з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вибухами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самих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зір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uk-UA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Виділяють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два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підкласи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нові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новоподібні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неправильні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змінні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пов'язані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із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дифузними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туманностями, та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швидкі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неправильні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Еруптивні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змінні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7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540054" cy="5062304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7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916020"/>
            <a:ext cx="7543800" cy="914400"/>
          </a:xfrm>
        </p:spPr>
        <p:txBody>
          <a:bodyPr/>
          <a:lstStyle/>
          <a:p>
            <a:r>
              <a:rPr lang="uk-UA" dirty="0" smtClean="0">
                <a:solidFill>
                  <a:srgbClr val="FD5959"/>
                </a:solidFill>
              </a:rPr>
              <a:t>Кінець.</a:t>
            </a:r>
            <a:endParaRPr lang="ru-RU" dirty="0">
              <a:solidFill>
                <a:srgbClr val="FD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9.radikal.ru/i630/1204/d4/116b137c2a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76400"/>
            <a:ext cx="8496944" cy="4848944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/>
              <a:t>ЗМІННІ </a:t>
            </a:r>
            <a:r>
              <a:rPr lang="ru-RU" sz="2800" b="1" i="0" dirty="0" err="1"/>
              <a:t>зорі</a:t>
            </a:r>
            <a:r>
              <a:rPr lang="ru-RU" sz="2800" b="1" i="0" dirty="0"/>
              <a:t>  - </a:t>
            </a:r>
            <a:r>
              <a:rPr lang="ru-RU" sz="2800" b="1" i="0" dirty="0" err="1"/>
              <a:t>це</a:t>
            </a:r>
            <a:r>
              <a:rPr lang="ru-RU" sz="2800" b="1" i="0" dirty="0"/>
              <a:t> </a:t>
            </a:r>
            <a:r>
              <a:rPr lang="ru-RU" sz="2800" b="1" i="0" dirty="0" err="1"/>
              <a:t>зорі</a:t>
            </a:r>
            <a:r>
              <a:rPr lang="ru-RU" sz="2800" b="1" i="0" dirty="0"/>
              <a:t>, </a:t>
            </a:r>
            <a:r>
              <a:rPr lang="ru-RU" sz="2800" b="1" i="0" dirty="0" err="1"/>
              <a:t>блиск</a:t>
            </a:r>
            <a:r>
              <a:rPr lang="ru-RU" sz="2800" b="1" i="0" dirty="0"/>
              <a:t> </a:t>
            </a:r>
            <a:r>
              <a:rPr lang="ru-RU" sz="2800" b="1" i="0" dirty="0" err="1"/>
              <a:t>яких</a:t>
            </a:r>
            <a:r>
              <a:rPr lang="ru-RU" sz="2800" b="1" i="0" dirty="0"/>
              <a:t> </a:t>
            </a:r>
            <a:r>
              <a:rPr lang="ru-RU" sz="2800" b="1" i="0" dirty="0" err="1"/>
              <a:t>помітно</a:t>
            </a:r>
            <a:r>
              <a:rPr lang="ru-RU" sz="2800" b="1" i="0" dirty="0"/>
              <a:t> </a:t>
            </a:r>
            <a:r>
              <a:rPr lang="ru-RU" sz="2800" b="1" i="0" dirty="0" err="1"/>
              <a:t>змінюється</a:t>
            </a:r>
            <a:r>
              <a:rPr lang="ru-RU" sz="2800" b="1" i="0" dirty="0"/>
              <a:t> з часом. </a:t>
            </a:r>
            <a:r>
              <a:rPr lang="ru-RU" sz="2800" b="1" i="0" dirty="0" err="1"/>
              <a:t>Більшість</a:t>
            </a:r>
            <a:r>
              <a:rPr lang="ru-RU" sz="2800" b="1" i="0" dirty="0"/>
              <a:t> </a:t>
            </a:r>
            <a:r>
              <a:rPr lang="ru-RU" sz="2800" b="1" i="0" dirty="0" err="1"/>
              <a:t>змінних</a:t>
            </a:r>
            <a:r>
              <a:rPr lang="ru-RU" sz="2800" b="1" i="0" dirty="0"/>
              <a:t> </a:t>
            </a:r>
            <a:r>
              <a:rPr lang="ru-RU" sz="2800" b="1" i="0" dirty="0" err="1"/>
              <a:t>зірок</a:t>
            </a:r>
            <a:r>
              <a:rPr lang="ru-RU" sz="2800" b="1" i="0" dirty="0"/>
              <a:t> </a:t>
            </a:r>
            <a:r>
              <a:rPr lang="ru-RU" sz="2800" b="1" i="0" dirty="0" err="1"/>
              <a:t>або</a:t>
            </a:r>
            <a:r>
              <a:rPr lang="ru-RU" sz="2800" b="1" i="0" dirty="0"/>
              <a:t> </a:t>
            </a:r>
            <a:r>
              <a:rPr lang="ru-RU" sz="2800" b="1" i="0" dirty="0" err="1"/>
              <a:t>дуже</a:t>
            </a:r>
            <a:r>
              <a:rPr lang="ru-RU" sz="2800" b="1" i="0" dirty="0"/>
              <a:t> </a:t>
            </a:r>
            <a:r>
              <a:rPr lang="ru-RU" sz="2800" b="1" i="0" dirty="0" err="1"/>
              <a:t>молоді</a:t>
            </a:r>
            <a:r>
              <a:rPr lang="ru-RU" sz="2800" b="1" i="0" dirty="0"/>
              <a:t>, </a:t>
            </a:r>
            <a:r>
              <a:rPr lang="ru-RU" sz="2800" b="1" i="0" dirty="0" err="1"/>
              <a:t>або</a:t>
            </a:r>
            <a:r>
              <a:rPr lang="ru-RU" sz="2800" b="1" i="0" dirty="0"/>
              <a:t> </a:t>
            </a:r>
            <a:r>
              <a:rPr lang="ru-RU" sz="2800" b="1" i="0" dirty="0" err="1"/>
              <a:t>старі</a:t>
            </a:r>
            <a:r>
              <a:rPr lang="ru-RU" sz="2800" b="1" i="0" dirty="0"/>
              <a:t>. Тому </a:t>
            </a:r>
            <a:r>
              <a:rPr lang="ru-RU" sz="2800" b="1" i="0" dirty="0" err="1"/>
              <a:t>їх</a:t>
            </a:r>
            <a:r>
              <a:rPr lang="ru-RU" sz="2800" b="1" i="0" dirty="0"/>
              <a:t> і </a:t>
            </a:r>
            <a:r>
              <a:rPr lang="ru-RU" sz="2800" b="1" i="0" dirty="0" err="1"/>
              <a:t>класифікують</a:t>
            </a:r>
            <a:r>
              <a:rPr lang="ru-RU" sz="2800" b="1" i="0" dirty="0"/>
              <a:t> за </a:t>
            </a:r>
            <a:r>
              <a:rPr lang="ru-RU" sz="2800" b="1" i="0" dirty="0" err="1"/>
              <a:t>віком</a:t>
            </a:r>
            <a:r>
              <a:rPr lang="ru-RU" sz="2800" b="1" i="0" dirty="0"/>
              <a:t>, </a:t>
            </a:r>
            <a:r>
              <a:rPr lang="ru-RU" sz="2800" b="1" i="0" dirty="0" err="1"/>
              <a:t>тобто</a:t>
            </a:r>
            <a:r>
              <a:rPr lang="ru-RU" sz="2800" b="1" i="0" dirty="0"/>
              <a:t> за </a:t>
            </a:r>
            <a:r>
              <a:rPr lang="ru-RU" sz="2800" b="1" i="0" dirty="0" err="1"/>
              <a:t>стадією</a:t>
            </a:r>
            <a:r>
              <a:rPr lang="ru-RU" sz="2800" b="1" i="0" dirty="0"/>
              <a:t> </a:t>
            </a:r>
            <a:r>
              <a:rPr lang="ru-RU" sz="2800" b="1" i="0" dirty="0" err="1"/>
              <a:t>їх</a:t>
            </a:r>
            <a:r>
              <a:rPr lang="ru-RU" sz="2800" b="1" i="0" dirty="0"/>
              <a:t> </a:t>
            </a:r>
            <a:r>
              <a:rPr lang="ru-RU" sz="2800" b="1" i="0" dirty="0" err="1"/>
              <a:t>еволюції</a:t>
            </a:r>
            <a:r>
              <a:rPr lang="ru-RU" sz="2800" b="1" i="0" dirty="0"/>
              <a:t>. </a:t>
            </a:r>
            <a:r>
              <a:rPr lang="ru-RU" sz="2800" b="1" i="0" dirty="0" err="1"/>
              <a:t>Змінність</a:t>
            </a:r>
            <a:r>
              <a:rPr lang="ru-RU" sz="2800" b="1" i="0" dirty="0"/>
              <a:t> у </a:t>
            </a:r>
            <a:r>
              <a:rPr lang="ru-RU" sz="2800" b="1" i="0" dirty="0" err="1"/>
              <a:t>зірок</a:t>
            </a:r>
            <a:r>
              <a:rPr lang="ru-RU" sz="2800" b="1" i="0" dirty="0"/>
              <a:t> </a:t>
            </a:r>
            <a:r>
              <a:rPr lang="ru-RU" sz="2800" b="1" i="0" dirty="0" err="1"/>
              <a:t>виникає</a:t>
            </a:r>
            <a:r>
              <a:rPr lang="ru-RU" sz="2800" b="1" i="0" dirty="0"/>
              <a:t> </a:t>
            </a:r>
            <a:r>
              <a:rPr lang="ru-RU" sz="2800" b="1" i="0" dirty="0" err="1"/>
              <a:t>внаслідок</a:t>
            </a:r>
            <a:r>
              <a:rPr lang="ru-RU" sz="2800" b="1" i="0" dirty="0"/>
              <a:t> </a:t>
            </a:r>
            <a:r>
              <a:rPr lang="ru-RU" sz="2800" b="1" i="0" dirty="0" err="1"/>
              <a:t>двох</a:t>
            </a:r>
            <a:r>
              <a:rPr lang="ru-RU" sz="2800" b="1" i="0" dirty="0"/>
              <a:t> причин: </a:t>
            </a:r>
            <a:r>
              <a:rPr lang="ru-RU" sz="2800" b="1" i="0" dirty="0" err="1"/>
              <a:t>обертання</a:t>
            </a:r>
            <a:r>
              <a:rPr lang="ru-RU" sz="2800" b="1" i="0" dirty="0"/>
              <a:t> </a:t>
            </a:r>
            <a:r>
              <a:rPr lang="ru-RU" sz="2800" b="1" i="0" dirty="0" err="1"/>
              <a:t>навколо</a:t>
            </a:r>
            <a:r>
              <a:rPr lang="ru-RU" sz="2800" b="1" i="0" dirty="0"/>
              <a:t> них </a:t>
            </a:r>
            <a:r>
              <a:rPr lang="ru-RU" sz="2800" b="1" i="0" dirty="0" err="1"/>
              <a:t>зірок-супутників</a:t>
            </a:r>
            <a:r>
              <a:rPr lang="ru-RU" sz="2800" b="1" i="0" dirty="0"/>
              <a:t> у </a:t>
            </a:r>
            <a:r>
              <a:rPr lang="ru-RU" sz="2800" b="1" i="0" dirty="0" err="1"/>
              <a:t>площині</a:t>
            </a:r>
            <a:r>
              <a:rPr lang="ru-RU" sz="2800" b="1" i="0" dirty="0"/>
              <a:t>, </a:t>
            </a:r>
            <a:r>
              <a:rPr lang="ru-RU" sz="2800" b="1" i="0" dirty="0" err="1"/>
              <a:t>близькою</a:t>
            </a:r>
            <a:r>
              <a:rPr lang="ru-RU" sz="2800" b="1" i="0" dirty="0"/>
              <a:t> до </a:t>
            </a:r>
            <a:r>
              <a:rPr lang="ru-RU" sz="2800" b="1" i="0" dirty="0" err="1"/>
              <a:t>променю</a:t>
            </a:r>
            <a:r>
              <a:rPr lang="ru-RU" sz="2800" b="1" i="0" dirty="0"/>
              <a:t> </a:t>
            </a:r>
            <a:r>
              <a:rPr lang="ru-RU" sz="2800" b="1" i="0" dirty="0" err="1"/>
              <a:t>зору</a:t>
            </a:r>
            <a:r>
              <a:rPr lang="ru-RU" sz="2800" b="1" i="0" dirty="0"/>
              <a:t> з </a:t>
            </a:r>
            <a:r>
              <a:rPr lang="ru-RU" sz="2800" b="1" i="0" dirty="0" err="1"/>
              <a:t>частковими</a:t>
            </a:r>
            <a:r>
              <a:rPr lang="ru-RU" sz="2800" b="1" i="0" dirty="0"/>
              <a:t> </a:t>
            </a:r>
            <a:r>
              <a:rPr lang="ru-RU" sz="2800" b="1" i="0" dirty="0" err="1"/>
              <a:t>або</a:t>
            </a:r>
            <a:r>
              <a:rPr lang="ru-RU" sz="2800" b="1" i="0" dirty="0"/>
              <a:t> </a:t>
            </a:r>
            <a:r>
              <a:rPr lang="ru-RU" sz="2800" b="1" i="0" dirty="0" err="1"/>
              <a:t>повними</a:t>
            </a:r>
            <a:r>
              <a:rPr lang="ru-RU" sz="2800" b="1" i="0" dirty="0"/>
              <a:t> </a:t>
            </a:r>
            <a:r>
              <a:rPr lang="ru-RU" sz="2800" b="1" i="0" dirty="0" err="1" smtClean="0"/>
              <a:t>затемненнями</a:t>
            </a:r>
            <a:r>
              <a:rPr lang="ru-RU" sz="2800" b="1" i="0" dirty="0" smtClean="0"/>
              <a:t> </a:t>
            </a:r>
            <a:r>
              <a:rPr lang="ru-RU" sz="2800" b="1" i="0" dirty="0" err="1"/>
              <a:t>компонентів</a:t>
            </a:r>
            <a:r>
              <a:rPr lang="ru-RU" sz="2800" b="1" i="0" dirty="0"/>
              <a:t>, </a:t>
            </a:r>
            <a:r>
              <a:rPr lang="ru-RU" sz="2800" b="1" i="0" dirty="0" err="1"/>
              <a:t>або</a:t>
            </a:r>
            <a:r>
              <a:rPr lang="ru-RU" sz="2800" b="1" i="0" dirty="0"/>
              <a:t> </a:t>
            </a:r>
            <a:r>
              <a:rPr lang="ru-RU" sz="2800" b="1" i="0" dirty="0" err="1"/>
              <a:t>фізичними</a:t>
            </a:r>
            <a:r>
              <a:rPr lang="ru-RU" sz="2800" b="1" i="0" dirty="0"/>
              <a:t> </a:t>
            </a:r>
            <a:r>
              <a:rPr lang="ru-RU" sz="2800" b="1" i="0" dirty="0" err="1"/>
              <a:t>процесами</a:t>
            </a:r>
            <a:r>
              <a:rPr lang="ru-RU" sz="2800" b="1" i="0" dirty="0"/>
              <a:t>, </a:t>
            </a:r>
            <a:r>
              <a:rPr lang="ru-RU" sz="2800" b="1" i="0" dirty="0" err="1"/>
              <a:t>що</a:t>
            </a:r>
            <a:r>
              <a:rPr lang="ru-RU" sz="2800" b="1" i="0" dirty="0"/>
              <a:t> </a:t>
            </a:r>
            <a:r>
              <a:rPr lang="ru-RU" sz="2800" b="1" i="0" dirty="0" err="1"/>
              <a:t>відбуваються</a:t>
            </a:r>
            <a:r>
              <a:rPr lang="ru-RU" sz="2800" b="1" i="0" dirty="0"/>
              <a:t> в самих </a:t>
            </a:r>
            <a:r>
              <a:rPr lang="ru-RU" sz="2800" b="1" i="0" dirty="0" err="1" smtClean="0"/>
              <a:t>зірках</a:t>
            </a:r>
            <a:r>
              <a:rPr lang="ru-RU" sz="2800" b="1" i="0" dirty="0" smtClean="0"/>
              <a:t>.</a:t>
            </a:r>
            <a:endParaRPr lang="ru-RU" sz="2800" b="1" i="0" dirty="0"/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06484" y="476672"/>
            <a:ext cx="1000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uk-U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Змінні  зорі</a:t>
            </a:r>
            <a:endParaRPr lang="ru-RU" sz="7200" b="1" dirty="0">
              <a:ln w="381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tegrity-knowledge.oneminutesite.it/files/4-40885_448061557892_280279697892_5492116_49649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4" y="0"/>
            <a:ext cx="91526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568242" y="3212976"/>
            <a:ext cx="5565062" cy="4528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Другою </a:t>
            </a:r>
            <a:r>
              <a:rPr lang="ru-RU" sz="2200" dirty="0" err="1"/>
              <a:t>змінною</a:t>
            </a:r>
            <a:r>
              <a:rPr lang="ru-RU" sz="2200" dirty="0"/>
              <a:t> </a:t>
            </a:r>
            <a:r>
              <a:rPr lang="ru-RU" sz="2200" dirty="0" err="1"/>
              <a:t>зіркою</a:t>
            </a:r>
            <a:r>
              <a:rPr lang="ru-RU" sz="2200" dirty="0"/>
              <a:t>, яка </a:t>
            </a:r>
            <a:r>
              <a:rPr lang="ru-RU" sz="2200" dirty="0" err="1"/>
              <a:t>була</a:t>
            </a:r>
            <a:r>
              <a:rPr lang="ru-RU" sz="2200" dirty="0"/>
              <a:t> описана в 1669 р. </a:t>
            </a:r>
            <a:r>
              <a:rPr lang="ru-RU" sz="2200" dirty="0" err="1"/>
              <a:t>Джемініано</a:t>
            </a:r>
            <a:r>
              <a:rPr lang="ru-RU" sz="2200" dirty="0"/>
              <a:t> </a:t>
            </a:r>
            <a:r>
              <a:rPr lang="ru-RU" sz="2200" dirty="0" err="1"/>
              <a:t>Монтанарі</a:t>
            </a:r>
            <a:r>
              <a:rPr lang="ru-RU" sz="2200" dirty="0"/>
              <a:t>, стала </a:t>
            </a:r>
            <a:r>
              <a:rPr lang="ru-RU" sz="2200" dirty="0" smtClean="0"/>
              <a:t>затемнена </a:t>
            </a:r>
            <a:r>
              <a:rPr lang="ru-RU" sz="2200" dirty="0" err="1" smtClean="0"/>
              <a:t>мінлива</a:t>
            </a:r>
            <a:r>
              <a:rPr lang="ru-RU" sz="2200" dirty="0" smtClean="0"/>
              <a:t> </a:t>
            </a:r>
            <a:r>
              <a:rPr lang="ru-RU" sz="2200" dirty="0" smtClean="0"/>
              <a:t>Алголь</a:t>
            </a:r>
            <a:r>
              <a:rPr lang="ru-RU" sz="2200" dirty="0"/>
              <a:t>. До 1786 </a:t>
            </a:r>
            <a:r>
              <a:rPr lang="ru-RU" sz="2200" dirty="0" smtClean="0"/>
              <a:t>року </a:t>
            </a:r>
            <a:r>
              <a:rPr lang="ru-RU" sz="2200" dirty="0" err="1"/>
              <a:t>було</a:t>
            </a:r>
            <a:r>
              <a:rPr lang="ru-RU" sz="2200" dirty="0"/>
              <a:t> </a:t>
            </a:r>
            <a:r>
              <a:rPr lang="ru-RU" sz="2200" dirty="0" err="1"/>
              <a:t>відомо</a:t>
            </a:r>
            <a:r>
              <a:rPr lang="ru-RU" sz="2200" dirty="0"/>
              <a:t> </a:t>
            </a:r>
            <a:r>
              <a:rPr lang="ru-RU" sz="2200" dirty="0" err="1"/>
              <a:t>вже</a:t>
            </a:r>
            <a:r>
              <a:rPr lang="ru-RU" sz="2200" dirty="0"/>
              <a:t> 10 </a:t>
            </a:r>
            <a:r>
              <a:rPr lang="ru-RU" sz="2200" dirty="0" err="1"/>
              <a:t>змінних</a:t>
            </a:r>
            <a:r>
              <a:rPr lang="ru-RU" sz="2200" dirty="0"/>
              <a:t> </a:t>
            </a:r>
            <a:r>
              <a:rPr lang="ru-RU" sz="2200" dirty="0" err="1"/>
              <a:t>зірок</a:t>
            </a:r>
            <a:r>
              <a:rPr lang="ru-RU" sz="2200" dirty="0"/>
              <a:t>. Джон </a:t>
            </a:r>
            <a:r>
              <a:rPr lang="ru-RU" sz="2200" dirty="0" err="1"/>
              <a:t>Гудрайк</a:t>
            </a:r>
            <a:r>
              <a:rPr lang="ru-RU" sz="2200" dirty="0"/>
              <a:t> </a:t>
            </a:r>
            <a:r>
              <a:rPr lang="ru-RU" sz="2200" dirty="0" err="1"/>
              <a:t>своїми</a:t>
            </a:r>
            <a:r>
              <a:rPr lang="ru-RU" sz="2200" dirty="0"/>
              <a:t> </a:t>
            </a:r>
            <a:r>
              <a:rPr lang="ru-RU" sz="2200" dirty="0" err="1"/>
              <a:t>спостереженнями</a:t>
            </a:r>
            <a:r>
              <a:rPr lang="ru-RU" sz="2200" dirty="0"/>
              <a:t> додав в </a:t>
            </a:r>
            <a:r>
              <a:rPr lang="ru-RU" sz="2200" dirty="0" err="1"/>
              <a:t>їх</a:t>
            </a:r>
            <a:r>
              <a:rPr lang="ru-RU" sz="2200" dirty="0"/>
              <a:t> число Дельту Цефея і </a:t>
            </a:r>
            <a:r>
              <a:rPr lang="ru-RU" sz="2200" dirty="0" err="1"/>
              <a:t>Шеліак</a:t>
            </a:r>
            <a:r>
              <a:rPr lang="ru-RU" sz="2200" dirty="0"/>
              <a:t>. З 1850 року </a:t>
            </a:r>
            <a:r>
              <a:rPr lang="ru-RU" sz="2200" dirty="0" err="1"/>
              <a:t>кількість</a:t>
            </a:r>
            <a:r>
              <a:rPr lang="ru-RU" sz="2200" dirty="0"/>
              <a:t> </a:t>
            </a:r>
            <a:r>
              <a:rPr lang="ru-RU" sz="2200" dirty="0" err="1"/>
              <a:t>відомих</a:t>
            </a:r>
            <a:r>
              <a:rPr lang="ru-RU" sz="2200" dirty="0"/>
              <a:t> </a:t>
            </a:r>
            <a:r>
              <a:rPr lang="ru-RU" sz="2200" dirty="0" err="1"/>
              <a:t>змінних</a:t>
            </a:r>
            <a:r>
              <a:rPr lang="ru-RU" sz="2200" dirty="0"/>
              <a:t> </a:t>
            </a:r>
            <a:r>
              <a:rPr lang="ru-RU" sz="2200" dirty="0" err="1"/>
              <a:t>зірок</a:t>
            </a:r>
            <a:r>
              <a:rPr lang="ru-RU" sz="2200" dirty="0"/>
              <a:t> </a:t>
            </a:r>
            <a:r>
              <a:rPr lang="ru-RU" sz="2200" dirty="0" err="1"/>
              <a:t>різко</a:t>
            </a:r>
            <a:r>
              <a:rPr lang="ru-RU" sz="2200" dirty="0"/>
              <a:t> </a:t>
            </a:r>
            <a:r>
              <a:rPr lang="ru-RU" sz="2200" dirty="0" err="1"/>
              <a:t>збільшилася</a:t>
            </a:r>
            <a:r>
              <a:rPr lang="ru-RU" sz="2200" dirty="0"/>
              <a:t>, особливо з 1890 р., коли для </a:t>
            </a:r>
            <a:r>
              <a:rPr lang="ru-RU" sz="2200" dirty="0" err="1"/>
              <a:t>їхнього</a:t>
            </a:r>
            <a:r>
              <a:rPr lang="ru-RU" sz="2200" dirty="0"/>
              <a:t> </a:t>
            </a:r>
            <a:r>
              <a:rPr lang="ru-RU" sz="2200" dirty="0" err="1"/>
              <a:t>виявлення</a:t>
            </a:r>
            <a:r>
              <a:rPr lang="ru-RU" sz="2200" dirty="0"/>
              <a:t> стало </a:t>
            </a:r>
            <a:r>
              <a:rPr lang="ru-RU" sz="2200" dirty="0" err="1"/>
              <a:t>можливим</a:t>
            </a:r>
            <a:r>
              <a:rPr lang="ru-RU" sz="2200" dirty="0"/>
              <a:t> </a:t>
            </a: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фотографії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6333" y="827659"/>
            <a:ext cx="5652120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Перша </a:t>
            </a:r>
            <a:r>
              <a:rPr lang="ru-RU" sz="2200" dirty="0" err="1"/>
              <a:t>змінна</a:t>
            </a:r>
            <a:r>
              <a:rPr lang="ru-RU" sz="2200" dirty="0"/>
              <a:t> </a:t>
            </a:r>
            <a:r>
              <a:rPr lang="ru-RU" sz="2200" dirty="0" err="1"/>
              <a:t>зірка</a:t>
            </a:r>
            <a:r>
              <a:rPr lang="ru-RU" sz="2200" dirty="0"/>
              <a:t> </a:t>
            </a:r>
            <a:r>
              <a:rPr lang="ru-RU" sz="2200" dirty="0" err="1"/>
              <a:t>була</a:t>
            </a:r>
            <a:r>
              <a:rPr lang="ru-RU" sz="2200" dirty="0"/>
              <a:t> </a:t>
            </a:r>
            <a:r>
              <a:rPr lang="ru-RU" sz="2200" dirty="0" err="1"/>
              <a:t>визначена</a:t>
            </a:r>
            <a:r>
              <a:rPr lang="ru-RU" sz="2200" dirty="0"/>
              <a:t> в 1638 </a:t>
            </a:r>
            <a:r>
              <a:rPr lang="ru-RU" sz="2200" dirty="0" err="1"/>
              <a:t>році</a:t>
            </a:r>
            <a:r>
              <a:rPr lang="ru-RU" sz="2200" dirty="0"/>
              <a:t>, коли </a:t>
            </a:r>
            <a:r>
              <a:rPr lang="ru-RU" sz="2200" dirty="0" err="1"/>
              <a:t>Йоганн</a:t>
            </a:r>
            <a:r>
              <a:rPr lang="ru-RU" sz="2200" dirty="0"/>
              <a:t> </a:t>
            </a:r>
            <a:r>
              <a:rPr lang="ru-RU" sz="2200" dirty="0" err="1" smtClean="0"/>
              <a:t>Хольвард</a:t>
            </a:r>
            <a:r>
              <a:rPr lang="ru-RU" sz="2200" dirty="0" smtClean="0"/>
              <a:t> </a:t>
            </a:r>
            <a:r>
              <a:rPr lang="ru-RU" sz="2200" dirty="0" err="1"/>
              <a:t>зауважив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зірка</a:t>
            </a:r>
            <a:r>
              <a:rPr lang="ru-RU" sz="2200" dirty="0"/>
              <a:t> </a:t>
            </a:r>
            <a:r>
              <a:rPr lang="ru-RU" sz="2200" dirty="0" err="1"/>
              <a:t>Омікрон</a:t>
            </a:r>
            <a:r>
              <a:rPr lang="ru-RU" sz="2200" dirty="0"/>
              <a:t> Кита, </a:t>
            </a:r>
            <a:r>
              <a:rPr lang="ru-RU" sz="2200" dirty="0" err="1"/>
              <a:t>пізніше</a:t>
            </a:r>
            <a:r>
              <a:rPr lang="ru-RU" sz="2200" dirty="0"/>
              <a:t> названа </a:t>
            </a:r>
            <a:r>
              <a:rPr lang="ru-RU" sz="2200" dirty="0" err="1"/>
              <a:t>Мірою</a:t>
            </a:r>
            <a:r>
              <a:rPr lang="ru-RU" sz="2200" dirty="0"/>
              <a:t>, </a:t>
            </a:r>
            <a:r>
              <a:rPr lang="ru-RU" sz="2200" dirty="0" err="1" smtClean="0"/>
              <a:t>пульсуює</a:t>
            </a:r>
            <a:r>
              <a:rPr lang="ru-RU" sz="2200" dirty="0" smtClean="0"/>
              <a:t> </a:t>
            </a:r>
            <a:r>
              <a:rPr lang="ru-RU" sz="2200" dirty="0"/>
              <a:t>з </a:t>
            </a:r>
            <a:r>
              <a:rPr lang="ru-RU" sz="2200" dirty="0" err="1"/>
              <a:t>періодом</a:t>
            </a:r>
            <a:r>
              <a:rPr lang="ru-RU" sz="2200" dirty="0"/>
              <a:t> в 11 </a:t>
            </a:r>
            <a:r>
              <a:rPr lang="ru-RU" sz="2200" dirty="0" err="1"/>
              <a:t>місяців</a:t>
            </a:r>
            <a:r>
              <a:rPr lang="ru-RU" sz="2200" dirty="0"/>
              <a:t>. До </a:t>
            </a:r>
            <a:r>
              <a:rPr lang="ru-RU" sz="2200" dirty="0" err="1"/>
              <a:t>цього</a:t>
            </a:r>
            <a:r>
              <a:rPr lang="ru-RU" sz="2200" dirty="0"/>
              <a:t> </a:t>
            </a:r>
            <a:r>
              <a:rPr lang="ru-RU" sz="2200" dirty="0" err="1"/>
              <a:t>зірка</a:t>
            </a:r>
            <a:r>
              <a:rPr lang="ru-RU" sz="2200" dirty="0"/>
              <a:t> </a:t>
            </a:r>
            <a:r>
              <a:rPr lang="ru-RU" sz="2200" dirty="0" err="1"/>
              <a:t>була</a:t>
            </a:r>
            <a:r>
              <a:rPr lang="ru-RU" sz="2200" dirty="0"/>
              <a:t> описана як нова астрономом </a:t>
            </a:r>
            <a:r>
              <a:rPr lang="ru-RU" sz="2200" dirty="0" smtClean="0"/>
              <a:t>Давидом </a:t>
            </a:r>
            <a:r>
              <a:rPr lang="ru-RU" sz="2200" dirty="0" err="1"/>
              <a:t>Фабриціусом</a:t>
            </a:r>
            <a:r>
              <a:rPr lang="ru-RU" sz="2200" dirty="0"/>
              <a:t> в 1596 р.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92" y="-243408"/>
            <a:ext cx="8229600" cy="1143000"/>
          </a:xfrm>
        </p:spPr>
        <p:txBody>
          <a:bodyPr/>
          <a:lstStyle/>
          <a:p>
            <a:pPr algn="l"/>
            <a:r>
              <a:rPr lang="uk-UA" dirty="0" smtClean="0"/>
              <a:t>Історія відкриття</a:t>
            </a:r>
            <a:endParaRPr lang="ru-RU" dirty="0"/>
          </a:p>
        </p:txBody>
      </p:sp>
      <p:pic>
        <p:nvPicPr>
          <p:cNvPr id="2052" name="Picture 4" descr="http://www.babr.ru/news/photo/2009/nov/09_c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341987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alactic-server.com/rune/Tau_ceti_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53" y="-36787"/>
            <a:ext cx="3354851" cy="29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5803/rekavstepi.32/0_9de4d_1f1b586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пульсуючі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характеризуються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повільними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безперервними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змінами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блиску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затемнені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являють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собою систему з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двох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іноді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трьох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більше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зірок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обертаються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довкола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одного центру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мас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еруптивні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зірки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змінюють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блиск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нерегулярно (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лише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одного разу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Класифікація змінних зірок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igdb.ru/foto/116964668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96448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одних, типу 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Алголя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 (</a:t>
            </a:r>
            <a:r>
              <a:rPr lang="el-G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β 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Персея),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блиск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поза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затемненням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практично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постійний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у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інших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же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зірок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типу </a:t>
            </a:r>
            <a:r>
              <a:rPr lang="el-G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β 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Ліри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періоди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стабільності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блиску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відсутні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Зміна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блиску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поза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затемненням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у таких систем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пояснюються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неперервною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зміною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оберненої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спостерігача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площі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поверхні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зір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Періоди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зміни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блиску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затемнених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зір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дуже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різноманітні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десятків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хвилин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десятків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років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b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Такі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системи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надають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унікальну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можливість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визначення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низки </a:t>
            </a:r>
            <a:r>
              <a:rPr lang="ru-RU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важливих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характеристик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зір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Затемнені змінні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45406" cy="21602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Алголь в </a:t>
            </a:r>
            <a:r>
              <a:rPr lang="uk-UA" dirty="0" err="1" smtClean="0"/>
              <a:t>сузір</a:t>
            </a:r>
            <a:r>
              <a:rPr lang="en-US" dirty="0" smtClean="0"/>
              <a:t>’</a:t>
            </a:r>
            <a:r>
              <a:rPr lang="uk-UA" dirty="0" smtClean="0"/>
              <a:t>ї Персея – змінна зоря. </a:t>
            </a:r>
            <a:r>
              <a:rPr lang="uk-UA" sz="2700" dirty="0"/>
              <a:t>Період зміни блиску </a:t>
            </a:r>
            <a:r>
              <a:rPr lang="uk-UA" sz="2700" dirty="0" err="1"/>
              <a:t>Алголя</a:t>
            </a:r>
            <a:r>
              <a:rPr lang="uk-UA" sz="2700" dirty="0"/>
              <a:t> близько  до 68 годин. </a:t>
            </a:r>
            <a:r>
              <a:rPr lang="uk-UA" sz="2700" dirty="0" err="1"/>
              <a:t>Спостеження</a:t>
            </a:r>
            <a:r>
              <a:rPr lang="uk-UA" sz="2700" dirty="0"/>
              <a:t> показали, що </a:t>
            </a:r>
            <a:r>
              <a:rPr lang="uk-UA" sz="2700" dirty="0" smtClean="0"/>
              <a:t>Алголь </a:t>
            </a:r>
            <a:r>
              <a:rPr lang="uk-UA" sz="2700" dirty="0"/>
              <a:t>подвійна зірка, складові якої мають різний блиск. Яскрава та слабка зірка по черзі затуляють один одного. </a:t>
            </a:r>
            <a:endParaRPr lang="ru-RU" sz="2700" dirty="0"/>
          </a:p>
        </p:txBody>
      </p:sp>
      <p:pic>
        <p:nvPicPr>
          <p:cNvPr id="3078" name="Picture 6" descr="http://www.calvin.edu/~lmolnar/anim/algo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2953213"/>
            <a:ext cx="4957672" cy="39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or.edu.27.ru/dlrstore/7cb4a58c-3999-b2e5-d041-548a584bd188/72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53212"/>
            <a:ext cx="4286250" cy="38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ereplet.ru/pops/vmire/13/Image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" y="404664"/>
            <a:ext cx="9144000" cy="60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063" y="-17648"/>
            <a:ext cx="6082748" cy="23815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</a:rPr>
              <a:t>З </a:t>
            </a:r>
            <a:r>
              <a:rPr lang="ru-RU" sz="2800" dirty="0" err="1" smtClean="0">
                <a:effectLst/>
              </a:rPr>
              <a:t>аналізу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кривих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блиску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затемнено-</a:t>
            </a:r>
            <a:r>
              <a:rPr lang="ru-RU" sz="2800" dirty="0" err="1"/>
              <a:t>з</a:t>
            </a:r>
            <a:r>
              <a:rPr lang="ru-RU" sz="2800" dirty="0" err="1" smtClean="0">
                <a:effectLst/>
              </a:rPr>
              <a:t>мінних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зірок</a:t>
            </a:r>
            <a:r>
              <a:rPr lang="ru-RU" sz="2800" dirty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>
                <a:effectLst/>
              </a:rPr>
              <a:t>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>
                <a:effectLst/>
              </a:rPr>
              <a:t>визначити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період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обертання</a:t>
            </a:r>
            <a:r>
              <a:rPr lang="ru-RU" sz="2800" dirty="0" smtClean="0">
                <a:effectLst/>
              </a:rPr>
              <a:t> T</a:t>
            </a:r>
            <a:r>
              <a:rPr lang="ru-RU" sz="2800" dirty="0">
                <a:effectLst/>
              </a:rPr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>
                <a:effectLst/>
              </a:rPr>
              <a:t>визначити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параметри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орбіт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компонентів</a:t>
            </a:r>
            <a:r>
              <a:rPr lang="ru-RU" sz="2800" dirty="0" smtClean="0">
                <a:effectLst/>
              </a:rPr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>
                <a:effectLst/>
              </a:rPr>
              <a:t>оцінити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маси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компонентів</a:t>
            </a:r>
            <a:r>
              <a:rPr lang="ru-RU" sz="2800" dirty="0" smtClean="0">
                <a:effectLst/>
              </a:rPr>
              <a:t>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/>
              <a:t>оцінити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радіус</a:t>
            </a:r>
            <a:r>
              <a:rPr lang="ru-RU" sz="2800" dirty="0" smtClean="0"/>
              <a:t> </a:t>
            </a:r>
            <a:r>
              <a:rPr lang="ru-RU" sz="2800" dirty="0" err="1" smtClean="0"/>
              <a:t>зірок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R1 </a:t>
            </a:r>
            <a:r>
              <a:rPr lang="ru-RU" sz="2800" dirty="0" smtClean="0">
                <a:effectLst/>
              </a:rPr>
              <a:t>і </a:t>
            </a:r>
            <a:r>
              <a:rPr lang="ru-RU" sz="2800" dirty="0">
                <a:effectLst/>
              </a:rPr>
              <a:t>R2.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8" y="2847127"/>
            <a:ext cx="3810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8" y="3212977"/>
            <a:ext cx="3936187" cy="253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7524" y="60107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</a:t>
            </a:r>
            <a:r>
              <a:rPr lang="ru-RU" dirty="0" err="1" smtClean="0"/>
              <a:t>Амплітуда</a:t>
            </a:r>
            <a:r>
              <a:rPr lang="ru-RU" dirty="0" smtClean="0"/>
              <a:t> і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переменної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84" y="332656"/>
            <a:ext cx="307234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gdb.ru/foto/116964668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8229600" cy="58772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цефеїди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—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жовті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гіганти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надгіганти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періодами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доби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 135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діб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Характеризуються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відомою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залежністю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між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періодом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пульсацій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та 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світністю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дозволяє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визначати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відстань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зірки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спостережуваним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періодом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пульсацій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За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рису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отримали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образну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назву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маяки </a:t>
            </a:r>
            <a:r>
              <a:rPr lang="ru-RU" sz="2000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Всесвіту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змінні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типу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RV </a:t>
            </a: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Тельця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— 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надгіганти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спектральних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класів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F-G 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максимумі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Характеризуються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подвійними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хвилями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пульсацій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Формальні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періоди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—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30 до 150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діб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змінні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типу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RR </a:t>
            </a: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Ліри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Крива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блиску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подібна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цефеїд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але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період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пульсацій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—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5 до 30 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годин;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світність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майже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залежить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періоду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і становить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близько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0</a:t>
            </a:r>
            <a:r>
              <a:rPr lang="en-US" sz="20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тобто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жовті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гіганти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Найчисленніший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клас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змінних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До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нього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належать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старі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зірки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масою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менше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сонячної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здолали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значну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частину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еволюційного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шляху і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мають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перетворитися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на 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червоних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гігантів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260648"/>
            <a:ext cx="768096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Пульсуючі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змінні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9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365</TotalTime>
  <Words>357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Mylar</vt:lpstr>
      <vt:lpstr> Змінні зорі та їх класифікація </vt:lpstr>
      <vt:lpstr>Презентация PowerPoint</vt:lpstr>
      <vt:lpstr>Історія відкриття</vt:lpstr>
      <vt:lpstr>Класифікація змінних зірок</vt:lpstr>
      <vt:lpstr>Затемнені змінні</vt:lpstr>
      <vt:lpstr>Алголь в сузір’ї Персея – змінна зоря. Період зміни блиску Алголя близько  до 68 годин. Спостеження показали, що Алголь подвійна зірка, складові якої мають різний блиск. Яскрава та слабка зірка по черзі затуляють один одного. </vt:lpstr>
      <vt:lpstr>Презентация PowerPoint</vt:lpstr>
      <vt:lpstr>Презентация PowerPoint</vt:lpstr>
      <vt:lpstr>Пульсуючі змінні </vt:lpstr>
      <vt:lpstr>До змінний пульсуючих відноситься зірка Дельта в Сузір’ї Цефея. Період зміни блиску Дельти Цефея більше ніж 5 днів. Зміна блиску зорі пов’язана із зміною її діаметра та температури поверхні. При максимальному блиску зірка менша в діаметрі і має вищу температуру. </vt:lpstr>
      <vt:lpstr>Еруптивні змінні </vt:lpstr>
      <vt:lpstr>Презентация PowerPoint</vt:lpstr>
      <vt:lpstr>Кінець.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27</cp:revision>
  <dcterms:created xsi:type="dcterms:W3CDTF">2013-11-18T15:46:13Z</dcterms:created>
  <dcterms:modified xsi:type="dcterms:W3CDTF">2013-12-05T19:05:46Z</dcterms:modified>
</cp:coreProperties>
</file>