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66" r:id="rId5"/>
    <p:sldId id="262" r:id="rId6"/>
    <p:sldId id="265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71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D252C6-3927-4FBF-AA70-EA9EA280894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566C46-BFDD-4123-AC4A-27C94C6966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231712" cy="1744549"/>
          </a:xfrm>
        </p:spPr>
        <p:txBody>
          <a:bodyPr>
            <a:noAutofit/>
          </a:bodyPr>
          <a:lstStyle/>
          <a:p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Венера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62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68760"/>
            <a:ext cx="4968552" cy="5400600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b="1" dirty="0" smtClean="0">
                <a:solidFill>
                  <a:srgbClr val="000099"/>
                </a:solidFill>
              </a:rPr>
              <a:t>Венера </a:t>
            </a:r>
            <a:r>
              <a:rPr lang="ru-RU" b="1" dirty="0">
                <a:solidFill>
                  <a:srgbClr val="000099"/>
                </a:solidFill>
              </a:rPr>
              <a:t>— друга </a:t>
            </a:r>
            <a:r>
              <a:rPr lang="ru-RU" b="1" dirty="0" err="1">
                <a:solidFill>
                  <a:srgbClr val="000099"/>
                </a:solidFill>
              </a:rPr>
              <a:t>внутрішня</a:t>
            </a:r>
            <a:r>
              <a:rPr lang="ru-RU" b="1" dirty="0">
                <a:solidFill>
                  <a:srgbClr val="000099"/>
                </a:solidFill>
              </a:rPr>
              <a:t> планета </a:t>
            </a:r>
            <a:r>
              <a:rPr lang="ru-RU" b="1" dirty="0" err="1">
                <a:solidFill>
                  <a:srgbClr val="000099"/>
                </a:solidFill>
              </a:rPr>
              <a:t>Сонячної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системи</a:t>
            </a:r>
            <a:r>
              <a:rPr lang="ru-RU" b="1" dirty="0">
                <a:solidFill>
                  <a:srgbClr val="000099"/>
                </a:solidFill>
              </a:rPr>
              <a:t> з </a:t>
            </a:r>
            <a:r>
              <a:rPr lang="ru-RU" b="1" dirty="0" err="1">
                <a:solidFill>
                  <a:srgbClr val="000099"/>
                </a:solidFill>
              </a:rPr>
              <a:t>періодом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обертання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навколо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Сонця</a:t>
            </a:r>
            <a:r>
              <a:rPr lang="ru-RU" b="1" dirty="0">
                <a:solidFill>
                  <a:srgbClr val="000099"/>
                </a:solidFill>
              </a:rPr>
              <a:t> в 224,7 </a:t>
            </a:r>
            <a:r>
              <a:rPr lang="ru-RU" b="1" dirty="0" err="1">
                <a:solidFill>
                  <a:srgbClr val="000099"/>
                </a:solidFill>
              </a:rPr>
              <a:t>земних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діб</a:t>
            </a:r>
            <a:r>
              <a:rPr lang="ru-RU" b="1" dirty="0">
                <a:solidFill>
                  <a:srgbClr val="000099"/>
                </a:solidFill>
              </a:rPr>
              <a:t>. Названа на честь </a:t>
            </a:r>
            <a:r>
              <a:rPr lang="ru-RU" b="1" dirty="0" err="1">
                <a:solidFill>
                  <a:srgbClr val="000099"/>
                </a:solidFill>
              </a:rPr>
              <a:t>Венери</a:t>
            </a:r>
            <a:r>
              <a:rPr lang="ru-RU" b="1" dirty="0">
                <a:solidFill>
                  <a:srgbClr val="000099"/>
                </a:solidFill>
              </a:rPr>
              <a:t>, </a:t>
            </a:r>
            <a:r>
              <a:rPr lang="ru-RU" b="1" dirty="0" err="1">
                <a:solidFill>
                  <a:srgbClr val="000099"/>
                </a:solidFill>
              </a:rPr>
              <a:t>богині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любові</a:t>
            </a:r>
            <a:r>
              <a:rPr lang="ru-RU" b="1" dirty="0">
                <a:solidFill>
                  <a:srgbClr val="000099"/>
                </a:solidFill>
              </a:rPr>
              <a:t> з </a:t>
            </a:r>
            <a:r>
              <a:rPr lang="ru-RU" b="1" dirty="0" err="1">
                <a:solidFill>
                  <a:srgbClr val="000099"/>
                </a:solidFill>
              </a:rPr>
              <a:t>римського</a:t>
            </a:r>
            <a:r>
              <a:rPr lang="ru-RU" b="1" dirty="0">
                <a:solidFill>
                  <a:srgbClr val="000099"/>
                </a:solidFill>
              </a:rPr>
              <a:t> пантеону. </a:t>
            </a:r>
            <a:r>
              <a:rPr lang="ru-RU" b="1" dirty="0" err="1">
                <a:solidFill>
                  <a:srgbClr val="000099"/>
                </a:solidFill>
              </a:rPr>
              <a:t>Це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єдина</a:t>
            </a:r>
            <a:r>
              <a:rPr lang="ru-RU" b="1" dirty="0">
                <a:solidFill>
                  <a:srgbClr val="000099"/>
                </a:solidFill>
              </a:rPr>
              <a:t> з восьми </a:t>
            </a:r>
            <a:r>
              <a:rPr lang="ru-RU" b="1" dirty="0" err="1">
                <a:solidFill>
                  <a:srgbClr val="000099"/>
                </a:solidFill>
              </a:rPr>
              <a:t>основних</a:t>
            </a:r>
            <a:r>
              <a:rPr lang="ru-RU" b="1" dirty="0">
                <a:solidFill>
                  <a:srgbClr val="000099"/>
                </a:solidFill>
              </a:rPr>
              <a:t> планет </a:t>
            </a:r>
            <a:r>
              <a:rPr lang="ru-RU" b="1" dirty="0" err="1">
                <a:solidFill>
                  <a:srgbClr val="000099"/>
                </a:solidFill>
              </a:rPr>
              <a:t>Сонячної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системи</a:t>
            </a:r>
            <a:r>
              <a:rPr lang="ru-RU" b="1" dirty="0">
                <a:solidFill>
                  <a:srgbClr val="000099"/>
                </a:solidFill>
              </a:rPr>
              <a:t>, яка </a:t>
            </a:r>
            <a:r>
              <a:rPr lang="ru-RU" b="1" dirty="0" err="1">
                <a:solidFill>
                  <a:srgbClr val="000099"/>
                </a:solidFill>
              </a:rPr>
              <a:t>отримала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назву</a:t>
            </a:r>
            <a:r>
              <a:rPr lang="ru-RU" b="1" dirty="0">
                <a:solidFill>
                  <a:srgbClr val="000099"/>
                </a:solidFill>
              </a:rPr>
              <a:t> на честь </a:t>
            </a:r>
            <a:r>
              <a:rPr lang="ru-RU" b="1" dirty="0" err="1">
                <a:solidFill>
                  <a:srgbClr val="000099"/>
                </a:solidFill>
              </a:rPr>
              <a:t>жіночого</a:t>
            </a:r>
            <a:r>
              <a:rPr lang="ru-RU" b="1" dirty="0">
                <a:solidFill>
                  <a:srgbClr val="000099"/>
                </a:solidFill>
              </a:rPr>
              <a:t> божества. За </a:t>
            </a:r>
            <a:r>
              <a:rPr lang="ru-RU" b="1" dirty="0" err="1">
                <a:solidFill>
                  <a:srgbClr val="000099"/>
                </a:solidFill>
              </a:rPr>
              <a:t>розміром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майже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така</a:t>
            </a:r>
            <a:r>
              <a:rPr lang="ru-RU" b="1" dirty="0">
                <a:solidFill>
                  <a:srgbClr val="000099"/>
                </a:solidFill>
              </a:rPr>
              <a:t> сама, як Земля. Венера — </a:t>
            </a:r>
            <a:r>
              <a:rPr lang="ru-RU" b="1" dirty="0" err="1">
                <a:solidFill>
                  <a:srgbClr val="000099"/>
                </a:solidFill>
              </a:rPr>
              <a:t>внутрішня</a:t>
            </a:r>
            <a:r>
              <a:rPr lang="ru-RU" b="1" dirty="0">
                <a:solidFill>
                  <a:srgbClr val="000099"/>
                </a:solidFill>
              </a:rPr>
              <a:t> планета, і на земному </a:t>
            </a:r>
            <a:r>
              <a:rPr lang="ru-RU" b="1" dirty="0" err="1">
                <a:solidFill>
                  <a:srgbClr val="000099"/>
                </a:solidFill>
              </a:rPr>
              <a:t>небосхилі</a:t>
            </a:r>
            <a:r>
              <a:rPr lang="ru-RU" b="1" dirty="0">
                <a:solidFill>
                  <a:srgbClr val="000099"/>
                </a:solidFill>
              </a:rPr>
              <a:t> не </a:t>
            </a:r>
            <a:r>
              <a:rPr lang="ru-RU" b="1" dirty="0" err="1">
                <a:solidFill>
                  <a:srgbClr val="000099"/>
                </a:solidFill>
              </a:rPr>
              <a:t>віддаляється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від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Сонця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далі</a:t>
            </a:r>
            <a:r>
              <a:rPr lang="ru-RU" b="1" dirty="0">
                <a:solidFill>
                  <a:srgbClr val="000099"/>
                </a:solidFill>
              </a:rPr>
              <a:t> 48°. Венера — </a:t>
            </a:r>
            <a:r>
              <a:rPr lang="ru-RU" b="1" dirty="0" err="1">
                <a:solidFill>
                  <a:srgbClr val="000099"/>
                </a:solidFill>
              </a:rPr>
              <a:t>третій</a:t>
            </a:r>
            <a:r>
              <a:rPr lang="ru-RU" b="1" dirty="0">
                <a:solidFill>
                  <a:srgbClr val="000099"/>
                </a:solidFill>
              </a:rPr>
              <a:t> за </a:t>
            </a:r>
            <a:r>
              <a:rPr lang="ru-RU" b="1" dirty="0" err="1">
                <a:solidFill>
                  <a:srgbClr val="000099"/>
                </a:solidFill>
              </a:rPr>
              <a:t>яскравістю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об'єкт</a:t>
            </a:r>
            <a:r>
              <a:rPr lang="ru-RU" b="1" dirty="0">
                <a:solidFill>
                  <a:srgbClr val="000099"/>
                </a:solidFill>
              </a:rPr>
              <a:t> на </a:t>
            </a:r>
            <a:r>
              <a:rPr lang="ru-RU" b="1" dirty="0" err="1">
                <a:solidFill>
                  <a:srgbClr val="000099"/>
                </a:solidFill>
              </a:rPr>
              <a:t>небі</a:t>
            </a:r>
            <a:r>
              <a:rPr lang="ru-RU" b="1" dirty="0">
                <a:solidFill>
                  <a:srgbClr val="000099"/>
                </a:solidFill>
              </a:rPr>
              <a:t>; </a:t>
            </a:r>
            <a:r>
              <a:rPr lang="ru-RU" b="1" dirty="0" err="1">
                <a:solidFill>
                  <a:srgbClr val="000099"/>
                </a:solidFill>
              </a:rPr>
              <a:t>її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блиск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поступається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лише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блиску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Сонця</a:t>
            </a:r>
            <a:r>
              <a:rPr lang="ru-RU" b="1" dirty="0">
                <a:solidFill>
                  <a:srgbClr val="000099"/>
                </a:solidFill>
              </a:rPr>
              <a:t> та </a:t>
            </a:r>
            <a:r>
              <a:rPr lang="ru-RU" b="1" dirty="0" err="1">
                <a:solidFill>
                  <a:srgbClr val="000099"/>
                </a:solidFill>
              </a:rPr>
              <a:t>Місяця</a:t>
            </a:r>
            <a:r>
              <a:rPr lang="ru-RU" b="1" dirty="0">
                <a:solidFill>
                  <a:srgbClr val="000099"/>
                </a:solidFill>
              </a:rPr>
              <a:t>. </a:t>
            </a:r>
            <a:r>
              <a:rPr lang="ru-RU" b="1" dirty="0" err="1">
                <a:solidFill>
                  <a:srgbClr val="000099"/>
                </a:solidFill>
              </a:rPr>
              <a:t>Належить</a:t>
            </a:r>
            <a:r>
              <a:rPr lang="ru-RU" b="1" dirty="0">
                <a:solidFill>
                  <a:srgbClr val="000099"/>
                </a:solidFill>
              </a:rPr>
              <a:t> до планет, </a:t>
            </a:r>
            <a:r>
              <a:rPr lang="ru-RU" b="1" dirty="0" err="1">
                <a:solidFill>
                  <a:srgbClr val="000099"/>
                </a:solidFill>
              </a:rPr>
              <a:t>відомих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людству</a:t>
            </a:r>
            <a:r>
              <a:rPr lang="ru-RU" b="1" dirty="0">
                <a:solidFill>
                  <a:srgbClr val="000099"/>
                </a:solidFill>
              </a:rPr>
              <a:t> з </a:t>
            </a:r>
            <a:r>
              <a:rPr lang="ru-RU" b="1" dirty="0" err="1">
                <a:solidFill>
                  <a:srgbClr val="000099"/>
                </a:solidFill>
              </a:rPr>
              <a:t>найдавніших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часів</a:t>
            </a:r>
            <a:r>
              <a:rPr lang="ru-RU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i="1" u="sng" dirty="0">
                <a:solidFill>
                  <a:srgbClr val="271F55"/>
                </a:solidFill>
              </a:rPr>
              <a:t>Планета Венера </a:t>
            </a:r>
          </a:p>
        </p:txBody>
      </p:sp>
      <p:pic>
        <p:nvPicPr>
          <p:cNvPr id="2050" name="Picture 2" descr="C:\Users\User2109\Desktop\b2d6acd9e2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36712"/>
            <a:ext cx="3312368" cy="295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2109\Desktop\I-31-PARADOX-ven-f01_6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061" y="4221088"/>
            <a:ext cx="2292357" cy="241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35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62847" y="1186555"/>
            <a:ext cx="5030948" cy="567144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/>
              <a:t>Орбіта</a:t>
            </a:r>
            <a:r>
              <a:rPr lang="ru-RU" b="1" dirty="0"/>
              <a:t> </a:t>
            </a:r>
            <a:r>
              <a:rPr lang="ru-RU" b="1" dirty="0" err="1"/>
              <a:t>Венери</a:t>
            </a:r>
            <a:r>
              <a:rPr lang="ru-RU" b="1" dirty="0"/>
              <a:t> </a:t>
            </a:r>
            <a:r>
              <a:rPr lang="ru-RU" b="1" dirty="0" err="1"/>
              <a:t>ближча</a:t>
            </a:r>
            <a:r>
              <a:rPr lang="ru-RU" b="1" dirty="0"/>
              <a:t> до кола, </a:t>
            </a:r>
            <a:r>
              <a:rPr lang="ru-RU" b="1" dirty="0" err="1"/>
              <a:t>ніж</a:t>
            </a:r>
            <a:r>
              <a:rPr lang="ru-RU" b="1" dirty="0"/>
              <a:t> </a:t>
            </a:r>
            <a:r>
              <a:rPr lang="ru-RU" b="1" dirty="0" err="1"/>
              <a:t>орбіта</a:t>
            </a:r>
            <a:r>
              <a:rPr lang="ru-RU" b="1" dirty="0"/>
              <a:t> будь-</a:t>
            </a:r>
            <a:r>
              <a:rPr lang="ru-RU" b="1" dirty="0" err="1"/>
              <a:t>якої</a:t>
            </a:r>
            <a:r>
              <a:rPr lang="ru-RU" b="1" dirty="0"/>
              <a:t> </a:t>
            </a:r>
            <a:r>
              <a:rPr lang="ru-RU" b="1" dirty="0" err="1"/>
              <a:t>іншої</a:t>
            </a:r>
            <a:r>
              <a:rPr lang="ru-RU" b="1" dirty="0"/>
              <a:t> </a:t>
            </a:r>
            <a:r>
              <a:rPr lang="ru-RU" b="1" dirty="0" err="1"/>
              <a:t>планети</a:t>
            </a:r>
            <a:r>
              <a:rPr lang="ru-RU" b="1" dirty="0"/>
              <a:t> </a:t>
            </a:r>
            <a:r>
              <a:rPr lang="ru-RU" b="1" dirty="0" err="1"/>
              <a:t>Сонячної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.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ексцентриситет</a:t>
            </a:r>
            <a:r>
              <a:rPr lang="ru-RU" b="1" dirty="0"/>
              <a:t> становить </a:t>
            </a:r>
            <a:r>
              <a:rPr lang="ru-RU" b="1" dirty="0" err="1"/>
              <a:t>всього</a:t>
            </a:r>
            <a:r>
              <a:rPr lang="ru-RU" b="1" dirty="0"/>
              <a:t> </a:t>
            </a:r>
            <a:r>
              <a:rPr lang="ru-RU" b="1" dirty="0" err="1"/>
              <a:t>лише</a:t>
            </a:r>
            <a:r>
              <a:rPr lang="ru-RU" b="1" dirty="0"/>
              <a:t> 0,0068. </a:t>
            </a:r>
            <a:r>
              <a:rPr lang="ru-RU" b="1" dirty="0" err="1"/>
              <a:t>Період</a:t>
            </a:r>
            <a:r>
              <a:rPr lang="ru-RU" b="1" dirty="0"/>
              <a:t> </a:t>
            </a:r>
            <a:r>
              <a:rPr lang="ru-RU" b="1" dirty="0" err="1"/>
              <a:t>обертання</a:t>
            </a:r>
            <a:r>
              <a:rPr lang="ru-RU" b="1" dirty="0"/>
              <a:t> </a:t>
            </a:r>
            <a:r>
              <a:rPr lang="ru-RU" b="1" dirty="0" err="1"/>
              <a:t>навколо</a:t>
            </a:r>
            <a:r>
              <a:rPr lang="ru-RU" b="1" dirty="0"/>
              <a:t> </a:t>
            </a:r>
            <a:r>
              <a:rPr lang="ru-RU" b="1" dirty="0" err="1"/>
              <a:t>Сонця</a:t>
            </a:r>
            <a:r>
              <a:rPr lang="ru-RU" b="1" dirty="0"/>
              <a:t> (</a:t>
            </a:r>
            <a:r>
              <a:rPr lang="ru-RU" b="1" dirty="0" err="1"/>
              <a:t>венеріанський</a:t>
            </a:r>
            <a:r>
              <a:rPr lang="ru-RU" b="1" dirty="0"/>
              <a:t> </a:t>
            </a:r>
            <a:r>
              <a:rPr lang="ru-RU" b="1" dirty="0" err="1"/>
              <a:t>рік</a:t>
            </a:r>
            <a:r>
              <a:rPr lang="ru-RU" b="1" dirty="0"/>
              <a:t>) становить 224,7 </a:t>
            </a:r>
            <a:r>
              <a:rPr lang="ru-RU" b="1" dirty="0" err="1"/>
              <a:t>земної</a:t>
            </a:r>
            <a:r>
              <a:rPr lang="ru-RU" b="1" dirty="0"/>
              <a:t> </a:t>
            </a:r>
            <a:r>
              <a:rPr lang="ru-RU" b="1" dirty="0" err="1"/>
              <a:t>доби</a:t>
            </a:r>
            <a:r>
              <a:rPr lang="ru-RU" b="1" dirty="0"/>
              <a:t>. </a:t>
            </a:r>
            <a:r>
              <a:rPr lang="ru-RU" b="1" dirty="0" err="1"/>
              <a:t>Іноді</a:t>
            </a:r>
            <a:r>
              <a:rPr lang="ru-RU" b="1" dirty="0"/>
              <a:t> Венера </a:t>
            </a:r>
            <a:r>
              <a:rPr lang="ru-RU" b="1" dirty="0" err="1"/>
              <a:t>підходить</a:t>
            </a:r>
            <a:r>
              <a:rPr lang="ru-RU" b="1" dirty="0"/>
              <a:t> до </a:t>
            </a:r>
            <a:r>
              <a:rPr lang="ru-RU" b="1" dirty="0" err="1"/>
              <a:t>Землі</a:t>
            </a:r>
            <a:r>
              <a:rPr lang="ru-RU" b="1" dirty="0"/>
              <a:t> на </a:t>
            </a:r>
            <a:r>
              <a:rPr lang="ru-RU" b="1" dirty="0" err="1"/>
              <a:t>відстань</a:t>
            </a:r>
            <a:r>
              <a:rPr lang="ru-RU" b="1" dirty="0"/>
              <a:t>, </a:t>
            </a:r>
            <a:r>
              <a:rPr lang="ru-RU" b="1" dirty="0" err="1"/>
              <a:t>меншу</a:t>
            </a:r>
            <a:r>
              <a:rPr lang="ru-RU" b="1" dirty="0"/>
              <a:t> 40 млн км.</a:t>
            </a:r>
          </a:p>
          <a:p>
            <a:pPr algn="just"/>
            <a:r>
              <a:rPr lang="ru-RU" b="1" dirty="0"/>
              <a:t>Венера </a:t>
            </a:r>
            <a:r>
              <a:rPr lang="ru-RU" b="1" dirty="0" err="1"/>
              <a:t>обертається</a:t>
            </a:r>
            <a:r>
              <a:rPr lang="ru-RU" b="1" dirty="0"/>
              <a:t> </a:t>
            </a:r>
            <a:r>
              <a:rPr lang="ru-RU" b="1" dirty="0" err="1"/>
              <a:t>навколо</a:t>
            </a:r>
            <a:r>
              <a:rPr lang="ru-RU" b="1" dirty="0"/>
              <a:t> </a:t>
            </a:r>
            <a:r>
              <a:rPr lang="ru-RU" b="1" dirty="0" err="1"/>
              <a:t>своєї</a:t>
            </a:r>
            <a:r>
              <a:rPr lang="ru-RU" b="1" dirty="0"/>
              <a:t> </a:t>
            </a:r>
            <a:r>
              <a:rPr lang="ru-RU" b="1" dirty="0" err="1"/>
              <a:t>осі</a:t>
            </a:r>
            <a:r>
              <a:rPr lang="ru-RU" b="1" dirty="0"/>
              <a:t> в </a:t>
            </a:r>
            <a:r>
              <a:rPr lang="ru-RU" b="1" dirty="0" err="1"/>
              <a:t>зворотному</a:t>
            </a:r>
            <a:r>
              <a:rPr lang="ru-RU" b="1" dirty="0"/>
              <a:t> </a:t>
            </a:r>
            <a:r>
              <a:rPr lang="ru-RU" b="1" dirty="0" err="1"/>
              <a:t>напрямку</a:t>
            </a:r>
            <a:r>
              <a:rPr lang="ru-RU" b="1" dirty="0"/>
              <a:t> до </a:t>
            </a:r>
            <a:r>
              <a:rPr lang="ru-RU" b="1" dirty="0" err="1"/>
              <a:t>обертання</a:t>
            </a:r>
            <a:r>
              <a:rPr lang="ru-RU" b="1" dirty="0"/>
              <a:t> </a:t>
            </a:r>
            <a:r>
              <a:rPr lang="ru-RU" b="1" dirty="0" err="1"/>
              <a:t>навколо</a:t>
            </a:r>
            <a:r>
              <a:rPr lang="ru-RU" b="1" dirty="0"/>
              <a:t> </a:t>
            </a:r>
            <a:r>
              <a:rPr lang="ru-RU" b="1" dirty="0" err="1"/>
              <a:t>Сонця</a:t>
            </a:r>
            <a:r>
              <a:rPr lang="ru-RU" b="1" dirty="0"/>
              <a:t>, на </a:t>
            </a:r>
            <a:r>
              <a:rPr lang="ru-RU" b="1" dirty="0" err="1"/>
              <a:t>відміну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b="1" dirty="0"/>
              <a:t> та </a:t>
            </a:r>
            <a:r>
              <a:rPr lang="ru-RU" b="1" dirty="0" err="1"/>
              <a:t>інших</a:t>
            </a:r>
            <a:r>
              <a:rPr lang="ru-RU" b="1" dirty="0"/>
              <a:t> планет. </a:t>
            </a:r>
            <a:r>
              <a:rPr lang="ru-RU" b="1" dirty="0" err="1"/>
              <a:t>Сидеричний</a:t>
            </a:r>
            <a:r>
              <a:rPr lang="ru-RU" b="1" dirty="0"/>
              <a:t> </a:t>
            </a:r>
            <a:r>
              <a:rPr lang="ru-RU" b="1" dirty="0" err="1"/>
              <a:t>період</a:t>
            </a:r>
            <a:r>
              <a:rPr lang="ru-RU" b="1" dirty="0"/>
              <a:t> </a:t>
            </a:r>
            <a:r>
              <a:rPr lang="ru-RU" b="1" dirty="0" err="1"/>
              <a:t>обертання</a:t>
            </a:r>
            <a:r>
              <a:rPr lang="ru-RU" b="1" dirty="0"/>
              <a:t> </a:t>
            </a:r>
            <a:r>
              <a:rPr lang="ru-RU" b="1" dirty="0" err="1"/>
              <a:t>Венери</a:t>
            </a:r>
            <a:r>
              <a:rPr lang="ru-RU" b="1" dirty="0"/>
              <a:t> </a:t>
            </a:r>
            <a:r>
              <a:rPr lang="ru-RU" b="1" dirty="0" err="1"/>
              <a:t>навколо</a:t>
            </a:r>
            <a:r>
              <a:rPr lang="ru-RU" b="1" dirty="0"/>
              <a:t> </a:t>
            </a:r>
            <a:r>
              <a:rPr lang="ru-RU" b="1" dirty="0" err="1"/>
              <a:t>своєї</a:t>
            </a:r>
            <a:r>
              <a:rPr lang="ru-RU" b="1" dirty="0"/>
              <a:t> </a:t>
            </a:r>
            <a:r>
              <a:rPr lang="ru-RU" b="1" dirty="0" err="1"/>
              <a:t>осі</a:t>
            </a:r>
            <a:r>
              <a:rPr lang="ru-RU" b="1" dirty="0"/>
              <a:t> (</a:t>
            </a:r>
            <a:r>
              <a:rPr lang="ru-RU" b="1" dirty="0" err="1"/>
              <a:t>зоряна</a:t>
            </a:r>
            <a:r>
              <a:rPr lang="ru-RU" b="1" dirty="0"/>
              <a:t> </a:t>
            </a:r>
            <a:r>
              <a:rPr lang="ru-RU" b="1" dirty="0" err="1"/>
              <a:t>доба</a:t>
            </a:r>
            <a:r>
              <a:rPr lang="ru-RU" b="1" dirty="0"/>
              <a:t>) становить 243,018 </a:t>
            </a:r>
            <a:r>
              <a:rPr lang="ru-RU" b="1" dirty="0" err="1"/>
              <a:t>земної</a:t>
            </a:r>
            <a:r>
              <a:rPr lang="ru-RU" b="1" dirty="0"/>
              <a:t> </a:t>
            </a:r>
            <a:r>
              <a:rPr lang="ru-RU" b="1" dirty="0" err="1"/>
              <a:t>доби</a:t>
            </a:r>
            <a:r>
              <a:rPr lang="ru-RU" b="1" dirty="0"/>
              <a:t>. </a:t>
            </a:r>
            <a:r>
              <a:rPr lang="ru-RU" b="1" dirty="0" err="1"/>
              <a:t>Тривалість</a:t>
            </a:r>
            <a:r>
              <a:rPr lang="ru-RU" b="1" dirty="0"/>
              <a:t> </a:t>
            </a:r>
            <a:r>
              <a:rPr lang="ru-RU" b="1" dirty="0" err="1"/>
              <a:t>сонячної</a:t>
            </a:r>
            <a:r>
              <a:rPr lang="ru-RU" b="1" dirty="0"/>
              <a:t> </a:t>
            </a:r>
            <a:r>
              <a:rPr lang="ru-RU" b="1" dirty="0" err="1"/>
              <a:t>доби</a:t>
            </a:r>
            <a:r>
              <a:rPr lang="ru-RU" b="1" dirty="0"/>
              <a:t> на </a:t>
            </a:r>
            <a:r>
              <a:rPr lang="ru-RU" b="1" dirty="0" err="1"/>
              <a:t>планеті</a:t>
            </a:r>
            <a:r>
              <a:rPr lang="ru-RU" b="1" dirty="0"/>
              <a:t> становить </a:t>
            </a:r>
            <a:r>
              <a:rPr lang="ru-RU" b="1" dirty="0" err="1"/>
              <a:t>близько</a:t>
            </a:r>
            <a:r>
              <a:rPr lang="ru-RU" b="1" dirty="0"/>
              <a:t> 116,75 </a:t>
            </a:r>
            <a:r>
              <a:rPr lang="ru-RU" b="1" dirty="0" err="1"/>
              <a:t>земних</a:t>
            </a:r>
            <a:r>
              <a:rPr lang="ru-RU" b="1" dirty="0"/>
              <a:t> </a:t>
            </a:r>
            <a:r>
              <a:rPr lang="ru-RU" b="1" dirty="0" err="1"/>
              <a:t>діб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i="1" u="sng" dirty="0" err="1">
                <a:solidFill>
                  <a:srgbClr val="C00000"/>
                </a:solidFill>
              </a:rPr>
              <a:t>Планетарні</a:t>
            </a:r>
            <a:r>
              <a:rPr lang="ru-RU" i="1" u="sng" dirty="0">
                <a:solidFill>
                  <a:srgbClr val="C00000"/>
                </a:solidFill>
              </a:rPr>
              <a:t> характеристики</a:t>
            </a:r>
          </a:p>
        </p:txBody>
      </p:sp>
      <p:pic>
        <p:nvPicPr>
          <p:cNvPr id="3074" name="Picture 2" descr="C:\Users\User2109\Desktop\28hjz1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8" y="1700808"/>
            <a:ext cx="4229843" cy="348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6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64087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Температура 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Венери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радіуса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750 К (475 ° С),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добові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незначні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атм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щільність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газу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на два порядки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з'явилося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розчаруванням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схожою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на нашу,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планеті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близькі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тих,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кам'яновугільний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там і схожа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біосфера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здавалося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могли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виправдати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надії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уточнення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апаратів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спускаються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показали,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парниковому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Венери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виключено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всяке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рідкої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води.</a:t>
            </a:r>
          </a:p>
          <a:p>
            <a:pPr algn="just"/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сильного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розігрівання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створюють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вуглекислий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газ і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водяну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пару,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інтенсивно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поглинають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інфрачервоні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теплові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випускаються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нагрітої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поверхнею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Венери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Температура і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падають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збільшенням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висоти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150 - 170 К ((-125) - (-105) ° С)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висоті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100 - 120 км, а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підйому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температура росте,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досягаючи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висоті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12 тис. Км 600 - 800 К (325-525 ° С).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Вітер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слабкий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1 м / с), 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висоті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50 км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підсилюється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150 м / с.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автоматичних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космічних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станцій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виявили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грози.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Клімат Венери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4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Про те,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Венери</a:t>
            </a:r>
            <a:r>
              <a:rPr lang="ru-RU" dirty="0"/>
              <a:t> є атмосфера, стало </a:t>
            </a:r>
            <a:r>
              <a:rPr lang="ru-RU" dirty="0" err="1"/>
              <a:t>відомо</a:t>
            </a:r>
            <a:r>
              <a:rPr lang="ru-RU" dirty="0"/>
              <a:t> 1761 </a:t>
            </a:r>
            <a:r>
              <a:rPr lang="en-US" dirty="0"/>
              <a:t>p., </a:t>
            </a:r>
            <a:r>
              <a:rPr lang="ru-RU" dirty="0" err="1"/>
              <a:t>відкриття</a:t>
            </a:r>
            <a:r>
              <a:rPr lang="ru-RU" dirty="0"/>
              <a:t> належало М. В. Ломоносову,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спостерігав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перед диском </a:t>
            </a:r>
            <a:r>
              <a:rPr lang="ru-RU" dirty="0" err="1"/>
              <a:t>Сонця</a:t>
            </a:r>
            <a:r>
              <a:rPr lang="ru-RU" dirty="0"/>
              <a:t>.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Венери</a:t>
            </a:r>
            <a:r>
              <a:rPr lang="ru-RU" dirty="0"/>
              <a:t> в 35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за </a:t>
            </a:r>
            <a:r>
              <a:rPr lang="ru-RU" dirty="0" err="1"/>
              <a:t>земну</a:t>
            </a:r>
            <a:r>
              <a:rPr lang="ru-RU" dirty="0"/>
              <a:t>. </a:t>
            </a:r>
            <a:r>
              <a:rPr lang="ru-RU" dirty="0" err="1"/>
              <a:t>Тиск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95 атмосфер.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атмосфера, </a:t>
            </a:r>
            <a:r>
              <a:rPr lang="ru-RU" dirty="0" err="1"/>
              <a:t>здебільшого</a:t>
            </a:r>
            <a:r>
              <a:rPr lang="ru-RU" dirty="0"/>
              <a:t>, з </a:t>
            </a:r>
            <a:r>
              <a:rPr lang="ru-RU" dirty="0" err="1"/>
              <a:t>вуглекислого</a:t>
            </a:r>
            <a:r>
              <a:rPr lang="ru-RU" dirty="0"/>
              <a:t> газу з </a:t>
            </a:r>
            <a:r>
              <a:rPr lang="ru-RU" dirty="0" err="1"/>
              <a:t>домішками</a:t>
            </a:r>
            <a:r>
              <a:rPr lang="ru-RU" dirty="0"/>
              <a:t> азоту й </a:t>
            </a:r>
            <a:r>
              <a:rPr lang="ru-RU" dirty="0" err="1"/>
              <a:t>кисню</a:t>
            </a:r>
            <a:r>
              <a:rPr lang="ru-RU" dirty="0"/>
              <a:t>. </a:t>
            </a:r>
            <a:r>
              <a:rPr lang="ru-RU" dirty="0" err="1"/>
              <a:t>Вуглекислий</a:t>
            </a:r>
            <a:r>
              <a:rPr lang="ru-RU" dirty="0"/>
              <a:t> газ, </a:t>
            </a:r>
            <a:r>
              <a:rPr lang="ru-RU" dirty="0" err="1"/>
              <a:t>пропускаючи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промені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нагріватися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поглинає</a:t>
            </a:r>
            <a:r>
              <a:rPr lang="ru-RU" dirty="0"/>
              <a:t> </a:t>
            </a:r>
            <a:r>
              <a:rPr lang="ru-RU" dirty="0" err="1"/>
              <a:t>інфрачервоне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розігрітої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причиною парникового </a:t>
            </a:r>
            <a:r>
              <a:rPr lang="ru-RU" dirty="0" err="1"/>
              <a:t>ефекту</a:t>
            </a:r>
            <a:r>
              <a:rPr lang="ru-RU" dirty="0"/>
              <a:t>. Через </a:t>
            </a:r>
            <a:r>
              <a:rPr lang="ru-RU" dirty="0" err="1"/>
              <a:t>це</a:t>
            </a:r>
            <a:r>
              <a:rPr lang="ru-RU" dirty="0"/>
              <a:t> температура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Венери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 за </a:t>
            </a:r>
            <a:r>
              <a:rPr lang="ru-RU" dirty="0" err="1"/>
              <a:t>земну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C00000"/>
                </a:solidFill>
              </a:rPr>
              <a:t>Атмосфера </a:t>
            </a:r>
            <a:endParaRPr lang="ru-RU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43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2109\Desktop\I-31-PARADOX-ven-f01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4629563" cy="488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2109\Desktop\ekWY64aneF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3618161" cy="24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User2109\Desktop\mgn_p4017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83570"/>
            <a:ext cx="2942505" cy="221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855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76064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 smtClean="0"/>
              <a:t>зображень</a:t>
            </a:r>
            <a:r>
              <a:rPr lang="ru-RU" dirty="0" smtClean="0"/>
              <a:t> </a:t>
            </a:r>
            <a:r>
              <a:rPr lang="ru-RU" dirty="0" err="1"/>
              <a:t>визначилися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геології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зйомки</a:t>
            </a:r>
            <a:r>
              <a:rPr lang="ru-RU" dirty="0"/>
              <a:t> </a:t>
            </a:r>
            <a:r>
              <a:rPr lang="ru-RU" dirty="0" err="1"/>
              <a:t>найпоширеніші</a:t>
            </a:r>
            <a:r>
              <a:rPr lang="ru-RU" dirty="0"/>
              <a:t> </a:t>
            </a:r>
            <a:r>
              <a:rPr lang="ru-RU" dirty="0" err="1"/>
              <a:t>рівнини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нашаруваннями</a:t>
            </a:r>
            <a:r>
              <a:rPr lang="ru-RU" dirty="0"/>
              <a:t> </a:t>
            </a:r>
            <a:r>
              <a:rPr lang="ru-RU" dirty="0" err="1"/>
              <a:t>вулканічних</a:t>
            </a:r>
            <a:r>
              <a:rPr lang="ru-RU" dirty="0"/>
              <a:t> лав. </a:t>
            </a:r>
            <a:r>
              <a:rPr lang="ru-RU" dirty="0" err="1"/>
              <a:t>Морфологія</a:t>
            </a:r>
            <a:r>
              <a:rPr lang="ru-RU" dirty="0"/>
              <a:t> </a:t>
            </a:r>
            <a:r>
              <a:rPr lang="ru-RU" dirty="0" err="1"/>
              <a:t>лавових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у </a:t>
            </a:r>
            <a:r>
              <a:rPr lang="ru-RU" dirty="0" err="1"/>
              <a:t>сполученні</a:t>
            </a:r>
            <a:r>
              <a:rPr lang="ru-RU" dirty="0"/>
              <a:t> з результатами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складу в </a:t>
            </a:r>
            <a:r>
              <a:rPr lang="ru-RU" dirty="0" err="1"/>
              <a:t>місцях</a:t>
            </a:r>
            <a:r>
              <a:rPr lang="ru-RU" dirty="0"/>
              <a:t> посадки </a:t>
            </a:r>
            <a:r>
              <a:rPr lang="ru-RU" dirty="0" err="1"/>
              <a:t>космічних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«Венера» — «Вега» </a:t>
            </a:r>
            <a:r>
              <a:rPr lang="ru-RU" dirty="0" err="1"/>
              <a:t>свідчать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— </a:t>
            </a:r>
            <a:r>
              <a:rPr lang="ru-RU" dirty="0" err="1"/>
              <a:t>базальтові</a:t>
            </a:r>
            <a:r>
              <a:rPr lang="ru-RU" dirty="0"/>
              <a:t> </a:t>
            </a:r>
            <a:r>
              <a:rPr lang="ru-RU" dirty="0" err="1"/>
              <a:t>лави</a:t>
            </a:r>
            <a:r>
              <a:rPr lang="ru-RU" dirty="0"/>
              <a:t>, широко </a:t>
            </a:r>
            <a:r>
              <a:rPr lang="ru-RU" dirty="0" err="1"/>
              <a:t>розповсюджені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Місяці</a:t>
            </a:r>
            <a:r>
              <a:rPr lang="ru-RU" dirty="0"/>
              <a:t>, і, </a:t>
            </a:r>
            <a:r>
              <a:rPr lang="ru-RU" dirty="0" err="1"/>
              <a:t>мабуть</a:t>
            </a:r>
            <a:r>
              <a:rPr lang="ru-RU" dirty="0"/>
              <a:t>, на </a:t>
            </a:r>
            <a:r>
              <a:rPr lang="ru-RU" dirty="0" err="1"/>
              <a:t>Меркурії</a:t>
            </a:r>
            <a:r>
              <a:rPr lang="ru-RU" dirty="0"/>
              <a:t> й </a:t>
            </a:r>
            <a:r>
              <a:rPr lang="ru-RU" dirty="0" err="1"/>
              <a:t>Марсі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Геолог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000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Будова</a:t>
            </a:r>
            <a:endParaRPr lang="ru-RU" dirty="0"/>
          </a:p>
        </p:txBody>
      </p:sp>
      <p:pic>
        <p:nvPicPr>
          <p:cNvPr id="6146" name="Picture 2" descr="C:\Users\User2109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47658" cy="498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1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Про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Венері</a:t>
            </a:r>
            <a:r>
              <a:rPr lang="ru-RU" dirty="0"/>
              <a:t> говорили </a:t>
            </a:r>
            <a:r>
              <a:rPr lang="ru-RU" dirty="0" err="1"/>
              <a:t>десятиліттями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з 1950 року </a:t>
            </a:r>
            <a:r>
              <a:rPr lang="ru-RU" dirty="0" err="1"/>
              <a:t>це</a:t>
            </a:r>
            <a:r>
              <a:rPr lang="ru-RU" dirty="0"/>
              <a:t> стало </a:t>
            </a:r>
            <a:r>
              <a:rPr lang="ru-RU" dirty="0" err="1"/>
              <a:t>здаватися</a:t>
            </a:r>
            <a:r>
              <a:rPr lang="ru-RU" dirty="0"/>
              <a:t> </a:t>
            </a:r>
            <a:r>
              <a:rPr lang="ru-RU" dirty="0" err="1"/>
              <a:t>неможливим</a:t>
            </a:r>
            <a:r>
              <a:rPr lang="ru-RU" dirty="0"/>
              <a:t>. Венера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Земля, температура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і </a:t>
            </a:r>
            <a:r>
              <a:rPr lang="ru-RU" dirty="0" err="1"/>
              <a:t>досягає</a:t>
            </a:r>
            <a:r>
              <a:rPr lang="ru-RU" dirty="0"/>
              <a:t> +500 ° С (700 К),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той факт,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атмосферний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</a:t>
            </a:r>
            <a:r>
              <a:rPr lang="ru-RU" dirty="0" err="1"/>
              <a:t>Венери</a:t>
            </a:r>
            <a:r>
              <a:rPr lang="ru-RU" dirty="0"/>
              <a:t> в 90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і </a:t>
            </a:r>
            <a:r>
              <a:rPr lang="ru-RU" dirty="0" err="1"/>
              <a:t>наявність</a:t>
            </a:r>
            <a:r>
              <a:rPr lang="ru-RU" dirty="0"/>
              <a:t> пристойного парникового </a:t>
            </a:r>
            <a:r>
              <a:rPr lang="ru-RU" dirty="0" err="1"/>
              <a:t>ефекту</a:t>
            </a:r>
            <a:r>
              <a:rPr lang="ru-RU" dirty="0"/>
              <a:t>,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малоймовірним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 і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верхніх</a:t>
            </a:r>
            <a:r>
              <a:rPr lang="ru-RU" dirty="0"/>
              <a:t> шарах </a:t>
            </a:r>
            <a:r>
              <a:rPr lang="ru-RU" dirty="0" err="1"/>
              <a:t>атмосфери</a:t>
            </a:r>
            <a:r>
              <a:rPr lang="ru-RU" dirty="0"/>
              <a:t>, далеко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віддалено</a:t>
            </a:r>
            <a:r>
              <a:rPr lang="ru-RU" dirty="0"/>
              <a:t> </a:t>
            </a:r>
            <a:r>
              <a:rPr lang="ru-RU" dirty="0" err="1"/>
              <a:t>прийнятні</a:t>
            </a:r>
            <a:r>
              <a:rPr lang="ru-RU" dirty="0"/>
              <a:t> для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Венері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83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724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Венера  </vt:lpstr>
      <vt:lpstr>Планета Венера </vt:lpstr>
      <vt:lpstr>Планетарні характеристики</vt:lpstr>
      <vt:lpstr>Клімат Венери </vt:lpstr>
      <vt:lpstr>Атмосфера </vt:lpstr>
      <vt:lpstr>Презентация PowerPoint</vt:lpstr>
      <vt:lpstr>Геологія </vt:lpstr>
      <vt:lpstr>Будова</vt:lpstr>
      <vt:lpstr>Життя на Венері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Венера</dc:title>
  <dc:creator>User2109</dc:creator>
  <cp:lastModifiedBy>User2109</cp:lastModifiedBy>
  <cp:revision>7</cp:revision>
  <dcterms:created xsi:type="dcterms:W3CDTF">2014-12-16T14:32:42Z</dcterms:created>
  <dcterms:modified xsi:type="dcterms:W3CDTF">2014-12-16T15:38:00Z</dcterms:modified>
</cp:coreProperties>
</file>