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707832-52B6-4ACD-B087-83B54C62F03B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9B19A7-73EE-4D77-B1ED-20B6DBBD23C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004" y="60006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Паризька</a:t>
            </a:r>
            <a:r>
              <a:rPr lang="ru-RU" dirty="0" smtClean="0"/>
              <a:t> </a:t>
            </a:r>
            <a:r>
              <a:rPr lang="ru-RU" dirty="0" err="1" smtClean="0"/>
              <a:t>астрономічна</a:t>
            </a:r>
            <a:r>
              <a:rPr lang="ru-RU" dirty="0" smtClean="0"/>
              <a:t> </a:t>
            </a:r>
            <a:r>
              <a:rPr lang="ru-RU" dirty="0" err="1" smtClean="0"/>
              <a:t>обсерваторія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800px-Observatoire_de_Pa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785926"/>
            <a:ext cx="7358082" cy="46434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ПІДГОТУВАЛА </a:t>
            </a:r>
            <a:br>
              <a:rPr lang="uk-UA" dirty="0" smtClean="0"/>
            </a:br>
            <a:r>
              <a:rPr lang="uk-UA" dirty="0" smtClean="0"/>
              <a:t>УЧЕНИЦЯ 11 КЛАСУ</a:t>
            </a:r>
            <a:br>
              <a:rPr lang="uk-UA" dirty="0" smtClean="0"/>
            </a:br>
            <a:r>
              <a:rPr lang="uk-UA" dirty="0" smtClean="0"/>
              <a:t>ШАХРАЙЧУК ІВАННА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01080" cy="989856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Паризька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обсерваторія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 —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астрономічна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обсерваторія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чиї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споруди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розташовані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трьох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місцях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: Париж (Авеню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Обсерваторія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частина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центру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міста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на 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лівому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березі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 Сени), 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Медон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 (на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місці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стародавнього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замку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Медону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 та 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Нансе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Observatoire_de_Pa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3470" y="1643051"/>
            <a:ext cx="6993426" cy="46815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Паризька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обсерваторію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було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засновано</a:t>
            </a:r>
            <a:r>
              <a:rPr lang="ru-RU" sz="1800" b="1" dirty="0" smtClean="0"/>
              <a:t> у 1667 р.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метою </a:t>
            </a:r>
            <a:r>
              <a:rPr lang="ru-RU" sz="1800" b="1" dirty="0" err="1" smtClean="0"/>
              <a:t>створити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астрономічну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обсерваторію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оснащену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точними</a:t>
            </a:r>
            <a:r>
              <a:rPr lang="ru-RU" sz="1800" b="1" dirty="0" smtClean="0"/>
              <a:t> (на той час) </a:t>
            </a:r>
            <a:r>
              <a:rPr lang="ru-RU" sz="1800" b="1" dirty="0" err="1" smtClean="0"/>
              <a:t>інструментами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дозволили б провести </a:t>
            </a:r>
            <a:r>
              <a:rPr lang="ru-RU" sz="1800" b="1" dirty="0" err="1" smtClean="0"/>
              <a:t>детальне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картування</a:t>
            </a:r>
            <a:r>
              <a:rPr lang="ru-RU" sz="1800" b="1" dirty="0" smtClean="0"/>
              <a:t> для </a:t>
            </a:r>
            <a:r>
              <a:rPr lang="ru-RU" sz="1800" b="1" dirty="0" err="1" smtClean="0"/>
              <a:t>навігації</a:t>
            </a:r>
            <a:r>
              <a:rPr lang="ru-RU" sz="1800" b="1" dirty="0" smtClean="0"/>
              <a:t>. Вона стала </a:t>
            </a:r>
            <a:r>
              <a:rPr lang="ru-RU" sz="1800" b="1" dirty="0" err="1" smtClean="0"/>
              <a:t>своєрідним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доповненням</a:t>
            </a:r>
            <a:r>
              <a:rPr lang="ru-RU" sz="1800" b="1" dirty="0" smtClean="0"/>
              <a:t> до </a:t>
            </a:r>
            <a:r>
              <a:rPr lang="ru-RU" sz="1800" b="1" dirty="0" err="1" smtClean="0"/>
              <a:t>французької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Академії</a:t>
            </a:r>
            <a:r>
              <a:rPr lang="ru-RU" sz="1800" b="1" dirty="0" smtClean="0"/>
              <a:t> наук </a:t>
            </a:r>
            <a:r>
              <a:rPr lang="ru-RU" sz="1800" b="1" dirty="0" err="1" smtClean="0"/>
              <a:t>заснованої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рік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раніше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Ця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обсерваторія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зіграла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дуже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важливу</a:t>
            </a:r>
            <a:r>
              <a:rPr lang="ru-RU" sz="1800" b="1" dirty="0" smtClean="0"/>
              <a:t> роль у </a:t>
            </a:r>
            <a:r>
              <a:rPr lang="ru-RU" sz="1800" b="1" dirty="0" err="1" smtClean="0"/>
              <a:t>розвитку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астрономії</a:t>
            </a:r>
            <a:r>
              <a:rPr lang="ru-RU" sz="1800" b="1" dirty="0" smtClean="0"/>
              <a:t> на </a:t>
            </a:r>
            <a:r>
              <a:rPr lang="ru-RU" sz="1800" b="1" dirty="0" err="1" smtClean="0"/>
              <a:t>теренах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колишньої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Європи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Саме</a:t>
            </a:r>
            <a:r>
              <a:rPr lang="ru-RU" sz="1800" b="1" dirty="0" smtClean="0"/>
              <a:t> там </a:t>
            </a:r>
            <a:r>
              <a:rPr lang="ru-RU" sz="1800" b="1" dirty="0" err="1" smtClean="0"/>
              <a:t>набули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бурхливого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розвитку</a:t>
            </a:r>
            <a:r>
              <a:rPr lang="ru-RU" sz="1800" b="1" dirty="0" smtClean="0"/>
              <a:t> у </a:t>
            </a:r>
            <a:r>
              <a:rPr lang="ru-RU" sz="1800" b="1" dirty="0" err="1" smtClean="0"/>
              <a:t>Франції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такі</a:t>
            </a:r>
            <a:r>
              <a:rPr lang="ru-RU" sz="1800" b="1" dirty="0" smtClean="0"/>
              <a:t> науки як </a:t>
            </a:r>
            <a:r>
              <a:rPr lang="ru-RU" sz="1800" b="1" dirty="0" err="1" smtClean="0"/>
              <a:t>геодезія</a:t>
            </a:r>
            <a:r>
              <a:rPr lang="ru-RU" sz="1800" b="1" dirty="0" smtClean="0"/>
              <a:t>, </a:t>
            </a:r>
            <a:r>
              <a:rPr lang="ru-RU" sz="1800" b="1" dirty="0" err="1" smtClean="0"/>
              <a:t>картографія</a:t>
            </a:r>
            <a:r>
              <a:rPr lang="ru-RU" sz="1800" b="1" dirty="0" smtClean="0"/>
              <a:t> та </a:t>
            </a:r>
            <a:r>
              <a:rPr lang="ru-RU" sz="1800" b="1" u="sng" dirty="0" err="1" smtClean="0"/>
              <a:t>метеорологія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4" name="Содержимое 3" descr="300px-Coupole_Bischoffshei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643182"/>
            <a:ext cx="5087251" cy="335758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err="1" smtClean="0"/>
              <a:t>Найбільший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інструмент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обсерваторії</a:t>
            </a:r>
            <a:r>
              <a:rPr lang="ru-RU" sz="1600" b="1" dirty="0" smtClean="0"/>
              <a:t> - </a:t>
            </a:r>
            <a:r>
              <a:rPr lang="ru-RU" sz="1600" b="1" dirty="0" err="1" smtClean="0"/>
              <a:t>подвійний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фотовізуальний</a:t>
            </a:r>
            <a:r>
              <a:rPr lang="ru-RU" sz="1600" b="1" dirty="0" smtClean="0"/>
              <a:t> </a:t>
            </a:r>
            <a:r>
              <a:rPr lang="ru-RU" sz="1600" b="1" dirty="0" smtClean="0"/>
              <a:t>рефрактор (</a:t>
            </a:r>
            <a:r>
              <a:rPr lang="ru-RU" sz="1600" b="1" dirty="0" err="1" smtClean="0"/>
              <a:t>діаметр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об'єктива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візуального</a:t>
            </a:r>
            <a:r>
              <a:rPr lang="ru-RU" sz="1600" b="1" dirty="0" smtClean="0"/>
              <a:t> рефрактора-83 см, астрографа-63 см, </a:t>
            </a:r>
            <a:r>
              <a:rPr lang="ru-RU" sz="1600" b="1" dirty="0" err="1" smtClean="0"/>
              <a:t>фокусна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відстань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обох</a:t>
            </a:r>
            <a:r>
              <a:rPr lang="ru-RU" sz="1600" b="1" dirty="0" smtClean="0"/>
              <a:t> - 17 </a:t>
            </a:r>
            <a:r>
              <a:rPr lang="ru-RU" sz="1600" b="1" dirty="0" err="1" smtClean="0"/>
              <a:t>метрів</a:t>
            </a:r>
            <a:r>
              <a:rPr lang="ru-RU" sz="1600" b="1" dirty="0" smtClean="0"/>
              <a:t>). </a:t>
            </a:r>
            <a:r>
              <a:rPr lang="ru-RU" sz="1600" b="1" dirty="0" err="1" smtClean="0"/>
              <a:t>Інструмент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який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отримав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назву</a:t>
            </a:r>
            <a:r>
              <a:rPr lang="ru-RU" sz="1600" b="1" dirty="0" smtClean="0"/>
              <a:t> </a:t>
            </a:r>
            <a:r>
              <a:rPr lang="en-US" sz="1600" b="1" dirty="0" smtClean="0"/>
              <a:t>Grand Lunette, </a:t>
            </a:r>
            <a:r>
              <a:rPr lang="ru-RU" sz="1600" b="1" dirty="0" err="1" smtClean="0"/>
              <a:t>був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встановлений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філії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обсерваторії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Медоне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</a:t>
            </a:r>
            <a:r>
              <a:rPr lang="ru-RU" sz="1600" b="1" dirty="0" smtClean="0"/>
              <a:t> 1895 р.</a:t>
            </a:r>
            <a:endParaRPr lang="ru-RU" sz="1600" b="1" dirty="0"/>
          </a:p>
        </p:txBody>
      </p:sp>
      <p:pic>
        <p:nvPicPr>
          <p:cNvPr id="4" name="Содержимое 3" descr="2b_FDAI_GrandEquatorial_DSC_07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6621588" cy="442915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err="1" smtClean="0"/>
              <a:t>Обсерваторія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Медону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err="1" smtClean="0"/>
              <a:t>Павільйон</a:t>
            </a:r>
            <a:r>
              <a:rPr lang="ru-RU" sz="1800" b="1" dirty="0" smtClean="0"/>
              <a:t> в </a:t>
            </a:r>
            <a:r>
              <a:rPr lang="ru-RU" sz="1800" b="1" dirty="0" err="1" smtClean="0"/>
              <a:t>Медоні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було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відкрито</a:t>
            </a:r>
            <a:r>
              <a:rPr lang="ru-RU" sz="1800" b="1" dirty="0" smtClean="0"/>
              <a:t> у 1876 р. на </a:t>
            </a:r>
            <a:r>
              <a:rPr lang="ru-RU" sz="1800" b="1" dirty="0" err="1" smtClean="0"/>
              <a:t>місці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стародавнього</a:t>
            </a:r>
            <a:r>
              <a:rPr lang="ru-RU" sz="1800" b="1" dirty="0" smtClean="0"/>
              <a:t> замку </a:t>
            </a:r>
            <a:r>
              <a:rPr lang="ru-RU" sz="1800" b="1" dirty="0" err="1" smtClean="0"/>
              <a:t>Медону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err="1" smtClean="0"/>
              <a:t>Було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побудовано</a:t>
            </a:r>
            <a:r>
              <a:rPr lang="ru-RU" sz="1800" b="1" dirty="0" smtClean="0"/>
              <a:t> великий купол, </a:t>
            </a:r>
            <a:r>
              <a:rPr lang="ru-RU" sz="1800" b="1" dirty="0" err="1" smtClean="0"/>
              <a:t>який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містив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інструменти</a:t>
            </a:r>
            <a:r>
              <a:rPr lang="ru-RU" sz="1800" b="1" dirty="0" smtClean="0"/>
              <a:t> для </a:t>
            </a:r>
            <a:r>
              <a:rPr lang="ru-RU" sz="1800" b="1" dirty="0" err="1" smtClean="0"/>
              <a:t>астрономічних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спостережень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Обсерваторія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Медону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й</a:t>
            </a:r>
            <a:r>
              <a:rPr lang="ru-RU" sz="1800" b="1" dirty="0" smtClean="0"/>
              <a:t> по </a:t>
            </a:r>
            <a:r>
              <a:rPr lang="ru-RU" sz="1800" b="1" dirty="0" err="1" smtClean="0"/>
              <a:t>сьогоднішній</a:t>
            </a:r>
            <a:r>
              <a:rPr lang="ru-RU" sz="1800" b="1" dirty="0" smtClean="0"/>
              <a:t> день </a:t>
            </a:r>
            <a:r>
              <a:rPr lang="ru-RU" sz="1800" b="1" dirty="0" err="1" smtClean="0"/>
              <a:t>залишається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ведучим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інститутом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Франції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галузі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досліджень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Сонця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800px-Meudon-Observato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6286543" cy="4714908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87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Очолювана</a:t>
            </a:r>
            <a:r>
              <a:rPr lang="ru-RU" sz="2000" dirty="0" smtClean="0"/>
              <a:t> Клодом Катала </a:t>
            </a:r>
            <a:r>
              <a:rPr lang="ru-RU" sz="2000" dirty="0" err="1" smtClean="0"/>
              <a:t>паризька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обсерваторія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найбільшим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інститутом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проводить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астрономії</a:t>
            </a:r>
            <a:r>
              <a:rPr lang="ru-RU" sz="2000" dirty="0" smtClean="0"/>
              <a:t>. </a:t>
            </a:r>
            <a:r>
              <a:rPr lang="ru-RU" sz="2000" dirty="0" err="1" smtClean="0"/>
              <a:t>Сьогоденна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обсерваторії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астрономії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астрофізики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1. </a:t>
            </a:r>
            <a:r>
              <a:rPr lang="ru-RU" sz="2000" dirty="0" err="1" smtClean="0"/>
              <a:t>Сонце</a:t>
            </a:r>
            <a:r>
              <a:rPr lang="ru-RU" sz="2000" dirty="0" smtClean="0"/>
              <a:t> та </a:t>
            </a:r>
            <a:r>
              <a:rPr lang="ru-RU" sz="2000" dirty="0" err="1" smtClean="0"/>
              <a:t>сонячно-земні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зв'язки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2.Планети</a:t>
            </a:r>
            <a:r>
              <a:rPr lang="ru-RU" sz="2000" dirty="0" smtClean="0"/>
              <a:t> та </a:t>
            </a:r>
            <a:r>
              <a:rPr lang="ru-RU" sz="2000" dirty="0" err="1" smtClean="0"/>
              <a:t>планетарні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3.Формування</a:t>
            </a:r>
            <a:r>
              <a:rPr lang="ru-RU" sz="2000" dirty="0" smtClean="0"/>
              <a:t> </a:t>
            </a:r>
            <a:r>
              <a:rPr lang="ru-RU" sz="2000" dirty="0" err="1" smtClean="0"/>
              <a:t>зір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4.Міжзоряне </a:t>
            </a:r>
            <a:r>
              <a:rPr lang="ru-RU" sz="2000" dirty="0" err="1" smtClean="0"/>
              <a:t>середовище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5.Формування </a:t>
            </a:r>
            <a:r>
              <a:rPr lang="ru-RU" sz="2000" dirty="0" smtClean="0"/>
              <a:t>та </a:t>
            </a:r>
            <a:r>
              <a:rPr lang="ru-RU" sz="2000" dirty="0" err="1" smtClean="0"/>
              <a:t>еволюція</a:t>
            </a:r>
            <a:r>
              <a:rPr lang="ru-RU" sz="2000" dirty="0" smtClean="0"/>
              <a:t> галактик</a:t>
            </a:r>
            <a:br>
              <a:rPr lang="ru-RU" sz="2000" dirty="0" smtClean="0"/>
            </a:br>
            <a:r>
              <a:rPr lang="ru-RU" sz="2000" dirty="0" smtClean="0"/>
              <a:t>6.Космічні </a:t>
            </a:r>
            <a:r>
              <a:rPr lang="ru-RU" sz="2000" dirty="0" err="1" smtClean="0"/>
              <a:t>частинки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7.Космологія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8.Метрологія простору </a:t>
            </a:r>
            <a:r>
              <a:rPr lang="ru-RU" sz="2000" dirty="0" smtClean="0"/>
              <a:t>та часу</a:t>
            </a:r>
            <a:br>
              <a:rPr lang="ru-RU" sz="2000" dirty="0" smtClean="0"/>
            </a:br>
            <a:r>
              <a:rPr lang="ru-RU" sz="2000" dirty="0" smtClean="0"/>
              <a:t>9.Історія </a:t>
            </a:r>
            <a:r>
              <a:rPr lang="ru-RU" sz="2000" dirty="0" smtClean="0"/>
              <a:t>та </a:t>
            </a:r>
            <a:r>
              <a:rPr lang="ru-RU" sz="2000" dirty="0" err="1" smtClean="0"/>
              <a:t>філософія</a:t>
            </a:r>
            <a:r>
              <a:rPr lang="ru-RU" sz="2000" dirty="0" smtClean="0"/>
              <a:t> наук</a:t>
            </a:r>
            <a:endParaRPr lang="ru-RU" sz="2000" dirty="0"/>
          </a:p>
        </p:txBody>
      </p:sp>
      <p:pic>
        <p:nvPicPr>
          <p:cNvPr id="4" name="Рисунок 3" descr="11722483315luvw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714488"/>
            <a:ext cx="3483317" cy="49292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2071702" cy="1939094"/>
          </a:xfrm>
        </p:spPr>
        <p:txBody>
          <a:bodyPr>
            <a:normAutofit/>
          </a:bodyPr>
          <a:lstStyle/>
          <a:p>
            <a:r>
              <a:rPr lang="ru-RU" dirty="0" smtClean="0"/>
              <a:t>Купол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Араго</a:t>
            </a:r>
            <a:endParaRPr lang="ru-RU" dirty="0"/>
          </a:p>
        </p:txBody>
      </p:sp>
      <p:pic>
        <p:nvPicPr>
          <p:cNvPr id="4" name="Содержимое 3" descr="450px-Obs-Paris-coupole-Ara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214290"/>
            <a:ext cx="4357686" cy="5895996"/>
          </a:xfrm>
        </p:spPr>
      </p:pic>
      <p:pic>
        <p:nvPicPr>
          <p:cNvPr id="5" name="Рисунок 4" descr="800px-Paris-observatoirecoup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4"/>
            <a:ext cx="4717821" cy="31432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err="1" smtClean="0"/>
              <a:t>Екваторіальний</a:t>
            </a:r>
            <a:r>
              <a:rPr lang="ru-RU" sz="1800" b="1" dirty="0" smtClean="0"/>
              <a:t> телескоп </a:t>
            </a:r>
            <a:r>
              <a:rPr lang="ru-RU" sz="1800" b="1" dirty="0" err="1" smtClean="0"/>
              <a:t>під</a:t>
            </a:r>
            <a:r>
              <a:rPr lang="ru-RU" sz="1800" b="1" dirty="0" smtClean="0"/>
              <a:t> куполом </a:t>
            </a:r>
            <a:r>
              <a:rPr lang="ru-RU" sz="1800" b="1" dirty="0" err="1" smtClean="0"/>
              <a:t>Араго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Загалом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цей</a:t>
            </a:r>
            <a:r>
              <a:rPr lang="ru-RU" sz="1800" b="1" dirty="0" smtClean="0"/>
              <a:t> телескоп </a:t>
            </a:r>
            <a:r>
              <a:rPr lang="ru-RU" sz="1800" b="1" dirty="0" err="1" smtClean="0"/>
              <a:t>використовують</a:t>
            </a:r>
            <a:r>
              <a:rPr lang="ru-RU" sz="1800" b="1" dirty="0" smtClean="0"/>
              <a:t> для </a:t>
            </a:r>
            <a:r>
              <a:rPr lang="ru-RU" sz="1800" b="1" dirty="0" err="1" smtClean="0"/>
              <a:t>навчання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обсерваторії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студентів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4" name="Содержимое 3" descr="400px-Paris-observatoirelunettebrünn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47" y="1426351"/>
            <a:ext cx="3525864" cy="528879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На </a:t>
            </a:r>
            <a:r>
              <a:rPr lang="ru-RU" sz="1800" b="1" dirty="0" err="1" smtClean="0"/>
              <a:t>сьогодні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обсерваторія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пропонує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навчання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галузі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астрономії</a:t>
            </a:r>
            <a:r>
              <a:rPr lang="ru-RU" sz="1800" b="1" dirty="0" smtClean="0"/>
              <a:t> та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астрофізики</a:t>
            </a:r>
            <a:r>
              <a:rPr lang="ru-RU" sz="1800" b="1" dirty="0" smtClean="0"/>
              <a:t> для </a:t>
            </a:r>
            <a:r>
              <a:rPr lang="ru-RU" sz="1800" b="1" dirty="0" err="1" smtClean="0"/>
              <a:t>осіб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вже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мають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ступінь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магістра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отриманням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вченого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ступеня</a:t>
            </a:r>
            <a:r>
              <a:rPr lang="ru-RU" sz="1800" b="1" dirty="0" smtClean="0"/>
              <a:t> доктора </a:t>
            </a:r>
            <a:r>
              <a:rPr lang="ru-RU" sz="1800" b="1" dirty="0" err="1" smtClean="0"/>
              <a:t>філософії</a:t>
            </a:r>
            <a:r>
              <a:rPr lang="ru-RU" sz="1800" b="1" dirty="0" smtClean="0"/>
              <a:t> (</a:t>
            </a:r>
            <a:r>
              <a:rPr lang="ru-RU" sz="1800" b="1" dirty="0" err="1" smtClean="0"/>
              <a:t>український</a:t>
            </a:r>
            <a:r>
              <a:rPr lang="ru-RU" sz="1800" b="1" dirty="0" smtClean="0"/>
              <a:t> аналог кандидата наук). </a:t>
            </a:r>
            <a:r>
              <a:rPr lang="ru-RU" sz="1800" b="1" dirty="0" err="1" smtClean="0"/>
              <a:t>Обсерваторія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надає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також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можливість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дистанційного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навчання</a:t>
            </a:r>
            <a:endParaRPr lang="ru-RU" sz="1800" b="1" dirty="0"/>
          </a:p>
        </p:txBody>
      </p:sp>
      <p:pic>
        <p:nvPicPr>
          <p:cNvPr id="4" name="Содержимое 3" descr="Observatoire_Paris_20030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429596" cy="468155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96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Паризька астрономічна обсерваторія </vt:lpstr>
      <vt:lpstr>Паризька обсерваторія — це астрономічна обсерваторія, чиї споруди розташовані в трьох місцях: Париж (Авеню Обсерваторія, частина центру міста на лівому березі Сени), Медон (на місці стародавнього замку Медону) та Нансе</vt:lpstr>
      <vt:lpstr>Паризька обсерваторію було засновано у 1667 р. з метою створити астрономічну обсерваторію оснащену точними (на той час) інструментами, що дозволили б провести детальне картування для навігації. Вона стала своєрідним доповненням до французької Академії наук заснованої на рік раніше. Ця обсерваторія зіграла дуже важливу роль у розвитку астрономії на теренах колишньої Європи. Саме там набули бурхливого розвитку у Франції такі науки як геодезія, картографія та метеорологія.</vt:lpstr>
      <vt:lpstr>Найбільший інструмент обсерваторії - подвійний фотовізуальний рефрактор (діаметр об'єктива візуального рефрактора-83 см, астрографа-63 см, фокусна відстань обох - 17 метрів). Інструмент, який отримав назву Grand Lunette, був встановлений у філії обсерваторії в Медоне в 1895 р.</vt:lpstr>
      <vt:lpstr>Обсерваторія Медону Павільйон в Медоні було відкрито у 1876 р. на місці стародавнього замку Медону. Було побудовано великий купол, який містив інструменти для астрономічних спостережень. Обсерваторія Медону й по сьогоднішній день залишається ведучим інститутом Франції в галузі досліджень Сонця.  </vt:lpstr>
      <vt:lpstr>Очолювана Клодом Катала паризька обсерваторія є найбільшим національним інститутом, що проводить дослідження в галузі астрономії. Сьогоденна діяльність дослідників обсерваторії покриває всі сучасні області астрономії та астрофізики: 1. Сонце та сонячно-земні зв'язки 2.Планети та планетарні системи 3.Формування зір 4.Міжзоряне середовище 5.Формування та еволюція галактик 6.Космічні частинки 7.Космологія 8.Метрологія простору та часу 9.Історія та філософія наук</vt:lpstr>
      <vt:lpstr>Купол  Араго</vt:lpstr>
      <vt:lpstr>Екваторіальний телескоп під куполом Араго. Загалом цей телескоп використовують для навчання в обсерваторії студентів.</vt:lpstr>
      <vt:lpstr>На сьогодні обсерваторія пропонує навчання в галузі астрономії та астрофізики для осіб, що вже мають ступінь магістра, з отриманням вченого ступеня доктора філософії (український аналог кандидата наук). Обсерваторія надає також можливість дистанційного навчання</vt:lpstr>
      <vt:lpstr>ПІДГОТУВАЛА  УЧЕНИЦЯ 11 КЛАСУ ШАХРАЙЧУК ІВАННА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Паризька астрономічна обсерваторія</dc:title>
  <dc:creator>Ivanna and Dima</dc:creator>
  <cp:lastModifiedBy>Ivanna and Dima</cp:lastModifiedBy>
  <cp:revision>4</cp:revision>
  <dcterms:created xsi:type="dcterms:W3CDTF">2013-10-20T11:48:40Z</dcterms:created>
  <dcterms:modified xsi:type="dcterms:W3CDTF">2013-10-20T12:25:08Z</dcterms:modified>
</cp:coreProperties>
</file>