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2" r:id="rId3"/>
    <p:sldId id="259" r:id="rId4"/>
    <p:sldId id="272" r:id="rId5"/>
    <p:sldId id="263" r:id="rId6"/>
    <p:sldId id="260" r:id="rId7"/>
    <p:sldId id="264" r:id="rId8"/>
    <p:sldId id="275" r:id="rId9"/>
    <p:sldId id="276" r:id="rId10"/>
    <p:sldId id="265" r:id="rId11"/>
    <p:sldId id="266" r:id="rId12"/>
    <p:sldId id="261" r:id="rId13"/>
    <p:sldId id="274" r:id="rId14"/>
    <p:sldId id="269" r:id="rId15"/>
    <p:sldId id="268" r:id="rId16"/>
    <p:sldId id="267" r:id="rId17"/>
    <p:sldId id="270" r:id="rId18"/>
    <p:sldId id="271" r:id="rId19"/>
    <p:sldId id="277" r:id="rId20"/>
  </p:sldIdLst>
  <p:sldSz cx="9144000" cy="6858000" type="screen4x3"/>
  <p:notesSz cx="6858000" cy="9144000"/>
  <p:embeddedFontLst>
    <p:embeddedFont>
      <p:font typeface="PF Playskool Pro Confetti" pitchFamily="2" charset="0"/>
      <p:regular r:id="rId21"/>
    </p:embeddedFont>
    <p:embeddedFont>
      <p:font typeface="Georgia" pitchFamily="18" charset="0"/>
      <p:regular r:id="rId22"/>
      <p:bold r:id="rId23"/>
      <p:italic r:id="rId24"/>
      <p:boldItalic r:id="rId25"/>
    </p:embeddedFont>
    <p:embeddedFont>
      <p:font typeface="Annabelle" pitchFamily="66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Mon Amour Two" pitchFamily="2" charset="0"/>
      <p:bold r:id="rId31"/>
    </p:embeddedFont>
  </p:embeddedFont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26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72;&#1089;&#1090;&#1088;&#1086;&#1085;&#1086;&#1084;&#1110;&#1103;\&#1050;&#1086;&#1089;&#1084;&#1086;&#1089;%20-%20&#1052;&#1077;&#1083;&#1086;&#1076;&#1080;&#1103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астрономія\reWalls.com_24728.jpg"/>
          <p:cNvPicPr>
            <a:picLocks noChangeAspect="1" noChangeArrowheads="1"/>
          </p:cNvPicPr>
          <p:nvPr/>
        </p:nvPicPr>
        <p:blipFill>
          <a:blip r:embed="rId3" cstate="print"/>
          <a:srcRect l="10236" r="11417"/>
          <a:stretch>
            <a:fillRect/>
          </a:stretch>
        </p:blipFill>
        <p:spPr bwMode="auto">
          <a:xfrm>
            <a:off x="-20828" y="0"/>
            <a:ext cx="919522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91200" y="-381000"/>
            <a:ext cx="4191000" cy="1708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uk-UA" sz="105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PF Playskool Pro Confetti" pitchFamily="2" charset="0"/>
              </a:rPr>
              <a:t>Сатурн</a:t>
            </a:r>
            <a:endParaRPr lang="ru-RU" sz="105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2116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Робота учениці 11-А класу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Роговченко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Тетяни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Космос - Мелод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58000" y="6324600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астрономія\45976-1920x1200.jpg"/>
          <p:cNvPicPr>
            <a:picLocks noChangeAspect="1" noChangeArrowheads="1"/>
          </p:cNvPicPr>
          <p:nvPr/>
        </p:nvPicPr>
        <p:blipFill>
          <a:blip r:embed="rId2" cstate="print"/>
          <a:srcRect l="8612" r="6767"/>
          <a:stretch>
            <a:fillRect/>
          </a:stretch>
        </p:blipFill>
        <p:spPr bwMode="auto">
          <a:xfrm>
            <a:off x="-45854" y="0"/>
            <a:ext cx="9284513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876800" y="152400"/>
            <a:ext cx="4495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Серед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планет-гігантів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Сатурн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найбільше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вражає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уяву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величною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системою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кілець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. Вони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були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відкриті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Georgia" pitchFamily="18" charset="0"/>
              </a:rPr>
              <a:t>X. 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Гюйгенсом у </a:t>
            </a:r>
            <a:r>
              <a:rPr lang="uk-UA" i="1" dirty="0" smtClean="0">
                <a:solidFill>
                  <a:schemeClr val="bg1"/>
                </a:solidFill>
                <a:latin typeface="Georgia" pitchFamily="18" charset="0"/>
              </a:rPr>
              <a:t>1659 р., 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їхня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площина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лежить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точно у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площині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екватора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планети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нахиленій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до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площини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екліптики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під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кутом 28,5°. </a:t>
            </a:r>
            <a:endParaRPr lang="ru-RU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строномія\nastol.com.ua_10125.jpg"/>
          <p:cNvPicPr>
            <a:picLocks noChangeAspect="1" noChangeArrowheads="1"/>
          </p:cNvPicPr>
          <p:nvPr/>
        </p:nvPicPr>
        <p:blipFill>
          <a:blip r:embed="rId2" cstate="print"/>
          <a:srcRect l="16535"/>
          <a:stretch>
            <a:fillRect/>
          </a:stretch>
        </p:blipFill>
        <p:spPr bwMode="auto">
          <a:xfrm>
            <a:off x="-14425" y="0"/>
            <a:ext cx="915842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953000" y="3887956"/>
            <a:ext cx="41910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Концентричні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кільця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Сатурна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складаються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тисяч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окремих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вузьких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кілець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розділених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такими ж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вузькими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проміжками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Самі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ж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кільця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складаються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окремих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часток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водяного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крихкого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снігу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розмірами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від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дрібних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пилинок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до брил у 10-15 м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завбільшки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які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добре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відбивають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сонячне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світло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Ширина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кілець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становить 65 000 км, 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товщина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не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перевищує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1 км.</a:t>
            </a:r>
            <a:endParaRPr lang="ru-RU" sz="17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ALERY\космос\планети\сатурн\satrings.gif"/>
          <p:cNvPicPr>
            <a:picLocks noChangeAspect="1" noChangeArrowheads="1"/>
          </p:cNvPicPr>
          <p:nvPr/>
        </p:nvPicPr>
        <p:blipFill>
          <a:blip r:embed="rId2" cstate="print"/>
          <a:srcRect b="3937"/>
          <a:stretch>
            <a:fillRect/>
          </a:stretch>
        </p:blipFill>
        <p:spPr>
          <a:xfrm>
            <a:off x="4225971" y="3321050"/>
            <a:ext cx="4918029" cy="3544082"/>
          </a:xfrm>
          <a:prstGeom prst="rect">
            <a:avLst/>
          </a:prstGeom>
        </p:spPr>
      </p:pic>
      <p:pic>
        <p:nvPicPr>
          <p:cNvPr id="3" name="Picture 3" descr="D:\GALERY\космос\планети\сатурн\PIA1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88"/>
            <a:ext cx="44291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GALERY\космос\планети\сатурн\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0"/>
            <a:ext cx="478631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:\GALERY\космос\планети\сатурн\PIA01486_mod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29125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строномія\Saturn_eclipse_exaggerated.jpg"/>
          <p:cNvPicPr>
            <a:picLocks noChangeAspect="1" noChangeArrowheads="1"/>
          </p:cNvPicPr>
          <p:nvPr/>
        </p:nvPicPr>
        <p:blipFill>
          <a:blip r:embed="rId2" cstate="print"/>
          <a:srcRect l="7174" r="8199"/>
          <a:stretch>
            <a:fillRect/>
          </a:stretch>
        </p:blipFill>
        <p:spPr bwMode="auto">
          <a:xfrm>
            <a:off x="0" y="762000"/>
            <a:ext cx="9144000" cy="5328311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строномія\621.jpg"/>
          <p:cNvPicPr>
            <a:picLocks noChangeAspect="1" noChangeArrowheads="1"/>
          </p:cNvPicPr>
          <p:nvPr/>
        </p:nvPicPr>
        <p:blipFill>
          <a:blip r:embed="rId2" cstate="print"/>
          <a:srcRect l="24360"/>
          <a:stretch>
            <a:fillRect/>
          </a:stretch>
        </p:blipFill>
        <p:spPr bwMode="auto">
          <a:xfrm>
            <a:off x="-78264" y="0"/>
            <a:ext cx="922235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763000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bg1"/>
                    </a:gs>
                    <a:gs pos="75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nabelle" pitchFamily="66" charset="0"/>
              </a:rPr>
              <a:t>З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bg1"/>
                    </a:gs>
                    <a:gs pos="75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nabelle" pitchFamily="66" charset="0"/>
              </a:rPr>
              <a:t>кілець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bg1"/>
                    </a:gs>
                    <a:gs pos="75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nabelle" pitchFamily="66" charset="0"/>
              </a:rPr>
              <a:t> Сатурна на планету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bg1"/>
                    </a:gs>
                    <a:gs pos="75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nabelle" pitchFamily="66" charset="0"/>
              </a:rPr>
              <a:t>йде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bg1"/>
                    </a:gs>
                    <a:gs pos="75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nabelle" pitchFamily="66" charset="0"/>
              </a:rPr>
              <a:t>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bg1"/>
                    </a:gs>
                    <a:gs pos="75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nabelle" pitchFamily="66" charset="0"/>
              </a:rPr>
              <a:t>дощ</a:t>
            </a:r>
            <a:endParaRPr lang="ru-RU" sz="5400" b="1" dirty="0" smtClean="0">
              <a:ln w="11430"/>
              <a:gradFill>
                <a:gsLst>
                  <a:gs pos="0">
                    <a:schemeClr val="bg1"/>
                  </a:gs>
                  <a:gs pos="75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nabelle" pitchFamily="66" charset="0"/>
            </a:endParaRPr>
          </a:p>
          <a:p>
            <a:endParaRPr lang="ru-RU" sz="4800" b="1" dirty="0">
              <a:ln w="11430"/>
              <a:gradFill>
                <a:gsLst>
                  <a:gs pos="0">
                    <a:schemeClr val="accent1"/>
                  </a:gs>
                  <a:gs pos="75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6800" y="1981200"/>
            <a:ext cx="4038600" cy="1940957"/>
          </a:xfrm>
          <a:prstGeom prst="roundRect">
            <a:avLst/>
          </a:prstGeom>
          <a:solidFill>
            <a:schemeClr val="lt1">
              <a:alpha val="76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У атмосферу Сатурна </a:t>
            </a:r>
            <a:r>
              <a:rPr lang="ru-RU" i="1" dirty="0" err="1" smtClean="0">
                <a:latin typeface="Georgia" pitchFamily="18" charset="0"/>
              </a:rPr>
              <a:t>надходить</a:t>
            </a:r>
            <a:r>
              <a:rPr lang="ru-RU" i="1" dirty="0" smtClean="0">
                <a:latin typeface="Georgia" pitchFamily="18" charset="0"/>
              </a:rPr>
              <a:t> вода, </a:t>
            </a:r>
            <a:r>
              <a:rPr lang="ru-RU" i="1" dirty="0" err="1" smtClean="0">
                <a:latin typeface="Georgia" pitchFamily="18" charset="0"/>
              </a:rPr>
              <a:t>назбирана</a:t>
            </a:r>
            <a:r>
              <a:rPr lang="ru-RU" i="1" dirty="0" smtClean="0">
                <a:latin typeface="Georgia" pitchFamily="18" charset="0"/>
              </a:rPr>
              <a:t> в </a:t>
            </a:r>
            <a:r>
              <a:rPr lang="ru-RU" i="1" dirty="0" err="1" smtClean="0">
                <a:latin typeface="Georgia" pitchFamily="18" charset="0"/>
              </a:rPr>
              <a:t>його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кільцях</a:t>
            </a:r>
            <a:r>
              <a:rPr lang="ru-RU" i="1" dirty="0" smtClean="0">
                <a:latin typeface="Georgia" pitchFamily="18" charset="0"/>
              </a:rPr>
              <a:t>. </a:t>
            </a:r>
            <a:r>
              <a:rPr lang="ru-RU" i="1" dirty="0" err="1" smtClean="0">
                <a:latin typeface="Georgia" pitchFamily="18" charset="0"/>
              </a:rPr>
              <a:t>Щоденний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об’єм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опадів</a:t>
            </a:r>
            <a:r>
              <a:rPr lang="ru-RU" i="1" dirty="0" smtClean="0">
                <a:latin typeface="Georgia" pitchFamily="18" charset="0"/>
              </a:rPr>
              <a:t>, </a:t>
            </a:r>
            <a:r>
              <a:rPr lang="ru-RU" i="1" dirty="0" err="1" smtClean="0">
                <a:latin typeface="Georgia" pitchFamily="18" charset="0"/>
              </a:rPr>
              <a:t>що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падають</a:t>
            </a:r>
            <a:r>
              <a:rPr lang="ru-RU" i="1" dirty="0" smtClean="0">
                <a:latin typeface="Georgia" pitchFamily="18" charset="0"/>
              </a:rPr>
              <a:t> на </a:t>
            </a:r>
            <a:r>
              <a:rPr lang="ru-RU" i="1" dirty="0" err="1" smtClean="0">
                <a:latin typeface="Georgia" pitchFamily="18" charset="0"/>
              </a:rPr>
              <a:t>газовий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гігант</a:t>
            </a:r>
            <a:r>
              <a:rPr lang="ru-RU" i="1" dirty="0" smtClean="0">
                <a:latin typeface="Georgia" pitchFamily="18" charset="0"/>
              </a:rPr>
              <a:t>, </a:t>
            </a:r>
            <a:r>
              <a:rPr lang="ru-RU" i="1" dirty="0" err="1" smtClean="0">
                <a:latin typeface="Georgia" pitchFamily="18" charset="0"/>
              </a:rPr>
              <a:t>дорівнює</a:t>
            </a:r>
            <a:r>
              <a:rPr lang="ru-RU" i="1" dirty="0" smtClean="0">
                <a:latin typeface="Georgia" pitchFamily="18" charset="0"/>
              </a:rPr>
              <a:t> одному </a:t>
            </a:r>
            <a:r>
              <a:rPr lang="ru-RU" i="1" dirty="0" err="1" smtClean="0">
                <a:latin typeface="Georgia" pitchFamily="18" charset="0"/>
              </a:rPr>
              <a:t>олімпійському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басейну</a:t>
            </a:r>
            <a:r>
              <a:rPr lang="ru-RU" i="1" dirty="0" smtClean="0">
                <a:latin typeface="Georgia" pitchFamily="18" charset="0"/>
              </a:rPr>
              <a:t>.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3075" name="Picture 3" descr="F:\астрономія\374041_20130414121251-300x225.jpg"/>
          <p:cNvPicPr>
            <a:picLocks noChangeAspect="1" noChangeArrowheads="1"/>
          </p:cNvPicPr>
          <p:nvPr/>
        </p:nvPicPr>
        <p:blipFill>
          <a:blip r:embed="rId3" cstate="print"/>
          <a:srcRect t="15118" b="8399"/>
          <a:stretch>
            <a:fillRect/>
          </a:stretch>
        </p:blipFill>
        <p:spPr bwMode="auto">
          <a:xfrm>
            <a:off x="4884274" y="4191000"/>
            <a:ext cx="4259726" cy="2443461"/>
          </a:xfrm>
          <a:prstGeom prst="round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астрономія\saturn_1920x1200.jpg"/>
          <p:cNvPicPr>
            <a:picLocks noChangeAspect="1" noChangeArrowheads="1"/>
          </p:cNvPicPr>
          <p:nvPr/>
        </p:nvPicPr>
        <p:blipFill>
          <a:blip r:embed="rId2" cstate="print"/>
          <a:srcRect l="5463" r="10925"/>
          <a:stretch>
            <a:fillRect/>
          </a:stretch>
        </p:blipFill>
        <p:spPr bwMode="auto">
          <a:xfrm>
            <a:off x="-10196" y="0"/>
            <a:ext cx="917460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2400" y="1371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Окрім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кілець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Сатурн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має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30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відомих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на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сьогодні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супутників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Найбільший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із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них – Титан.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астрономія\HD.at.ua-Space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126841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1" i="0" u="none" strike="noStrike" kern="1200" normalizeH="0" baseline="0" noProof="0" dirty="0" smtClean="0">
                <a:ln w="11430"/>
                <a:gradFill>
                  <a:gsLst>
                    <a:gs pos="0">
                      <a:srgbClr val="FFFF00"/>
                    </a:gs>
                    <a:gs pos="75000">
                      <a:srgbClr val="FFC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  <a:t>Система супутників Сатурна </a:t>
            </a:r>
            <a:r>
              <a:rPr kumimoji="0" lang="uk-UA" sz="4600" b="1" i="0" u="none" strike="noStrike" kern="1200" normalizeH="0" baseline="0" noProof="0" dirty="0" smtClean="0">
                <a:ln w="11430"/>
                <a:gradFill>
                  <a:gsLst>
                    <a:gs pos="0">
                      <a:srgbClr val="FFFF00"/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4600" b="1" i="0" u="none" strike="noStrike" kern="1200" normalizeH="0" baseline="0" noProof="0" dirty="0" smtClean="0">
                <a:ln w="11430"/>
                <a:gradFill>
                  <a:gsLst>
                    <a:gs pos="0">
                      <a:srgbClr val="FFFF00"/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4600" b="1" i="0" u="none" strike="noStrike" kern="1200" normalizeH="0" baseline="0" noProof="0" dirty="0" smtClean="0">
              <a:ln w="11430"/>
              <a:gradFill>
                <a:gsLst>
                  <a:gs pos="0">
                    <a:srgbClr val="FFFF00"/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62000"/>
            <a:ext cx="609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строномія\Saturn-above-Titan-2.jpeg"/>
          <p:cNvPicPr>
            <a:picLocks noChangeAspect="1" noChangeArrowheads="1"/>
          </p:cNvPicPr>
          <p:nvPr/>
        </p:nvPicPr>
        <p:blipFill>
          <a:blip r:embed="rId2" cstate="print"/>
          <a:srcRect l="8749"/>
          <a:stretch>
            <a:fillRect/>
          </a:stretch>
        </p:blipFill>
        <p:spPr bwMode="auto">
          <a:xfrm>
            <a:off x="405" y="0"/>
            <a:ext cx="914359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887956"/>
            <a:ext cx="91440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1. 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Титан –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найбільший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супутник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Сатурна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другий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найбільший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супутник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Сонячній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системі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після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супутника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Юпітера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–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Ганімеда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2.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Вчені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вважають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що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умови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Титані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дуже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схожі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тими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що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спостерігаються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Землі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3. 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Титан –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єдиний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супутник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у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Сонячній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системі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хмарами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щільною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атмосферою, як 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планеті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Він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оточений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помаранчевим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туманом.</a:t>
            </a:r>
          </a:p>
          <a:p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4. 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Атмосфера 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Титані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основному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складається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азоту (95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відсотків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метану (5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відсотків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).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Також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там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присутні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органічні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молекули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вуглецю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водню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інших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елементів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необхідних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для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життя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5.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Діаметр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Титана – 5150 км.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Це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приблизно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два рази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менше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Землі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прирівнюється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до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розміру</a:t>
            </a:r>
            <a:r>
              <a:rPr lang="ru-RU" sz="1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Марсу.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0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nabelle" pitchFamily="66" charset="0"/>
              </a:rPr>
              <a:t>Цікаві факти про Титан</a:t>
            </a:r>
            <a:endParaRPr lang="ru-RU" sz="5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nnabelle" pitchFamily="66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строномія\1920-1200-14.jpg"/>
          <p:cNvPicPr>
            <a:picLocks noChangeAspect="1" noChangeArrowheads="1"/>
          </p:cNvPicPr>
          <p:nvPr/>
        </p:nvPicPr>
        <p:blipFill>
          <a:blip r:embed="rId2" cstate="print"/>
          <a:srcRect l="5118" r="10630"/>
          <a:stretch>
            <a:fillRect/>
          </a:stretch>
        </p:blipFill>
        <p:spPr bwMode="auto">
          <a:xfrm>
            <a:off x="-48207" y="0"/>
            <a:ext cx="924497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Нещодавно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було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виявлено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величезну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річкову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систему на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супутнику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Сатурна –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Титані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​​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Річка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наповнена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вуглеводнем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протяжністю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більше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400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кілометрів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впадає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гігантське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море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Кракен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–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найбільше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море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на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Титані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– 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біля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холодного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північного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полюса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супутника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Це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перша такого роду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величезна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річкова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система за межами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Землі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яку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можна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порівняти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річкою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Ніл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Єгипті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</a:br>
            <a:endParaRPr lang="ru-RU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23" name="Picture 3" descr="F:\астрономія\Tutan_s_Satur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191000"/>
            <a:ext cx="5080000" cy="23495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Таня\Pictures\wall_30.jpg"/>
          <p:cNvPicPr>
            <a:picLocks noChangeAspect="1" noChangeArrowheads="1"/>
          </p:cNvPicPr>
          <p:nvPr/>
        </p:nvPicPr>
        <p:blipFill>
          <a:blip r:embed="rId2" cstate="print"/>
          <a:srcRect r="16339"/>
          <a:stretch>
            <a:fillRect/>
          </a:stretch>
        </p:blipFill>
        <p:spPr bwMode="auto">
          <a:xfrm>
            <a:off x="0" y="0"/>
            <a:ext cx="918007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919008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6000" b="1" dirty="0" smtClean="0">
                <a:ln/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on Amour Two" pitchFamily="2" charset="0"/>
              </a:rPr>
              <a:t>Дякую за увагу!</a:t>
            </a:r>
            <a:endParaRPr lang="ru-RU" sz="6000" b="1" dirty="0">
              <a:ln/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Mon Amour Two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олнечная система"/>
          <p:cNvPicPr>
            <a:picLocks noChangeAspect="1" noChangeArrowheads="1"/>
          </p:cNvPicPr>
          <p:nvPr/>
        </p:nvPicPr>
        <p:blipFill>
          <a:blip r:embed="rId2" cstate="print"/>
          <a:srcRect l="2215" r="7013" b="9350"/>
          <a:stretch>
            <a:fillRect/>
          </a:stretch>
        </p:blipFill>
        <p:spPr bwMode="auto">
          <a:xfrm>
            <a:off x="-5267" y="0"/>
            <a:ext cx="9156558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638800" y="1905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Сатурн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810000"/>
            <a:ext cx="7620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Сатурн –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шоста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за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віддаленістю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від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Сонця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і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друга за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розмірами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планета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Сонячної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системи</a:t>
            </a:r>
            <a:r>
              <a:rPr lang="ru-RU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строномія\look.com.ua_70228.jpg"/>
          <p:cNvPicPr>
            <a:picLocks noChangeAspect="1" noChangeArrowheads="1"/>
          </p:cNvPicPr>
          <p:nvPr/>
        </p:nvPicPr>
        <p:blipFill>
          <a:blip r:embed="rId2" cstate="print"/>
          <a:srcRect r="24811"/>
          <a:stretch>
            <a:fillRect/>
          </a:stretch>
        </p:blipFill>
        <p:spPr bwMode="auto">
          <a:xfrm>
            <a:off x="40" y="0"/>
            <a:ext cx="916685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295400"/>
            <a:ext cx="3581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Сатурн</a:t>
            </a:r>
            <a:r>
              <a:rPr lang="en-US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uk-UA" i="1" dirty="0" smtClean="0">
                <a:solidFill>
                  <a:schemeClr val="bg1"/>
                </a:solidFill>
                <a:latin typeface="Georgia" pitchFamily="18" charset="0"/>
              </a:rPr>
              <a:t>належить до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планет-гігантів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які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, на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відміну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від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планет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земної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групи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, не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мають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твердої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поверхні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бо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за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хімічним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складом (99 %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Гідрогену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Гелію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)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густиною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( 1 г/см</a:t>
            </a:r>
            <a:r>
              <a:rPr lang="ru-RU" i="1" baseline="30000" dirty="0" smtClean="0">
                <a:solidFill>
                  <a:schemeClr val="bg1"/>
                </a:solidFill>
                <a:latin typeface="Georgia" pitchFamily="18" charset="0"/>
              </a:rPr>
              <a:t>3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) вони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нагадують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зорі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, а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їх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велика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маса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спричиняє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нагрівання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ядер до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температури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більшої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ніж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+10 000 °С.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Крім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того,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планети-гіганти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досить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швидко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обертаються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навколо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осі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й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мають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велику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кількість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Georgia" pitchFamily="18" charset="0"/>
              </a:rPr>
              <a:t>супутників</a:t>
            </a:r>
            <a:r>
              <a:rPr lang="ru-RU" i="1" dirty="0" smtClean="0">
                <a:solidFill>
                  <a:schemeClr val="bg1"/>
                </a:solidFill>
                <a:latin typeface="Georgia" pitchFamily="18" charset="0"/>
              </a:rPr>
              <a:t>. </a:t>
            </a:r>
            <a:endParaRPr lang="ru-RU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астрономія\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4610576"/>
            <a:ext cx="3276000" cy="2160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i="1" dirty="0" smtClean="0">
                <a:latin typeface="Georgia" pitchFamily="18" charset="0"/>
              </a:rPr>
              <a:t>Орбіта                а = 9,5 </a:t>
            </a:r>
            <a:r>
              <a:rPr lang="uk-UA" i="1" dirty="0" err="1" smtClean="0">
                <a:latin typeface="Georgia" pitchFamily="18" charset="0"/>
              </a:rPr>
              <a:t>а.о</a:t>
            </a:r>
            <a:r>
              <a:rPr lang="uk-UA" i="1" dirty="0" smtClean="0">
                <a:latin typeface="Georgia" pitchFamily="18" charset="0"/>
              </a:rPr>
              <a:t>.</a:t>
            </a:r>
          </a:p>
          <a:p>
            <a:r>
              <a:rPr lang="uk-UA" i="1" dirty="0" smtClean="0">
                <a:latin typeface="Georgia" pitchFamily="18" charset="0"/>
              </a:rPr>
              <a:t>Рік          29,5 земного року</a:t>
            </a:r>
          </a:p>
          <a:p>
            <a:r>
              <a:rPr lang="uk-UA" i="1" dirty="0" smtClean="0">
                <a:latin typeface="Georgia" pitchFamily="18" charset="0"/>
              </a:rPr>
              <a:t>Доба                    10 </a:t>
            </a:r>
            <a:r>
              <a:rPr lang="uk-UA" i="1" dirty="0" err="1" smtClean="0">
                <a:latin typeface="Georgia" pitchFamily="18" charset="0"/>
              </a:rPr>
              <a:t>год</a:t>
            </a:r>
            <a:r>
              <a:rPr lang="uk-UA" i="1" dirty="0" smtClean="0">
                <a:latin typeface="Georgia" pitchFamily="18" charset="0"/>
              </a:rPr>
              <a:t> 14 </a:t>
            </a:r>
            <a:r>
              <a:rPr lang="uk-UA" i="1" dirty="0" err="1" smtClean="0">
                <a:latin typeface="Georgia" pitchFamily="18" charset="0"/>
              </a:rPr>
              <a:t>хв</a:t>
            </a:r>
            <a:endParaRPr lang="uk-UA" i="1" dirty="0" smtClean="0">
              <a:latin typeface="Georgia" pitchFamily="18" charset="0"/>
            </a:endParaRPr>
          </a:p>
          <a:p>
            <a:r>
              <a:rPr lang="uk-UA" i="1" dirty="0" smtClean="0">
                <a:latin typeface="Georgia" pitchFamily="18" charset="0"/>
              </a:rPr>
              <a:t>Атмосфера               </a:t>
            </a:r>
            <a:r>
              <a:rPr lang="en-US" i="1" dirty="0" smtClean="0">
                <a:latin typeface="Georgia" pitchFamily="18" charset="0"/>
              </a:rPr>
              <a:t>H</a:t>
            </a:r>
            <a:r>
              <a:rPr lang="en-US" i="1" baseline="-25000" dirty="0" smtClean="0">
                <a:latin typeface="Georgia" pitchFamily="18" charset="0"/>
              </a:rPr>
              <a:t>2</a:t>
            </a:r>
            <a:r>
              <a:rPr lang="uk-UA" i="1" baseline="-25000" dirty="0" smtClean="0">
                <a:latin typeface="Georgia" pitchFamily="18" charset="0"/>
              </a:rPr>
              <a:t> </a:t>
            </a:r>
            <a:r>
              <a:rPr lang="uk-UA" i="1" dirty="0" smtClean="0">
                <a:latin typeface="Georgia" pitchFamily="18" charset="0"/>
              </a:rPr>
              <a:t>, Не</a:t>
            </a:r>
            <a:endParaRPr lang="ru-RU" i="1" dirty="0" smtClean="0">
              <a:latin typeface="Georgia" pitchFamily="18" charset="0"/>
            </a:endParaRPr>
          </a:p>
          <a:p>
            <a:r>
              <a:rPr lang="uk-UA" i="1" dirty="0" smtClean="0">
                <a:latin typeface="Georgia" pitchFamily="18" charset="0"/>
              </a:rPr>
              <a:t>Температура, </a:t>
            </a:r>
            <a:r>
              <a:rPr lang="en-US" i="1" dirty="0" smtClean="0">
                <a:latin typeface="Georgia" pitchFamily="18" charset="0"/>
              </a:rPr>
              <a:t>°C</a:t>
            </a:r>
            <a:r>
              <a:rPr lang="uk-UA" i="1" dirty="0" smtClean="0">
                <a:latin typeface="Georgia" pitchFamily="18" charset="0"/>
              </a:rPr>
              <a:t>:</a:t>
            </a:r>
          </a:p>
          <a:p>
            <a:r>
              <a:rPr lang="uk-UA" i="1" dirty="0" smtClean="0">
                <a:latin typeface="Georgia" pitchFamily="18" charset="0"/>
              </a:rPr>
              <a:t>хмари                               -178</a:t>
            </a:r>
          </a:p>
          <a:p>
            <a:r>
              <a:rPr lang="uk-UA" i="1" dirty="0" smtClean="0">
                <a:latin typeface="Georgia" pitchFamily="18" charset="0"/>
              </a:rPr>
              <a:t>у ядрі                         +15 000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строномія\390402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8534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Сатурн не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має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того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розмаїття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кольорів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який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ми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спостерігаємо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в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атмосфері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Юпітера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але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структура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атмосфери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цих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планет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дуже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схожа.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Жовтуватого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кольору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верхнім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шарам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атмосфери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Сатурна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надають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снігові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хмари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аміаку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. 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глибині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300 км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від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верхніх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шарів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хмар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знаходяться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хмари води, де при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підвищенні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температури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сніг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перетворюється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у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дощ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.</a:t>
            </a:r>
          </a:p>
          <a:p>
            <a:endParaRPr lang="ru-RU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457617"/>
            <a:ext cx="8839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Верхні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шари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хмар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отримують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енергію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як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від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Сонця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так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глибини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Сатурна. У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результаті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взаємодії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цих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потоків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енергії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виникають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сильні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вітри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що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спрямовані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чомусь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переважно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із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заходу на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схід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швидкість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яких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досягає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400 м/с. Через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вітри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утворюються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темні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смуги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хмар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які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розташовані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паралельно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екватору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. Сатурн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також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випромінює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у космос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більше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енергії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ніж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отримує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від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1700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Сонця</a:t>
            </a:r>
            <a:r>
              <a:rPr lang="ru-RU" sz="1700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.</a:t>
            </a:r>
            <a:endParaRPr lang="ru-RU" sz="1700" i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строномія\Os, x, lion, космос, space, 1920x1080.jpg"/>
          <p:cNvPicPr>
            <a:picLocks noChangeAspect="1" noChangeArrowheads="1"/>
          </p:cNvPicPr>
          <p:nvPr/>
        </p:nvPicPr>
        <p:blipFill>
          <a:blip r:embed="rId2" cstate="print"/>
          <a:srcRect l="11663" r="12844"/>
          <a:stretch>
            <a:fillRect/>
          </a:stretch>
        </p:blipFill>
        <p:spPr bwMode="auto">
          <a:xfrm>
            <a:off x="-25791" y="0"/>
            <a:ext cx="9204132" cy="6858000"/>
          </a:xfrm>
          <a:prstGeom prst="rect">
            <a:avLst/>
          </a:prstGeom>
          <a:noFill/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i="0" u="none" strike="noStrike" kern="1200" normalizeH="0" baseline="0" noProof="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  <a:t>Внутрішня будова Сатурна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19200"/>
            <a:ext cx="5334000" cy="526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1718131"/>
            <a:ext cx="3276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Сатурн, як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Юпітер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має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магнітне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поле,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радіаційні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пояси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та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є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джерелом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радіовипромінювання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Маса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Сатурна в 95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разів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більша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за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масу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Землі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а сила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тяжіння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в 1,12 рази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більша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за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земну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.</a:t>
            </a:r>
          </a:p>
          <a:p>
            <a:pPr fontAlgn="base"/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Сатурн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має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на диво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низьку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густину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нижчу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за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густину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води –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лише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0,7 г/см</a:t>
            </a:r>
            <a:r>
              <a:rPr lang="ru-RU" i="1" baseline="300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3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. І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якби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знайшовся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такий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велетенський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океан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води,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куди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можна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було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б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занурити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Сатурн,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він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би</a:t>
            </a:r>
            <a:r>
              <a:rPr lang="ru-RU" i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не потонув.</a:t>
            </a:r>
          </a:p>
          <a:p>
            <a:pPr fontAlgn="base"/>
            <a:endParaRPr lang="ru-RU" sz="2000" i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endParaRPr lang="ru-RU" sz="2000" i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строномія\nastol.com.ua_60429.jpg"/>
          <p:cNvPicPr>
            <a:picLocks noChangeAspect="1" noChangeArrowheads="1"/>
          </p:cNvPicPr>
          <p:nvPr/>
        </p:nvPicPr>
        <p:blipFill>
          <a:blip r:embed="rId2" cstate="print"/>
          <a:srcRect l="13583" r="2657"/>
          <a:stretch>
            <a:fillRect/>
          </a:stretch>
        </p:blipFill>
        <p:spPr bwMode="auto">
          <a:xfrm>
            <a:off x="-33691" y="0"/>
            <a:ext cx="919098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1143000"/>
            <a:ext cx="32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latin typeface="Georgia" pitchFamily="18" charset="0"/>
              </a:rPr>
              <a:t>Оскільки</a:t>
            </a:r>
            <a:r>
              <a:rPr lang="ru-RU" i="1" dirty="0" smtClean="0">
                <a:latin typeface="Georgia" pitchFamily="18" charset="0"/>
              </a:rPr>
              <a:t> Сатурн </a:t>
            </a:r>
            <a:r>
              <a:rPr lang="ru-RU" i="1" dirty="0" err="1" smtClean="0">
                <a:latin typeface="Georgia" pitchFamily="18" charset="0"/>
              </a:rPr>
              <a:t>знаходиться</a:t>
            </a:r>
            <a:r>
              <a:rPr lang="ru-RU" i="1" dirty="0" smtClean="0">
                <a:latin typeface="Georgia" pitchFamily="18" charset="0"/>
              </a:rPr>
              <a:t> в 9,5 </a:t>
            </a:r>
            <a:r>
              <a:rPr lang="ru-RU" i="1" dirty="0" err="1" smtClean="0">
                <a:latin typeface="Georgia" pitchFamily="18" charset="0"/>
              </a:rPr>
              <a:t>разів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далі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від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Сонця</a:t>
            </a:r>
            <a:r>
              <a:rPr lang="ru-RU" i="1" dirty="0" smtClean="0">
                <a:latin typeface="Georgia" pitchFamily="18" charset="0"/>
              </a:rPr>
              <a:t>, </a:t>
            </a:r>
            <a:r>
              <a:rPr lang="ru-RU" i="1" dirty="0" err="1" smtClean="0">
                <a:latin typeface="Georgia" pitchFamily="18" charset="0"/>
              </a:rPr>
              <a:t>ніж</a:t>
            </a:r>
            <a:r>
              <a:rPr lang="ru-RU" i="1" dirty="0" smtClean="0">
                <a:latin typeface="Georgia" pitchFamily="18" charset="0"/>
              </a:rPr>
              <a:t> Земля, то на </a:t>
            </a:r>
            <a:r>
              <a:rPr lang="ru-RU" i="1" dirty="0" err="1" smtClean="0">
                <a:latin typeface="Georgia" pitchFamily="18" charset="0"/>
              </a:rPr>
              <a:t>одиницю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площі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він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отримує</a:t>
            </a:r>
            <a:r>
              <a:rPr lang="ru-RU" i="1" dirty="0" smtClean="0">
                <a:latin typeface="Georgia" pitchFamily="18" charset="0"/>
              </a:rPr>
              <a:t> в 90 </a:t>
            </a:r>
            <a:r>
              <a:rPr lang="ru-RU" i="1" dirty="0" err="1" smtClean="0">
                <a:latin typeface="Georgia" pitchFamily="18" charset="0"/>
              </a:rPr>
              <a:t>разів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менше</a:t>
            </a:r>
            <a:r>
              <a:rPr lang="ru-RU" i="1" dirty="0" smtClean="0">
                <a:latin typeface="Georgia" pitchFamily="18" charset="0"/>
              </a:rPr>
              <a:t> тепла, </a:t>
            </a:r>
            <a:r>
              <a:rPr lang="ru-RU" i="1" dirty="0" err="1" smtClean="0">
                <a:latin typeface="Georgia" pitchFamily="18" charset="0"/>
              </a:rPr>
              <a:t>ніж</a:t>
            </a:r>
            <a:r>
              <a:rPr lang="ru-RU" i="1" dirty="0" smtClean="0">
                <a:latin typeface="Georgia" pitchFamily="18" charset="0"/>
              </a:rPr>
              <a:t> вона. </a:t>
            </a:r>
            <a:r>
              <a:rPr lang="ru-RU" i="1" dirty="0" err="1" smtClean="0">
                <a:latin typeface="Georgia" pitchFamily="18" charset="0"/>
              </a:rPr>
              <a:t>Згідно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з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розрахунками</a:t>
            </a:r>
            <a:r>
              <a:rPr lang="ru-RU" i="1" dirty="0" smtClean="0">
                <a:latin typeface="Georgia" pitchFamily="18" charset="0"/>
              </a:rPr>
              <a:t> температура </a:t>
            </a:r>
            <a:r>
              <a:rPr lang="ru-RU" i="1" dirty="0" err="1" smtClean="0">
                <a:latin typeface="Georgia" pitchFamily="18" charset="0"/>
              </a:rPr>
              <a:t>зовнішнього</a:t>
            </a:r>
            <a:r>
              <a:rPr lang="ru-RU" i="1" dirty="0" smtClean="0">
                <a:latin typeface="Georgia" pitchFamily="18" charset="0"/>
              </a:rPr>
              <a:t> шару </a:t>
            </a:r>
            <a:r>
              <a:rPr lang="ru-RU" i="1" dirty="0" err="1" smtClean="0">
                <a:latin typeface="Georgia" pitchFamily="18" charset="0"/>
              </a:rPr>
              <a:t>хмарового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покриву</a:t>
            </a:r>
            <a:r>
              <a:rPr lang="ru-RU" i="1" dirty="0" smtClean="0">
                <a:latin typeface="Georgia" pitchFamily="18" charset="0"/>
              </a:rPr>
              <a:t> повинна </a:t>
            </a:r>
            <a:r>
              <a:rPr lang="ru-RU" i="1" dirty="0" err="1" smtClean="0">
                <a:latin typeface="Georgia" pitchFamily="18" charset="0"/>
              </a:rPr>
              <a:t>становити</a:t>
            </a:r>
            <a:r>
              <a:rPr lang="ru-RU" i="1" dirty="0" smtClean="0">
                <a:latin typeface="Georgia" pitchFamily="18" charset="0"/>
              </a:rPr>
              <a:t> 80 К, </a:t>
            </a:r>
            <a:r>
              <a:rPr lang="ru-RU" i="1" dirty="0" err="1" smtClean="0">
                <a:latin typeface="Georgia" pitchFamily="18" charset="0"/>
              </a:rPr>
              <a:t>насправді</a:t>
            </a:r>
            <a:r>
              <a:rPr lang="ru-RU" i="1" dirty="0" smtClean="0">
                <a:latin typeface="Georgia" pitchFamily="18" charset="0"/>
              </a:rPr>
              <a:t> ж температура </a:t>
            </a:r>
            <a:r>
              <a:rPr lang="ru-RU" i="1" dirty="0" err="1" smtClean="0">
                <a:latin typeface="Georgia" pitchFamily="18" charset="0"/>
              </a:rPr>
              <a:t>атмосфери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планети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дорівнює</a:t>
            </a:r>
            <a:r>
              <a:rPr lang="ru-RU" i="1" dirty="0" smtClean="0">
                <a:latin typeface="Georgia" pitchFamily="18" charset="0"/>
              </a:rPr>
              <a:t> 90 К. </a:t>
            </a:r>
            <a:r>
              <a:rPr lang="ru-RU" i="1" dirty="0" err="1" smtClean="0">
                <a:latin typeface="Georgia" pitchFamily="18" charset="0"/>
              </a:rPr>
              <a:t>Отже</a:t>
            </a:r>
            <a:r>
              <a:rPr lang="ru-RU" i="1" dirty="0" smtClean="0">
                <a:latin typeface="Georgia" pitchFamily="18" charset="0"/>
              </a:rPr>
              <a:t>, Сатурн, як </a:t>
            </a:r>
            <a:r>
              <a:rPr lang="ru-RU" i="1" dirty="0" err="1" smtClean="0">
                <a:latin typeface="Georgia" pitchFamily="18" charset="0"/>
              </a:rPr>
              <a:t>і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Юпітер</a:t>
            </a:r>
            <a:r>
              <a:rPr lang="ru-RU" i="1" dirty="0" smtClean="0">
                <a:latin typeface="Georgia" pitchFamily="18" charset="0"/>
              </a:rPr>
              <a:t>, </a:t>
            </a:r>
            <a:r>
              <a:rPr lang="ru-RU" i="1" dirty="0" err="1" smtClean="0">
                <a:latin typeface="Georgia" pitchFamily="18" charset="0"/>
              </a:rPr>
              <a:t>перебуває</a:t>
            </a:r>
            <a:r>
              <a:rPr lang="ru-RU" i="1" dirty="0" smtClean="0">
                <a:latin typeface="Georgia" pitchFamily="18" charset="0"/>
              </a:rPr>
              <a:t> у </a:t>
            </a:r>
            <a:r>
              <a:rPr lang="ru-RU" i="1" dirty="0" err="1" smtClean="0">
                <a:latin typeface="Georgia" pitchFamily="18" charset="0"/>
              </a:rPr>
              <a:t>стані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повільного</a:t>
            </a:r>
            <a:r>
              <a:rPr lang="ru-RU" i="1" dirty="0" smtClean="0">
                <a:latin typeface="Georgia" pitchFamily="18" charset="0"/>
              </a:rPr>
              <a:t> </a:t>
            </a:r>
            <a:r>
              <a:rPr lang="ru-RU" i="1" dirty="0" err="1" smtClean="0">
                <a:latin typeface="Georgia" pitchFamily="18" charset="0"/>
              </a:rPr>
              <a:t>стискання</a:t>
            </a:r>
            <a:r>
              <a:rPr lang="ru-RU" i="1" dirty="0" smtClean="0">
                <a:latin typeface="Georgia" pitchFamily="18" charset="0"/>
              </a:rPr>
              <a:t>.</a:t>
            </a:r>
            <a:endParaRPr lang="ru-RU" sz="1700" i="1" dirty="0"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Таня\Pictures\1306913582.jpg"/>
          <p:cNvPicPr>
            <a:picLocks noChangeAspect="1" noChangeArrowheads="1"/>
          </p:cNvPicPr>
          <p:nvPr/>
        </p:nvPicPr>
        <p:blipFill>
          <a:blip r:embed="rId2" cstate="print"/>
          <a:srcRect l="1969" r="13780"/>
          <a:stretch>
            <a:fillRect/>
          </a:stretch>
        </p:blipFill>
        <p:spPr bwMode="auto">
          <a:xfrm>
            <a:off x="-115858" y="-11113"/>
            <a:ext cx="9259858" cy="68691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228600"/>
            <a:ext cx="61722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Полярне сяйво Сатурна</a:t>
            </a:r>
            <a:endParaRPr lang="ru-RU" sz="4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1054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Британські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астрономи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виявили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атмосфері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Сатурна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новий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тип полярного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сяйва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яке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утворює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кільце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навколо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одного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полюсів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планети</a:t>
            </a:r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Таня\Pictures\Северное_сияние_над_северным_полюсом_Сатур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5388834" cy="4343400"/>
          </a:xfrm>
          <a:prstGeom prst="rect">
            <a:avLst/>
          </a:prstGeom>
          <a:noFill/>
        </p:spPr>
      </p:pic>
      <p:pic>
        <p:nvPicPr>
          <p:cNvPr id="4" name="Picture 2" descr="D:\Users\Таня\Pictures\Saturn_auro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0" cy="423980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746</Words>
  <Application>Microsoft Office PowerPoint</Application>
  <PresentationFormat>Экран (4:3)</PresentationFormat>
  <Paragraphs>37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PF Playskool Pro Confetti</vt:lpstr>
      <vt:lpstr>Georgia</vt:lpstr>
      <vt:lpstr>Times New Roman</vt:lpstr>
      <vt:lpstr>Annabelle</vt:lpstr>
      <vt:lpstr>Calibri</vt:lpstr>
      <vt:lpstr>Mon Amour Two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64</cp:revision>
  <dcterms:created xsi:type="dcterms:W3CDTF">2013-10-28T13:24:37Z</dcterms:created>
  <dcterms:modified xsi:type="dcterms:W3CDTF">2013-12-05T13:21:36Z</dcterms:modified>
</cp:coreProperties>
</file>