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7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0" y="0"/>
            <a:ext cx="9178620" cy="68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676" y="2132856"/>
            <a:ext cx="73600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>
                <a:solidFill>
                  <a:srgbClr val="FFC000"/>
                </a:solidFill>
              </a:rPr>
              <a:t>Історія</a:t>
            </a:r>
            <a:r>
              <a:rPr lang="ru-RU" sz="7200" b="1" dirty="0">
                <a:solidFill>
                  <a:srgbClr val="FFC000"/>
                </a:solidFill>
              </a:rPr>
              <a:t> </a:t>
            </a:r>
            <a:r>
              <a:rPr lang="ru-RU" sz="7200" b="1" dirty="0" err="1">
                <a:solidFill>
                  <a:srgbClr val="FFC000"/>
                </a:solidFill>
              </a:rPr>
              <a:t>астрономії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152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1400" dirty="0" smtClean="0"/>
              <a:t>          </a:t>
            </a:r>
            <a:r>
              <a:rPr lang="uk-UA" sz="2800" b="1" dirty="0" smtClean="0"/>
              <a:t>У </a:t>
            </a:r>
            <a:r>
              <a:rPr lang="en-US" sz="2800" b="1" dirty="0" smtClean="0"/>
              <a:t>XIX</a:t>
            </a:r>
            <a:r>
              <a:rPr lang="uk-UA" sz="2800" b="1" dirty="0" smtClean="0"/>
              <a:t>  ст. почався новий етап у вивченні космосу , коли у 1814 р. німецький фізик Йозеф </a:t>
            </a:r>
            <a:r>
              <a:rPr lang="uk-UA" sz="2800" b="1" dirty="0" err="1" smtClean="0"/>
              <a:t>Фраунгофер</a:t>
            </a:r>
            <a:r>
              <a:rPr lang="uk-UA" sz="2800" b="1" dirty="0" smtClean="0"/>
              <a:t> відкрив                  лінії  поглинання у спектрі Сонця – фраунгоферові лінії.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815258"/>
            <a:ext cx="9358199" cy="404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1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uk-UA" sz="1400" dirty="0" smtClean="0"/>
              <a:t>За допомогою спектрів астрономи вивчають хімічний склад, температуру і навіть швидкість руху космічних тіл.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325" cy="716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За </a:t>
            </a:r>
            <a:r>
              <a:rPr lang="ru-RU" sz="2800" dirty="0" err="1">
                <a:solidFill>
                  <a:srgbClr val="FFC000"/>
                </a:solidFill>
              </a:rPr>
              <a:t>допомогою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спектрів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астрономи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вивчають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хімічний</a:t>
            </a:r>
            <a:r>
              <a:rPr lang="ru-RU" sz="2800" dirty="0">
                <a:solidFill>
                  <a:srgbClr val="FFC000"/>
                </a:solidFill>
              </a:rPr>
              <a:t> склад, температуру і </a:t>
            </a:r>
            <a:r>
              <a:rPr lang="ru-RU" sz="2800" dirty="0" err="1">
                <a:solidFill>
                  <a:srgbClr val="FFC000"/>
                </a:solidFill>
              </a:rPr>
              <a:t>навіть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швидкість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руху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космічних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тіл</a:t>
            </a:r>
            <a:r>
              <a:rPr lang="ru-RU" sz="2800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865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uk-UA" sz="1400" dirty="0" smtClean="0"/>
              <a:t>У 1929 р. Едвін </a:t>
            </a:r>
            <a:r>
              <a:rPr lang="uk-UA" sz="1400" dirty="0" err="1" smtClean="0"/>
              <a:t>Габбл</a:t>
            </a:r>
            <a:r>
              <a:rPr lang="uk-UA" sz="1400" dirty="0" smtClean="0"/>
              <a:t> довів, що галактики розлітаються, і пізніше вчені створили </a:t>
            </a:r>
            <a:r>
              <a:rPr lang="uk-UA" sz="1400" i="1" dirty="0" smtClean="0"/>
              <a:t>теорію еволюції Всесвіту </a:t>
            </a:r>
            <a:r>
              <a:rPr lang="uk-UA" sz="1400" dirty="0" smtClean="0"/>
              <a:t>від його </a:t>
            </a:r>
            <a:r>
              <a:rPr lang="uk-UA" sz="1400" dirty="0" err="1" smtClean="0"/>
              <a:t>зородження</a:t>
            </a:r>
            <a:r>
              <a:rPr lang="uk-UA" sz="1400" dirty="0" smtClean="0"/>
              <a:t> до сьогодення. Це дало поштовх до створення нової </a:t>
            </a:r>
            <a:r>
              <a:rPr lang="uk-UA" sz="1400" dirty="0" err="1" smtClean="0"/>
              <a:t>ноуки</a:t>
            </a:r>
            <a:r>
              <a:rPr lang="uk-UA" sz="1400" dirty="0" smtClean="0"/>
              <a:t> – </a:t>
            </a:r>
            <a:r>
              <a:rPr lang="uk-UA" sz="1400" i="1" dirty="0" smtClean="0"/>
              <a:t>космології</a:t>
            </a:r>
            <a:r>
              <a:rPr lang="uk-UA" sz="1400" dirty="0" smtClean="0"/>
              <a:t>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" y="1"/>
            <a:ext cx="9142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6515" y="1905507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У 1929 р. </a:t>
            </a:r>
            <a:r>
              <a:rPr lang="ru-RU" sz="3200" dirty="0" err="1">
                <a:solidFill>
                  <a:srgbClr val="FFFF00"/>
                </a:solidFill>
              </a:rPr>
              <a:t>Едвін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Габбл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довів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що</a:t>
            </a:r>
            <a:r>
              <a:rPr lang="ru-RU" sz="3200" dirty="0">
                <a:solidFill>
                  <a:srgbClr val="FFFF00"/>
                </a:solidFill>
              </a:rPr>
              <a:t> галактики </a:t>
            </a:r>
            <a:r>
              <a:rPr lang="ru-RU" sz="3200" dirty="0" err="1">
                <a:solidFill>
                  <a:srgbClr val="FFFF00"/>
                </a:solidFill>
              </a:rPr>
              <a:t>розлітаються</a:t>
            </a:r>
            <a:r>
              <a:rPr lang="ru-RU" sz="3200" dirty="0">
                <a:solidFill>
                  <a:srgbClr val="FFFF00"/>
                </a:solidFill>
              </a:rPr>
              <a:t>, і </a:t>
            </a:r>
            <a:r>
              <a:rPr lang="ru-RU" sz="3200" dirty="0" err="1">
                <a:solidFill>
                  <a:srgbClr val="FFFF00"/>
                </a:solidFill>
              </a:rPr>
              <a:t>пізніше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вчені</a:t>
            </a:r>
            <a:r>
              <a:rPr lang="ru-RU" sz="3200" dirty="0">
                <a:solidFill>
                  <a:srgbClr val="FFFF00"/>
                </a:solidFill>
              </a:rPr>
              <a:t> створили </a:t>
            </a:r>
            <a:r>
              <a:rPr lang="ru-RU" sz="3200" dirty="0" err="1">
                <a:solidFill>
                  <a:srgbClr val="FFFF00"/>
                </a:solidFill>
              </a:rPr>
              <a:t>теорію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еволюції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Всесвіту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від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його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зородження</a:t>
            </a:r>
            <a:r>
              <a:rPr lang="ru-RU" sz="3200" dirty="0">
                <a:solidFill>
                  <a:srgbClr val="FFFF00"/>
                </a:solidFill>
              </a:rPr>
              <a:t> до </a:t>
            </a:r>
            <a:r>
              <a:rPr lang="ru-RU" sz="3200" dirty="0" err="1">
                <a:solidFill>
                  <a:srgbClr val="FFFF00"/>
                </a:solidFill>
              </a:rPr>
              <a:t>сьогодення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  <a:r>
              <a:rPr lang="ru-RU" sz="3200" dirty="0" err="1">
                <a:solidFill>
                  <a:srgbClr val="FFFF00"/>
                </a:solidFill>
              </a:rPr>
              <a:t>Це</a:t>
            </a:r>
            <a:r>
              <a:rPr lang="ru-RU" sz="3200" dirty="0">
                <a:solidFill>
                  <a:srgbClr val="FFFF00"/>
                </a:solidFill>
              </a:rPr>
              <a:t> дало </a:t>
            </a:r>
            <a:r>
              <a:rPr lang="ru-RU" sz="3200" dirty="0" err="1">
                <a:solidFill>
                  <a:srgbClr val="FFFF00"/>
                </a:solidFill>
              </a:rPr>
              <a:t>поштовх</a:t>
            </a:r>
            <a:r>
              <a:rPr lang="ru-RU" sz="3200" dirty="0">
                <a:solidFill>
                  <a:srgbClr val="FFFF00"/>
                </a:solidFill>
              </a:rPr>
              <a:t> до </a:t>
            </a:r>
            <a:r>
              <a:rPr lang="ru-RU" sz="3200" dirty="0" err="1">
                <a:solidFill>
                  <a:srgbClr val="FFFF00"/>
                </a:solidFill>
              </a:rPr>
              <a:t>створення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нової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ноуки</a:t>
            </a:r>
            <a:r>
              <a:rPr lang="ru-RU" sz="3200" dirty="0">
                <a:solidFill>
                  <a:srgbClr val="FFFF00"/>
                </a:solidFill>
              </a:rPr>
              <a:t> – </a:t>
            </a:r>
            <a:r>
              <a:rPr lang="ru-RU" sz="3200" dirty="0" err="1">
                <a:solidFill>
                  <a:srgbClr val="FFFF00"/>
                </a:solidFill>
              </a:rPr>
              <a:t>космології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179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355160" cy="445050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4 жовтня 1957 р. почалась ера космонавтики. Цього дня у Радянському Союзу було запущено в космос перший у світі штучний </a:t>
            </a:r>
            <a:r>
              <a:rPr lang="uk-UA" sz="3200" b="1" dirty="0" err="1" smtClean="0"/>
              <a:t>спутник</a:t>
            </a:r>
            <a:r>
              <a:rPr lang="uk-UA" sz="3200" b="1" dirty="0" smtClean="0"/>
              <a:t> Землі.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05"/>
            <a:ext cx="6228184" cy="474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32" y="-47625"/>
            <a:ext cx="7327168" cy="53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752"/>
            <a:ext cx="9144000" cy="54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87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3028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</a:rPr>
              <a:t>Сьогодні</a:t>
            </a:r>
            <a:r>
              <a:rPr lang="ru-RU" sz="2800" dirty="0">
                <a:solidFill>
                  <a:srgbClr val="FFFF00"/>
                </a:solidFill>
              </a:rPr>
              <a:t> в </a:t>
            </a:r>
            <a:r>
              <a:rPr lang="ru-RU" sz="2800" dirty="0" err="1">
                <a:solidFill>
                  <a:srgbClr val="FFFF00"/>
                </a:solidFill>
              </a:rPr>
              <a:t>космосі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літають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сотні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автоматичних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станцій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які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досліджують</a:t>
            </a:r>
            <a:r>
              <a:rPr lang="ru-RU" sz="2800" dirty="0">
                <a:solidFill>
                  <a:srgbClr val="FFFF00"/>
                </a:solidFill>
              </a:rPr>
              <a:t> не </a:t>
            </a:r>
            <a:r>
              <a:rPr lang="ru-RU" sz="2800" dirty="0" err="1">
                <a:solidFill>
                  <a:srgbClr val="FFFF00"/>
                </a:solidFill>
              </a:rPr>
              <a:t>тільки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навколоземний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простір</a:t>
            </a:r>
            <a:r>
              <a:rPr lang="ru-RU" sz="2800" dirty="0">
                <a:solidFill>
                  <a:srgbClr val="FFFF00"/>
                </a:solidFill>
              </a:rPr>
              <a:t>, але й </a:t>
            </a:r>
            <a:r>
              <a:rPr lang="ru-RU" sz="2800" dirty="0" err="1">
                <a:solidFill>
                  <a:srgbClr val="FFFF00"/>
                </a:solidFill>
              </a:rPr>
              <a:t>вивчають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інші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планети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Сонячної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системи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561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91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Перші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спроби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пояснити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таємничі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небесні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явища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зроблені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Давньому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Єгипті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Єгипетські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жреці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склали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перші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карти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зоряного</a:t>
            </a:r>
            <a:r>
              <a:rPr lang="ru-RU" sz="2800" b="1" dirty="0">
                <a:solidFill>
                  <a:schemeClr val="bg1"/>
                </a:solidFill>
              </a:rPr>
              <a:t> неба, дали </a:t>
            </a:r>
            <a:r>
              <a:rPr lang="ru-RU" sz="2800" b="1" dirty="0" err="1">
                <a:solidFill>
                  <a:schemeClr val="bg1"/>
                </a:solidFill>
              </a:rPr>
              <a:t>назви</a:t>
            </a:r>
            <a:r>
              <a:rPr lang="ru-RU" sz="2800" b="1" dirty="0">
                <a:solidFill>
                  <a:schemeClr val="bg1"/>
                </a:solidFill>
              </a:rPr>
              <a:t> планетам.</a:t>
            </a:r>
          </a:p>
        </p:txBody>
      </p:sp>
    </p:spTree>
    <p:extLst>
      <p:ext uri="{BB962C8B-B14F-4D97-AF65-F5344CB8AC3E}">
        <p14:creationId xmlns:p14="http://schemas.microsoft.com/office/powerpoint/2010/main" val="265192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uk-UA" sz="1400" dirty="0" smtClean="0"/>
              <a:t>Піфагор у </a:t>
            </a:r>
            <a:r>
              <a:rPr lang="en-US" sz="1400" dirty="0" smtClean="0"/>
              <a:t>VI </a:t>
            </a:r>
            <a:r>
              <a:rPr lang="uk-UA" sz="1400" dirty="0" smtClean="0"/>
              <a:t>ст. до н. е. висунув ідею що Земля має форму кулі й висить у просторі.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496"/>
            <a:ext cx="9144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1660" y="2751674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</a:rPr>
              <a:t>Піфагор</a:t>
            </a:r>
            <a:r>
              <a:rPr lang="ru-RU" sz="3200" b="1" dirty="0">
                <a:solidFill>
                  <a:srgbClr val="FFC000"/>
                </a:solidFill>
              </a:rPr>
              <a:t> у VI ст. до н. е. </a:t>
            </a:r>
            <a:r>
              <a:rPr lang="ru-RU" sz="3200" b="1" dirty="0" err="1">
                <a:solidFill>
                  <a:srgbClr val="FFC000"/>
                </a:solidFill>
              </a:rPr>
              <a:t>висунув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ідею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що</a:t>
            </a:r>
            <a:r>
              <a:rPr lang="ru-RU" sz="3200" b="1" dirty="0">
                <a:solidFill>
                  <a:srgbClr val="FFC000"/>
                </a:solidFill>
              </a:rPr>
              <a:t> Земля </a:t>
            </a:r>
            <a:r>
              <a:rPr lang="ru-RU" sz="3200" b="1" dirty="0" err="1">
                <a:solidFill>
                  <a:srgbClr val="FFC000"/>
                </a:solidFill>
              </a:rPr>
              <a:t>має</a:t>
            </a:r>
            <a:r>
              <a:rPr lang="ru-RU" sz="3200" b="1" dirty="0">
                <a:solidFill>
                  <a:srgbClr val="FFC000"/>
                </a:solidFill>
              </a:rPr>
              <a:t> форму </a:t>
            </a:r>
            <a:r>
              <a:rPr lang="ru-RU" sz="3200" b="1" dirty="0" err="1">
                <a:solidFill>
                  <a:srgbClr val="FFC000"/>
                </a:solidFill>
              </a:rPr>
              <a:t>кулі</a:t>
            </a:r>
            <a:r>
              <a:rPr lang="ru-RU" sz="3200" b="1" dirty="0">
                <a:solidFill>
                  <a:srgbClr val="FFC000"/>
                </a:solidFill>
              </a:rPr>
              <a:t> й </a:t>
            </a:r>
            <a:r>
              <a:rPr lang="ru-RU" sz="3200" b="1" dirty="0" err="1">
                <a:solidFill>
                  <a:srgbClr val="FFC000"/>
                </a:solidFill>
              </a:rPr>
              <a:t>висить</a:t>
            </a:r>
            <a:r>
              <a:rPr lang="ru-RU" sz="3200" b="1" dirty="0">
                <a:solidFill>
                  <a:srgbClr val="FFC000"/>
                </a:solidFill>
              </a:rPr>
              <a:t> у </a:t>
            </a:r>
            <a:r>
              <a:rPr lang="ru-RU" sz="3200" b="1" dirty="0" err="1">
                <a:solidFill>
                  <a:srgbClr val="FFC000"/>
                </a:solidFill>
              </a:rPr>
              <a:t>просторі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12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uk-UA" sz="1400" dirty="0" smtClean="0"/>
              <a:t>Астроном </a:t>
            </a:r>
            <a:r>
              <a:rPr lang="uk-UA" sz="1400" dirty="0" err="1" smtClean="0"/>
              <a:t>Гіппарх</a:t>
            </a:r>
            <a:r>
              <a:rPr lang="uk-UA" sz="1400" dirty="0" smtClean="0"/>
              <a:t> у ІІ ст. до н. е. визначив відстань від землі до Місяця та відкрив явище </a:t>
            </a:r>
            <a:r>
              <a:rPr lang="uk-UA" sz="1400" i="1" dirty="0" smtClean="0"/>
              <a:t>прецесії </a:t>
            </a:r>
            <a:r>
              <a:rPr lang="uk-UA" sz="1400" dirty="0" smtClean="0"/>
              <a:t>осі обертання Землі.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Астроном </a:t>
            </a:r>
            <a:r>
              <a:rPr lang="ru-RU" sz="3600" b="1" dirty="0" err="1">
                <a:solidFill>
                  <a:srgbClr val="FFC000"/>
                </a:solidFill>
              </a:rPr>
              <a:t>Гіппарх</a:t>
            </a:r>
            <a:r>
              <a:rPr lang="ru-RU" sz="3600" b="1" dirty="0">
                <a:solidFill>
                  <a:srgbClr val="FFC000"/>
                </a:solidFill>
              </a:rPr>
              <a:t> у ІІ ст. до н. е. </a:t>
            </a:r>
            <a:r>
              <a:rPr lang="ru-RU" sz="3600" b="1" dirty="0" err="1">
                <a:solidFill>
                  <a:srgbClr val="FFC000"/>
                </a:solidFill>
              </a:rPr>
              <a:t>визначив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відстань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від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землі</a:t>
            </a:r>
            <a:r>
              <a:rPr lang="ru-RU" sz="3600" b="1" dirty="0">
                <a:solidFill>
                  <a:srgbClr val="FFC000"/>
                </a:solidFill>
              </a:rPr>
              <a:t> до </a:t>
            </a:r>
            <a:r>
              <a:rPr lang="ru-RU" sz="3600" b="1" dirty="0" err="1">
                <a:solidFill>
                  <a:srgbClr val="FFC000"/>
                </a:solidFill>
              </a:rPr>
              <a:t>Місяця</a:t>
            </a:r>
            <a:r>
              <a:rPr lang="ru-RU" sz="3600" b="1" dirty="0">
                <a:solidFill>
                  <a:srgbClr val="FFC000"/>
                </a:solidFill>
              </a:rPr>
              <a:t> та </a:t>
            </a:r>
            <a:r>
              <a:rPr lang="ru-RU" sz="3600" b="1" dirty="0" err="1">
                <a:solidFill>
                  <a:srgbClr val="FFC000"/>
                </a:solidFill>
              </a:rPr>
              <a:t>відкрив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явище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прецесії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осі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обертання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Землі</a:t>
            </a:r>
            <a:r>
              <a:rPr lang="ru-RU" sz="3600" b="1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62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050" y="-92006"/>
            <a:ext cx="1113182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761" y="2755359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Давньогрецький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філософ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Клавдій</a:t>
            </a:r>
            <a:r>
              <a:rPr lang="ru-RU" sz="3200" b="1" dirty="0">
                <a:solidFill>
                  <a:schemeClr val="bg1"/>
                </a:solidFill>
              </a:rPr>
              <a:t> Птолемей створив </a:t>
            </a:r>
            <a:r>
              <a:rPr lang="ru-RU" sz="3200" b="1" dirty="0" err="1">
                <a:solidFill>
                  <a:schemeClr val="bg1"/>
                </a:solidFill>
              </a:rPr>
              <a:t>геоцентричну</a:t>
            </a:r>
            <a:r>
              <a:rPr lang="ru-RU" sz="3200" b="1" dirty="0">
                <a:solidFill>
                  <a:schemeClr val="bg1"/>
                </a:solidFill>
              </a:rPr>
              <a:t> систему </a:t>
            </a:r>
            <a:r>
              <a:rPr lang="ru-RU" sz="3200" b="1" dirty="0" err="1">
                <a:solidFill>
                  <a:schemeClr val="bg1"/>
                </a:solidFill>
              </a:rPr>
              <a:t>світу</a:t>
            </a:r>
            <a:r>
              <a:rPr lang="ru-RU" sz="3200" b="1" dirty="0">
                <a:solidFill>
                  <a:schemeClr val="bg1"/>
                </a:solidFill>
              </a:rPr>
              <a:t>, у </a:t>
            </a:r>
            <a:r>
              <a:rPr lang="ru-RU" sz="3200" b="1" dirty="0" err="1">
                <a:solidFill>
                  <a:schemeClr val="bg1"/>
                </a:solidFill>
              </a:rPr>
              <a:t>якій</a:t>
            </a:r>
            <a:r>
              <a:rPr lang="ru-RU" sz="3200" b="1" dirty="0">
                <a:solidFill>
                  <a:schemeClr val="bg1"/>
                </a:solidFill>
              </a:rPr>
              <a:t> земля </a:t>
            </a:r>
            <a:r>
              <a:rPr lang="ru-RU" sz="3200" b="1" dirty="0" err="1">
                <a:solidFill>
                  <a:schemeClr val="bg1"/>
                </a:solidFill>
              </a:rPr>
              <a:t>розміщується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центрі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84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uk-UA" sz="1400" dirty="0" smtClean="0"/>
              <a:t>У </a:t>
            </a:r>
            <a:r>
              <a:rPr lang="en-US" sz="1400" dirty="0" smtClean="0"/>
              <a:t>XVI </a:t>
            </a:r>
            <a:r>
              <a:rPr lang="uk-UA" sz="1400" dirty="0" smtClean="0"/>
              <a:t>ст. Миколай </a:t>
            </a:r>
            <a:r>
              <a:rPr lang="uk-UA" sz="1400" dirty="0"/>
              <a:t>К</a:t>
            </a:r>
            <a:r>
              <a:rPr lang="uk-UA" sz="1400" dirty="0" smtClean="0"/>
              <a:t>оперник запропонував геліоцентричну систему світу у якій у центрі розташоване сонце, а планети обертаються навколо нього по колових орбітах.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" y="1"/>
            <a:ext cx="101183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789040"/>
            <a:ext cx="581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 XVI ст. </a:t>
            </a:r>
            <a:r>
              <a:rPr lang="ru-RU" sz="2800" b="1" dirty="0" err="1">
                <a:solidFill>
                  <a:schemeClr val="bg1"/>
                </a:solidFill>
              </a:rPr>
              <a:t>Миколай</a:t>
            </a:r>
            <a:r>
              <a:rPr lang="ru-RU" sz="2800" b="1" dirty="0">
                <a:solidFill>
                  <a:schemeClr val="bg1"/>
                </a:solidFill>
              </a:rPr>
              <a:t> Коперник </a:t>
            </a:r>
            <a:r>
              <a:rPr lang="ru-RU" sz="2800" b="1" dirty="0" err="1">
                <a:solidFill>
                  <a:schemeClr val="bg1"/>
                </a:solidFill>
              </a:rPr>
              <a:t>запропонував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геліоцентричну</a:t>
            </a:r>
            <a:r>
              <a:rPr lang="ru-RU" sz="2800" b="1" dirty="0">
                <a:solidFill>
                  <a:schemeClr val="bg1"/>
                </a:solidFill>
              </a:rPr>
              <a:t> систему </a:t>
            </a:r>
            <a:r>
              <a:rPr lang="ru-RU" sz="2800" b="1" dirty="0" err="1">
                <a:solidFill>
                  <a:schemeClr val="bg1"/>
                </a:solidFill>
              </a:rPr>
              <a:t>світу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якій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центрі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розташоване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сонце</a:t>
            </a:r>
            <a:r>
              <a:rPr lang="ru-RU" sz="2800" b="1" dirty="0">
                <a:solidFill>
                  <a:schemeClr val="bg1"/>
                </a:solidFill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</a:rPr>
              <a:t>планети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обертаються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навколо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нього</a:t>
            </a:r>
            <a:r>
              <a:rPr lang="ru-RU" sz="2800" b="1" dirty="0">
                <a:solidFill>
                  <a:schemeClr val="bg1"/>
                </a:solidFill>
              </a:rPr>
              <a:t> по </a:t>
            </a:r>
            <a:r>
              <a:rPr lang="ru-RU" sz="2800" b="1" dirty="0" err="1">
                <a:solidFill>
                  <a:schemeClr val="bg1"/>
                </a:solidFill>
              </a:rPr>
              <a:t>колових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орбітах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62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86808" cy="5760640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/>
              <a:t>У 1609 р. італійський фізик Галілео Галілей уперше використав телескоп для спостереження за небесними </a:t>
            </a:r>
            <a:r>
              <a:rPr lang="uk-UA" sz="2800" b="1" dirty="0" smtClean="0"/>
              <a:t>світилами, відкрив супутники Юпітера та побачив зорі в Молочному  Шляху.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" y="1"/>
            <a:ext cx="3673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5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XVII </a:t>
            </a:r>
            <a:r>
              <a:rPr lang="uk-UA" sz="1400" dirty="0" smtClean="0"/>
              <a:t>ст. </a:t>
            </a:r>
            <a:r>
              <a:rPr lang="uk-UA" sz="1400" dirty="0" err="1" smtClean="0"/>
              <a:t>Ісаак</a:t>
            </a:r>
            <a:r>
              <a:rPr lang="uk-UA" sz="1400" dirty="0" smtClean="0"/>
              <a:t> Ньютон відкрив основні закони механіки та закон всесвітнього тяжіння.  Він довів універсальність сили тяжіння, гравітації.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1026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5172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XVII </a:t>
            </a:r>
            <a:r>
              <a:rPr lang="ru-RU" sz="2400" b="1" dirty="0">
                <a:solidFill>
                  <a:srgbClr val="FFC000"/>
                </a:solidFill>
              </a:rPr>
              <a:t>ст. </a:t>
            </a:r>
            <a:r>
              <a:rPr lang="ru-RU" sz="2400" b="1" dirty="0" err="1">
                <a:solidFill>
                  <a:srgbClr val="FFC000"/>
                </a:solidFill>
              </a:rPr>
              <a:t>Ісаак</a:t>
            </a:r>
            <a:r>
              <a:rPr lang="ru-RU" sz="2400" b="1" dirty="0">
                <a:solidFill>
                  <a:srgbClr val="FFC000"/>
                </a:solidFill>
              </a:rPr>
              <a:t> Ньютон </a:t>
            </a:r>
            <a:r>
              <a:rPr lang="ru-RU" sz="2400" b="1" dirty="0" err="1">
                <a:solidFill>
                  <a:srgbClr val="FFC000"/>
                </a:solidFill>
              </a:rPr>
              <a:t>відкрив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основні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закони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механіки</a:t>
            </a:r>
            <a:r>
              <a:rPr lang="ru-RU" sz="2400" b="1" dirty="0">
                <a:solidFill>
                  <a:srgbClr val="FFC000"/>
                </a:solidFill>
              </a:rPr>
              <a:t> та закон </a:t>
            </a:r>
            <a:r>
              <a:rPr lang="ru-RU" sz="2400" b="1" dirty="0" err="1">
                <a:solidFill>
                  <a:srgbClr val="FFC000"/>
                </a:solidFill>
              </a:rPr>
              <a:t>всесвітнього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тяжіння</a:t>
            </a:r>
            <a:r>
              <a:rPr lang="ru-RU" sz="2400" b="1" dirty="0">
                <a:solidFill>
                  <a:srgbClr val="FFC000"/>
                </a:solidFill>
              </a:rPr>
              <a:t>.  </a:t>
            </a:r>
            <a:r>
              <a:rPr lang="ru-RU" sz="2400" b="1" dirty="0" err="1">
                <a:solidFill>
                  <a:srgbClr val="FFC000"/>
                </a:solidFill>
              </a:rPr>
              <a:t>Він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довів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універсальність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сили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тяжіння</a:t>
            </a:r>
            <a:r>
              <a:rPr lang="ru-RU" sz="2400" b="1" dirty="0">
                <a:solidFill>
                  <a:srgbClr val="FFC000"/>
                </a:solidFill>
              </a:rPr>
              <a:t>, </a:t>
            </a:r>
            <a:r>
              <a:rPr lang="ru-RU" sz="2400" b="1" dirty="0" err="1">
                <a:solidFill>
                  <a:srgbClr val="FFC000"/>
                </a:solidFill>
              </a:rPr>
              <a:t>гравітації</a:t>
            </a:r>
            <a:r>
              <a:rPr lang="ru-RU" sz="2400" b="1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379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/>
            <a:r>
              <a:rPr lang="uk-UA" sz="1400" dirty="0" smtClean="0"/>
              <a:t>Сила тяжіння керує рухом зір і галактик,а також впливає на еволюцію цілого Всесвіту.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05"/>
            <a:ext cx="9144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8800" y="1772816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Сила </a:t>
            </a:r>
            <a:r>
              <a:rPr lang="ru-RU" sz="3600" b="1" dirty="0" err="1"/>
              <a:t>тяжіння</a:t>
            </a:r>
            <a:r>
              <a:rPr lang="ru-RU" sz="3600" b="1" dirty="0"/>
              <a:t> </a:t>
            </a:r>
            <a:r>
              <a:rPr lang="ru-RU" sz="3600" b="1" dirty="0" err="1"/>
              <a:t>керує</a:t>
            </a:r>
            <a:r>
              <a:rPr lang="ru-RU" sz="3600" b="1" dirty="0"/>
              <a:t> </a:t>
            </a:r>
            <a:r>
              <a:rPr lang="ru-RU" sz="3600" b="1" dirty="0" err="1"/>
              <a:t>рухом</a:t>
            </a:r>
            <a:r>
              <a:rPr lang="ru-RU" sz="3600" b="1" dirty="0"/>
              <a:t> </a:t>
            </a:r>
            <a:r>
              <a:rPr lang="ru-RU" sz="3600" b="1" dirty="0" err="1"/>
              <a:t>зір</a:t>
            </a:r>
            <a:r>
              <a:rPr lang="ru-RU" sz="3600" b="1" dirty="0"/>
              <a:t> і </a:t>
            </a:r>
            <a:r>
              <a:rPr lang="ru-RU" sz="3600" b="1" dirty="0" err="1"/>
              <a:t>галактик,а</a:t>
            </a:r>
            <a:r>
              <a:rPr lang="ru-RU" sz="3600" b="1" dirty="0"/>
              <a:t> </a:t>
            </a:r>
            <a:r>
              <a:rPr lang="ru-RU" sz="3600" b="1" dirty="0" err="1"/>
              <a:t>також</a:t>
            </a:r>
            <a:r>
              <a:rPr lang="ru-RU" sz="3600" b="1" dirty="0"/>
              <a:t> </a:t>
            </a:r>
            <a:r>
              <a:rPr lang="ru-RU" sz="3600" b="1" dirty="0" err="1"/>
              <a:t>впливає</a:t>
            </a:r>
            <a:r>
              <a:rPr lang="ru-RU" sz="3600" b="1" dirty="0"/>
              <a:t> на </a:t>
            </a:r>
            <a:r>
              <a:rPr lang="ru-RU" sz="3600" b="1" dirty="0" err="1"/>
              <a:t>еволюцію</a:t>
            </a:r>
            <a:r>
              <a:rPr lang="ru-RU" sz="3600" b="1" dirty="0"/>
              <a:t> </a:t>
            </a:r>
            <a:r>
              <a:rPr lang="ru-RU" sz="3600" b="1" dirty="0" err="1"/>
              <a:t>цілого</a:t>
            </a:r>
            <a:r>
              <a:rPr lang="ru-RU" sz="3600" b="1" dirty="0"/>
              <a:t> </a:t>
            </a:r>
            <a:r>
              <a:rPr lang="ru-RU" sz="3600" b="1" dirty="0" err="1" smtClean="0"/>
              <a:t>Всесвіту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5329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468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Піфагор у VI ст. до н. е. висунув ідею що Земля має форму кулі й висить у просторі.</vt:lpstr>
      <vt:lpstr>Астроном Гіппарх у ІІ ст. до н. е. визначив відстань від землі до Місяця та відкрив явище прецесії осі обертання Землі.</vt:lpstr>
      <vt:lpstr>Презентация PowerPoint</vt:lpstr>
      <vt:lpstr>У XVI ст. Миколай Коперник запропонував геліоцентричну систему світу у якій у центрі розташоване сонце, а планети обертаються навколо нього по колових орбітах.</vt:lpstr>
      <vt:lpstr>У 1609 р. італійський фізик Галілео Галілей уперше використав телескоп для спостереження за небесними світилами, відкрив супутники Юпітера та побачив зорі в Молочному  Шляху. </vt:lpstr>
      <vt:lpstr>XVII ст. Ісаак Ньютон відкрив основні закони механіки та закон всесвітнього тяжіння.  Він довів універсальність сили тяжіння, гравітації. </vt:lpstr>
      <vt:lpstr>Сила тяжіння керує рухом зір і галактик,а також впливає на еволюцію цілого Всесвіту.</vt:lpstr>
      <vt:lpstr>          У XIX  ст. почався новий етап у вивченні космосу , коли у 1814 р. німецький фізик Йозеф Фраунгофер відкрив                  лінії  поглинання у спектрі Сонця – фраунгоферові лінії. </vt:lpstr>
      <vt:lpstr>За допомогою спектрів астрономи вивчають хімічний склад, температуру і навіть швидкість руху космічних тіл. </vt:lpstr>
      <vt:lpstr>У 1929 р. Едвін Габбл довів, що галактики розлітаються, і пізніше вчені створили теорію еволюції Всесвіту від його зородження до сьогодення. Це дало поштовх до створення нової ноуки – космології. </vt:lpstr>
      <vt:lpstr>4 жовтня 1957 р. почалась ера космонавтики. Цього дня у Радянському Союзу було запущено в космос перший у світі штучний спутник Землі.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астрономії</dc:title>
  <dc:creator>Коля</dc:creator>
  <cp:lastModifiedBy>Deafult User</cp:lastModifiedBy>
  <cp:revision>15</cp:revision>
  <dcterms:created xsi:type="dcterms:W3CDTF">2013-10-06T17:47:35Z</dcterms:created>
  <dcterms:modified xsi:type="dcterms:W3CDTF">2013-10-20T15:56:24Z</dcterms:modified>
</cp:coreProperties>
</file>