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58" r:id="rId4"/>
    <p:sldId id="259" r:id="rId5"/>
    <p:sldId id="268" r:id="rId6"/>
    <p:sldId id="262" r:id="rId7"/>
    <p:sldId id="263" r:id="rId8"/>
    <p:sldId id="267" r:id="rId9"/>
    <p:sldId id="265" r:id="rId10"/>
    <p:sldId id="269" r:id="rId11"/>
    <p:sldId id="272" r:id="rId12"/>
    <p:sldId id="271" r:id="rId13"/>
    <p:sldId id="273" r:id="rId14"/>
    <p:sldId id="270" r:id="rId15"/>
    <p:sldId id="264" r:id="rId16"/>
    <p:sldId id="274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422" autoAdjust="0"/>
    <p:restoredTop sz="94660"/>
  </p:normalViewPr>
  <p:slideViewPr>
    <p:cSldViewPr>
      <p:cViewPr varScale="1">
        <p:scale>
          <a:sx n="69" d="100"/>
          <a:sy n="69" d="100"/>
        </p:scale>
        <p:origin x="-552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10.12.2012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ая соединительная линия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Прямая соединительная линия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Овал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Овал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Овал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10.12.2012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10.12.2012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10.12.2012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10.12.2012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Прямая соединительная линия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Овал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Овал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Овал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Прямая соединительная линия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10.12.2012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10.12.2012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10.12.2012</a:t>
            </a:fld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10.12.2012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Содержимое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10.12.2012</a:t>
            </a:fld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3" name="Нижний колонтитул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10.12.2012</a:t>
            </a:fld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10.12.2012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refine.org.ua/pageid-72-1.html" TargetMode="External"/><Relationship Id="rId7" Type="http://schemas.openxmlformats.org/officeDocument/2006/relationships/hyperlink" Target="http://uk.wikipedia.org/wiki/%CA%E8%E1%E0%EB%FC%F7%E8%F7_%CC%E8%EA%EE%EB%E0_%B2%E2%E0%ED%EE%E2%E8%F7" TargetMode="External"/><Relationship Id="rId2" Type="http://schemas.openxmlformats.org/officeDocument/2006/relationships/hyperlink" Target="http://ru.wikipedia.org/wiki/%C0%F0%EC%F1%F2%F0%EE%ED%E3,_%CD%E8%EB_%CE%EB%E4%E5%ED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cosmoworld.ru/spaceencyclopedia/Vglushko/index.shtml?bio.htm" TargetMode="External"/><Relationship Id="rId5" Type="http://schemas.openxmlformats.org/officeDocument/2006/relationships/hyperlink" Target="http://h.ua/story/93235/" TargetMode="External"/><Relationship Id="rId4" Type="http://schemas.openxmlformats.org/officeDocument/2006/relationships/hyperlink" Target="http://ru.wikipedia.org/wiki/%C3%E0%E3%E0%F0%E8%ED,_%DE%F0%E8%E9_%C0%EB%E5%EA%F1%E5%E5%E2%E8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285984" y="3071810"/>
            <a:ext cx="6172200" cy="1894362"/>
          </a:xfrm>
        </p:spPr>
        <p:txBody>
          <a:bodyPr>
            <a:noAutofit/>
          </a:bodyPr>
          <a:lstStyle/>
          <a:p>
            <a:r>
              <a:rPr lang="uk-UA" sz="6600" dirty="0" smtClean="0">
                <a:ln>
                  <a:solidFill>
                    <a:schemeClr val="bg2">
                      <a:lumMod val="50000"/>
                    </a:schemeClr>
                  </a:solidFill>
                </a:ln>
                <a:solidFill>
                  <a:schemeClr val="tx1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  <a:latin typeface="Comic Sans MS" pitchFamily="66" charset="0"/>
              </a:rPr>
              <a:t>Розвиток космонавтики</a:t>
            </a:r>
            <a:endParaRPr lang="ru-RU" sz="6600" dirty="0">
              <a:ln>
                <a:solidFill>
                  <a:schemeClr val="bg2">
                    <a:lumMod val="50000"/>
                  </a:schemeClr>
                </a:solidFill>
              </a:ln>
              <a:solidFill>
                <a:schemeClr val="tx1"/>
              </a:solidFill>
              <a:effectLst>
                <a:glow rad="63500">
                  <a:schemeClr val="accent4">
                    <a:satMod val="175000"/>
                    <a:alpha val="40000"/>
                  </a:schemeClr>
                </a:glow>
              </a:effectLst>
              <a:latin typeface="Comic Sans MS" pitchFamily="66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500034" y="642918"/>
            <a:ext cx="7467600" cy="4873752"/>
          </a:xfrm>
        </p:spPr>
        <p:txBody>
          <a:bodyPr>
            <a:normAutofit/>
          </a:bodyPr>
          <a:lstStyle/>
          <a:p>
            <a:r>
              <a:rPr lang="ru-RU" sz="2000" dirty="0" smtClean="0"/>
              <a:t>Через 4 </a:t>
            </a:r>
            <a:r>
              <a:rPr lang="ru-RU" sz="2000" dirty="0" err="1" smtClean="0"/>
              <a:t>тижні</a:t>
            </a:r>
            <a:r>
              <a:rPr lang="ru-RU" sz="2000" dirty="0" smtClean="0"/>
              <a:t> </a:t>
            </a:r>
            <a:r>
              <a:rPr lang="ru-RU" sz="2000" dirty="0" err="1" smtClean="0"/>
              <a:t>після</a:t>
            </a:r>
            <a:r>
              <a:rPr lang="ru-RU" sz="2000" dirty="0" smtClean="0"/>
              <a:t> </a:t>
            </a:r>
            <a:r>
              <a:rPr lang="ru-RU" sz="2000" dirty="0" err="1" smtClean="0"/>
              <a:t>польоту</a:t>
            </a:r>
            <a:r>
              <a:rPr lang="ru-RU" sz="2000" dirty="0" smtClean="0"/>
              <a:t> </a:t>
            </a:r>
            <a:r>
              <a:rPr lang="ru-RU" sz="2000" dirty="0" err="1" smtClean="0"/>
              <a:t>Юрія</a:t>
            </a:r>
            <a:r>
              <a:rPr lang="ru-RU" sz="2000" dirty="0" smtClean="0"/>
              <a:t> </a:t>
            </a:r>
            <a:r>
              <a:rPr lang="ru-RU" sz="2000" dirty="0" err="1" smtClean="0"/>
              <a:t>Гагаріна</a:t>
            </a:r>
            <a:r>
              <a:rPr lang="ru-RU" sz="2000" dirty="0" smtClean="0"/>
              <a:t> 5 </a:t>
            </a:r>
            <a:r>
              <a:rPr lang="ru-RU" sz="2000" dirty="0" err="1" smtClean="0"/>
              <a:t>травня</a:t>
            </a:r>
            <a:r>
              <a:rPr lang="ru-RU" sz="2000" dirty="0" smtClean="0"/>
              <a:t> 1961 року </a:t>
            </a:r>
            <a:r>
              <a:rPr lang="ru-RU" sz="2000" dirty="0" err="1" smtClean="0"/>
              <a:t>капітан</a:t>
            </a:r>
            <a:r>
              <a:rPr lang="ru-RU" sz="2000" dirty="0" smtClean="0"/>
              <a:t> 3-го рангу </a:t>
            </a:r>
            <a:r>
              <a:rPr lang="ru-RU" sz="2000" b="1" dirty="0" smtClean="0"/>
              <a:t>Алан Шепард</a:t>
            </a:r>
            <a:r>
              <a:rPr lang="ru-RU" sz="2000" dirty="0" smtClean="0"/>
              <a:t> став першим </a:t>
            </a:r>
            <a:r>
              <a:rPr lang="ru-RU" sz="2000" dirty="0" err="1" smtClean="0"/>
              <a:t>американським</a:t>
            </a:r>
            <a:r>
              <a:rPr lang="ru-RU" sz="2000" dirty="0" smtClean="0"/>
              <a:t> астронавтом. </a:t>
            </a:r>
            <a:r>
              <a:rPr lang="ru-RU" sz="2000" dirty="0" err="1" smtClean="0"/>
              <a:t>Хоча</a:t>
            </a:r>
            <a:r>
              <a:rPr lang="ru-RU" sz="2000" dirty="0" smtClean="0"/>
              <a:t> </a:t>
            </a:r>
            <a:r>
              <a:rPr lang="ru-RU" sz="2000" dirty="0" err="1" smtClean="0"/>
              <a:t>він</a:t>
            </a:r>
            <a:r>
              <a:rPr lang="ru-RU" sz="2000" dirty="0" smtClean="0"/>
              <a:t> </a:t>
            </a:r>
            <a:r>
              <a:rPr lang="ru-RU" sz="2000" dirty="0" err="1" smtClean="0"/>
              <a:t>і</a:t>
            </a:r>
            <a:r>
              <a:rPr lang="ru-RU" sz="2000" dirty="0" smtClean="0"/>
              <a:t> не досягнув </a:t>
            </a:r>
            <a:r>
              <a:rPr lang="ru-RU" sz="2000" dirty="0" err="1" smtClean="0"/>
              <a:t>навколоземної</a:t>
            </a:r>
            <a:r>
              <a:rPr lang="ru-RU" sz="2000" dirty="0" smtClean="0"/>
              <a:t> </a:t>
            </a:r>
            <a:r>
              <a:rPr lang="ru-RU" sz="2000" dirty="0" err="1" smtClean="0"/>
              <a:t>орбіти</a:t>
            </a:r>
            <a:r>
              <a:rPr lang="ru-RU" sz="2000" dirty="0" smtClean="0"/>
              <a:t>, </a:t>
            </a:r>
            <a:r>
              <a:rPr lang="ru-RU" sz="2000" dirty="0" err="1" smtClean="0"/>
              <a:t>він</a:t>
            </a:r>
            <a:r>
              <a:rPr lang="ru-RU" sz="2000" dirty="0" smtClean="0"/>
              <a:t> </a:t>
            </a:r>
            <a:r>
              <a:rPr lang="ru-RU" sz="2000" dirty="0" err="1" smtClean="0"/>
              <a:t>піднявся</a:t>
            </a:r>
            <a:r>
              <a:rPr lang="ru-RU" sz="2000" dirty="0" smtClean="0"/>
              <a:t> над Землею на </a:t>
            </a:r>
            <a:r>
              <a:rPr lang="ru-RU" sz="2000" dirty="0" err="1" smtClean="0"/>
              <a:t>висоту</a:t>
            </a:r>
            <a:r>
              <a:rPr lang="ru-RU" sz="2000" dirty="0" smtClean="0"/>
              <a:t> </a:t>
            </a:r>
            <a:r>
              <a:rPr lang="ru-RU" sz="2000" dirty="0" err="1" smtClean="0"/>
              <a:t>біля</a:t>
            </a:r>
            <a:r>
              <a:rPr lang="ru-RU" sz="2000" dirty="0" smtClean="0"/>
              <a:t> 186 км. Шепард, </a:t>
            </a:r>
            <a:r>
              <a:rPr lang="ru-RU" sz="2000" dirty="0" err="1" smtClean="0"/>
              <a:t>запущений</a:t>
            </a:r>
            <a:r>
              <a:rPr lang="ru-RU" sz="2000" dirty="0" smtClean="0"/>
              <a:t> </a:t>
            </a:r>
            <a:r>
              <a:rPr lang="ru-RU" sz="2000" dirty="0" err="1" smtClean="0"/>
              <a:t>з</a:t>
            </a:r>
            <a:r>
              <a:rPr lang="ru-RU" sz="2000" dirty="0" smtClean="0"/>
              <a:t> </a:t>
            </a:r>
            <a:r>
              <a:rPr lang="ru-RU" sz="2000" dirty="0" err="1" smtClean="0"/>
              <a:t>мису</a:t>
            </a:r>
            <a:r>
              <a:rPr lang="ru-RU" sz="2000" dirty="0" smtClean="0"/>
              <a:t> Канаверал на </a:t>
            </a:r>
            <a:r>
              <a:rPr lang="ru-RU" sz="2000" dirty="0" err="1" smtClean="0"/>
              <a:t>космічному</a:t>
            </a:r>
            <a:r>
              <a:rPr lang="ru-RU" sz="2000" dirty="0" smtClean="0"/>
              <a:t> </a:t>
            </a:r>
            <a:r>
              <a:rPr lang="ru-RU" sz="2000" dirty="0" err="1" smtClean="0"/>
              <a:t>кораблі</a:t>
            </a:r>
            <a:r>
              <a:rPr lang="ru-RU" sz="2000" dirty="0" smtClean="0"/>
              <a:t> „</a:t>
            </a:r>
            <a:r>
              <a:rPr lang="ru-RU" sz="2000" dirty="0" err="1" smtClean="0"/>
              <a:t>Меркурій</a:t>
            </a:r>
            <a:r>
              <a:rPr lang="ru-RU" sz="2000" dirty="0" smtClean="0"/>
              <a:t>” </a:t>
            </a:r>
            <a:r>
              <a:rPr lang="ru-RU" sz="2000" dirty="0" err="1" smtClean="0"/>
              <a:t>провів</a:t>
            </a:r>
            <a:r>
              <a:rPr lang="ru-RU" sz="2000" dirty="0" smtClean="0"/>
              <a:t> в </a:t>
            </a:r>
            <a:r>
              <a:rPr lang="ru-RU" sz="2000" dirty="0" err="1" smtClean="0"/>
              <a:t>польоті</a:t>
            </a:r>
            <a:r>
              <a:rPr lang="ru-RU" sz="2000" dirty="0" smtClean="0"/>
              <a:t> 15 хв.22 сек. до посадки в </a:t>
            </a:r>
            <a:r>
              <a:rPr lang="ru-RU" sz="2000" dirty="0" err="1" smtClean="0"/>
              <a:t>Атлантичному</a:t>
            </a:r>
            <a:r>
              <a:rPr lang="ru-RU" sz="2000" dirty="0" smtClean="0"/>
              <a:t> </a:t>
            </a:r>
            <a:r>
              <a:rPr lang="ru-RU" sz="2000" dirty="0" err="1" smtClean="0"/>
              <a:t>океані</a:t>
            </a:r>
            <a:r>
              <a:rPr lang="ru-RU" sz="2000" dirty="0" smtClean="0"/>
              <a:t>.</a:t>
            </a:r>
            <a:endParaRPr lang="ru-RU" sz="2000" dirty="0"/>
          </a:p>
        </p:txBody>
      </p:sp>
      <p:pic>
        <p:nvPicPr>
          <p:cNvPr id="2052" name="Picture 4" descr="http://my.execpc.com/~culp/space/Shepar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28662" y="3000372"/>
            <a:ext cx="2571768" cy="3497606"/>
          </a:xfrm>
          <a:prstGeom prst="rect">
            <a:avLst/>
          </a:prstGeom>
          <a:noFill/>
        </p:spPr>
      </p:pic>
      <p:pic>
        <p:nvPicPr>
          <p:cNvPr id="2054" name="Picture 6" descr="http://www.nndb.com/people/841/000099544/alan-shepard-1-sized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14942" y="2928934"/>
            <a:ext cx="2433599" cy="3692724"/>
          </a:xfrm>
          <a:prstGeom prst="rect">
            <a:avLst/>
          </a:prstGeom>
          <a:noFill/>
        </p:spPr>
      </p:pic>
    </p:spTree>
  </p:cSld>
  <p:clrMapOvr>
    <a:masterClrMapping/>
  </p:clrMapOvr>
  <p:transition>
    <p:blinds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5984" y="2571744"/>
            <a:ext cx="6172200" cy="2053590"/>
          </a:xfrm>
        </p:spPr>
        <p:txBody>
          <a:bodyPr>
            <a:normAutofit/>
          </a:bodyPr>
          <a:lstStyle/>
          <a:p>
            <a:r>
              <a:rPr lang="uk-UA" sz="5400" dirty="0" smtClean="0"/>
              <a:t>Людина  за бортом</a:t>
            </a:r>
            <a:endParaRPr lang="ru-RU" sz="54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ransition>
    <p:comb dir="vert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http://xn--80aqafcrtq.cc/img/4/6/3/Облака,%20небо,%20планета,%20земля,%20свет,%202560x160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285917" y="0"/>
            <a:ext cx="10985801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dirty="0" smtClean="0"/>
              <a:t>18 </a:t>
            </a:r>
            <a:r>
              <a:rPr lang="ru-RU" dirty="0" err="1" smtClean="0"/>
              <a:t>березня</a:t>
            </a:r>
            <a:r>
              <a:rPr lang="ru-RU" dirty="0" smtClean="0"/>
              <a:t> 1965 р. </a:t>
            </a:r>
            <a:r>
              <a:rPr lang="ru-RU" dirty="0" err="1" smtClean="0"/>
              <a:t>був</a:t>
            </a:r>
            <a:r>
              <a:rPr lang="ru-RU" dirty="0" smtClean="0"/>
              <a:t> </a:t>
            </a:r>
            <a:r>
              <a:rPr lang="ru-RU" dirty="0" err="1" smtClean="0"/>
              <a:t>виведений</a:t>
            </a:r>
            <a:r>
              <a:rPr lang="ru-RU" dirty="0" smtClean="0"/>
              <a:t> на </a:t>
            </a:r>
            <a:r>
              <a:rPr lang="ru-RU" dirty="0" err="1" smtClean="0"/>
              <a:t>орбіту</a:t>
            </a:r>
            <a:r>
              <a:rPr lang="ru-RU" dirty="0" smtClean="0"/>
              <a:t> КК „ Восход”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двома</a:t>
            </a:r>
            <a:r>
              <a:rPr lang="ru-RU" dirty="0" smtClean="0"/>
              <a:t> космонавтами на борту – командиром корабля полковником </a:t>
            </a:r>
            <a:r>
              <a:rPr lang="ru-RU" b="1" dirty="0" smtClean="0"/>
              <a:t>Павлом </a:t>
            </a:r>
            <a:r>
              <a:rPr lang="ru-RU" b="1" dirty="0" err="1" smtClean="0"/>
              <a:t>Івановичем</a:t>
            </a:r>
            <a:r>
              <a:rPr lang="ru-RU" b="1" dirty="0" smtClean="0"/>
              <a:t> </a:t>
            </a:r>
            <a:r>
              <a:rPr lang="ru-RU" b="1" dirty="0" err="1" smtClean="0"/>
              <a:t>Бєляєвим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другим </a:t>
            </a:r>
            <a:r>
              <a:rPr lang="ru-RU" dirty="0" err="1" smtClean="0"/>
              <a:t>пілотом</a:t>
            </a:r>
            <a:r>
              <a:rPr lang="ru-RU" dirty="0" smtClean="0"/>
              <a:t> </a:t>
            </a:r>
            <a:r>
              <a:rPr lang="ru-RU" dirty="0" err="1" smtClean="0"/>
              <a:t>підполковником</a:t>
            </a:r>
            <a:r>
              <a:rPr lang="ru-RU" dirty="0" smtClean="0"/>
              <a:t> </a:t>
            </a:r>
            <a:r>
              <a:rPr lang="ru-RU" b="1" dirty="0" err="1" smtClean="0"/>
              <a:t>Олексієм</a:t>
            </a:r>
            <a:r>
              <a:rPr lang="ru-RU" b="1" dirty="0" smtClean="0"/>
              <a:t> Архиповичем </a:t>
            </a:r>
            <a:r>
              <a:rPr lang="ru-RU" b="1" dirty="0" err="1" smtClean="0"/>
              <a:t>Леоновим</a:t>
            </a:r>
            <a:r>
              <a:rPr lang="ru-RU" dirty="0" smtClean="0"/>
              <a:t>. Зразу </a:t>
            </a:r>
            <a:r>
              <a:rPr lang="ru-RU" dirty="0" err="1" smtClean="0"/>
              <a:t>після</a:t>
            </a:r>
            <a:r>
              <a:rPr lang="ru-RU" dirty="0" smtClean="0"/>
              <a:t> </a:t>
            </a:r>
            <a:r>
              <a:rPr lang="ru-RU" dirty="0" err="1" smtClean="0"/>
              <a:t>виходу</a:t>
            </a:r>
            <a:r>
              <a:rPr lang="ru-RU" dirty="0" smtClean="0"/>
              <a:t> на </a:t>
            </a:r>
            <a:r>
              <a:rPr lang="ru-RU" dirty="0" err="1" smtClean="0"/>
              <a:t>орбіту</a:t>
            </a:r>
            <a:r>
              <a:rPr lang="ru-RU" dirty="0" smtClean="0"/>
              <a:t> </a:t>
            </a:r>
            <a:r>
              <a:rPr lang="ru-RU" dirty="0" err="1" smtClean="0"/>
              <a:t>екіпаж</a:t>
            </a:r>
            <a:r>
              <a:rPr lang="ru-RU" dirty="0" smtClean="0"/>
              <a:t> очистив себе </a:t>
            </a:r>
            <a:r>
              <a:rPr lang="ru-RU" dirty="0" err="1" smtClean="0"/>
              <a:t>від</a:t>
            </a:r>
            <a:r>
              <a:rPr lang="ru-RU" dirty="0" smtClean="0"/>
              <a:t> азоту, </a:t>
            </a:r>
            <a:r>
              <a:rPr lang="ru-RU" dirty="0" err="1" smtClean="0"/>
              <a:t>вдихаючи</a:t>
            </a:r>
            <a:r>
              <a:rPr lang="ru-RU" dirty="0" smtClean="0"/>
              <a:t> </a:t>
            </a:r>
            <a:r>
              <a:rPr lang="ru-RU" dirty="0" err="1" smtClean="0"/>
              <a:t>чистий</a:t>
            </a:r>
            <a:r>
              <a:rPr lang="ru-RU" dirty="0" smtClean="0"/>
              <a:t> </a:t>
            </a:r>
            <a:r>
              <a:rPr lang="ru-RU" dirty="0" err="1" smtClean="0"/>
              <a:t>кисень</a:t>
            </a:r>
            <a:r>
              <a:rPr lang="ru-RU" dirty="0" smtClean="0"/>
              <a:t>. </a:t>
            </a:r>
            <a:r>
              <a:rPr lang="ru-RU" dirty="0" err="1" smtClean="0"/>
              <a:t>Потім</a:t>
            </a:r>
            <a:r>
              <a:rPr lang="ru-RU" dirty="0" smtClean="0"/>
              <a:t> Леонов </a:t>
            </a:r>
            <a:r>
              <a:rPr lang="ru-RU" dirty="0" err="1" smtClean="0"/>
              <a:t>перейшов</a:t>
            </a:r>
            <a:r>
              <a:rPr lang="ru-RU" dirty="0" smtClean="0"/>
              <a:t> до шлюзового </a:t>
            </a:r>
            <a:r>
              <a:rPr lang="ru-RU" dirty="0" err="1" smtClean="0"/>
              <a:t>відсіку</a:t>
            </a:r>
            <a:r>
              <a:rPr lang="ru-RU" dirty="0" smtClean="0"/>
              <a:t>, </a:t>
            </a:r>
            <a:r>
              <a:rPr lang="ru-RU" dirty="0" err="1" smtClean="0"/>
              <a:t>закрив</a:t>
            </a:r>
            <a:r>
              <a:rPr lang="ru-RU" dirty="0" smtClean="0"/>
              <a:t> </a:t>
            </a:r>
            <a:r>
              <a:rPr lang="ru-RU" dirty="0" err="1" smtClean="0"/>
              <a:t>кришку</a:t>
            </a:r>
            <a:r>
              <a:rPr lang="ru-RU" dirty="0" smtClean="0"/>
              <a:t> люка КК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вперше</a:t>
            </a:r>
            <a:r>
              <a:rPr lang="ru-RU" dirty="0" smtClean="0"/>
              <a:t> у </a:t>
            </a:r>
            <a:r>
              <a:rPr lang="ru-RU" dirty="0" err="1" smtClean="0"/>
              <a:t>світі</a:t>
            </a:r>
            <a:r>
              <a:rPr lang="ru-RU" dirty="0" smtClean="0"/>
              <a:t> </a:t>
            </a:r>
            <a:r>
              <a:rPr lang="ru-RU" dirty="0" err="1" smtClean="0"/>
              <a:t>здійснив</a:t>
            </a:r>
            <a:r>
              <a:rPr lang="ru-RU" dirty="0" smtClean="0"/>
              <a:t> </a:t>
            </a:r>
            <a:r>
              <a:rPr lang="ru-RU" dirty="0" err="1" smtClean="0"/>
              <a:t>вихід</a:t>
            </a:r>
            <a:r>
              <a:rPr lang="ru-RU" dirty="0" smtClean="0"/>
              <a:t> в </a:t>
            </a:r>
            <a:r>
              <a:rPr lang="ru-RU" dirty="0" err="1" smtClean="0"/>
              <a:t>космічний</a:t>
            </a:r>
            <a:r>
              <a:rPr lang="ru-RU" dirty="0" smtClean="0"/>
              <a:t> </a:t>
            </a:r>
            <a:r>
              <a:rPr lang="ru-RU" dirty="0" err="1" smtClean="0"/>
              <a:t>простір</a:t>
            </a:r>
            <a:r>
              <a:rPr lang="ru-RU" dirty="0" smtClean="0"/>
              <a:t>. Космонавт </a:t>
            </a:r>
            <a:r>
              <a:rPr lang="ru-RU" dirty="0" err="1" smtClean="0"/>
              <a:t>з</a:t>
            </a:r>
            <a:r>
              <a:rPr lang="ru-RU" dirty="0" smtClean="0"/>
              <a:t> автономною системою </a:t>
            </a:r>
            <a:r>
              <a:rPr lang="ru-RU" dirty="0" err="1" smtClean="0"/>
              <a:t>життєзабезпечення</a:t>
            </a:r>
            <a:r>
              <a:rPr lang="ru-RU" dirty="0" smtClean="0"/>
              <a:t> </a:t>
            </a:r>
            <a:r>
              <a:rPr lang="ru-RU" dirty="0" err="1" smtClean="0"/>
              <a:t>знаходився</a:t>
            </a:r>
            <a:r>
              <a:rPr lang="ru-RU" dirty="0" smtClean="0"/>
              <a:t> поза </a:t>
            </a:r>
            <a:r>
              <a:rPr lang="ru-RU" dirty="0" err="1" smtClean="0"/>
              <a:t>кабіною</a:t>
            </a:r>
            <a:r>
              <a:rPr lang="ru-RU" dirty="0" smtClean="0"/>
              <a:t> КК на </a:t>
            </a:r>
            <a:r>
              <a:rPr lang="ru-RU" dirty="0" err="1" smtClean="0"/>
              <a:t>протязі</a:t>
            </a:r>
            <a:r>
              <a:rPr lang="ru-RU" dirty="0" smtClean="0"/>
              <a:t> 20 </a:t>
            </a:r>
            <a:r>
              <a:rPr lang="ru-RU" dirty="0" err="1" smtClean="0"/>
              <a:t>хв</a:t>
            </a:r>
            <a:r>
              <a:rPr lang="ru-RU" dirty="0" smtClean="0"/>
              <a:t>., </a:t>
            </a:r>
            <a:r>
              <a:rPr lang="ru-RU" dirty="0" err="1" smtClean="0"/>
              <a:t>віддаляючись</a:t>
            </a:r>
            <a:r>
              <a:rPr lang="ru-RU" dirty="0" smtClean="0"/>
              <a:t> </a:t>
            </a:r>
            <a:r>
              <a:rPr lang="ru-RU" dirty="0" err="1" smtClean="0"/>
              <a:t>від</a:t>
            </a:r>
            <a:r>
              <a:rPr lang="ru-RU" dirty="0" smtClean="0"/>
              <a:t> корабля на </a:t>
            </a:r>
            <a:r>
              <a:rPr lang="ru-RU" dirty="0" err="1" smtClean="0"/>
              <a:t>відстань</a:t>
            </a:r>
            <a:r>
              <a:rPr lang="ru-RU" dirty="0" smtClean="0"/>
              <a:t> до 5 м. </a:t>
            </a:r>
            <a:r>
              <a:rPr lang="ru-RU" dirty="0" err="1" smtClean="0"/>
              <a:t>Під</a:t>
            </a:r>
            <a:r>
              <a:rPr lang="ru-RU" dirty="0" smtClean="0"/>
              <a:t> час </a:t>
            </a:r>
            <a:r>
              <a:rPr lang="ru-RU" dirty="0" err="1" smtClean="0"/>
              <a:t>виходу</a:t>
            </a:r>
            <a:r>
              <a:rPr lang="ru-RU" dirty="0" smtClean="0"/>
              <a:t> </a:t>
            </a:r>
            <a:r>
              <a:rPr lang="ru-RU" dirty="0" err="1" smtClean="0"/>
              <a:t>він</a:t>
            </a:r>
            <a:r>
              <a:rPr lang="ru-RU" dirty="0" smtClean="0"/>
              <a:t> </a:t>
            </a:r>
            <a:r>
              <a:rPr lang="ru-RU" dirty="0" err="1" smtClean="0"/>
              <a:t>був</a:t>
            </a:r>
            <a:r>
              <a:rPr lang="ru-RU" dirty="0" smtClean="0"/>
              <a:t> </a:t>
            </a:r>
            <a:r>
              <a:rPr lang="ru-RU" dirty="0" err="1" smtClean="0"/>
              <a:t>з’єднаний</a:t>
            </a:r>
            <a:r>
              <a:rPr lang="ru-RU" dirty="0" smtClean="0"/>
              <a:t> </a:t>
            </a:r>
            <a:r>
              <a:rPr lang="ru-RU" dirty="0" err="1" smtClean="0"/>
              <a:t>з</a:t>
            </a:r>
            <a:r>
              <a:rPr lang="ru-RU" dirty="0" smtClean="0"/>
              <a:t> КК </a:t>
            </a:r>
            <a:r>
              <a:rPr lang="ru-RU" dirty="0" err="1" smtClean="0"/>
              <a:t>тільки</a:t>
            </a:r>
            <a:r>
              <a:rPr lang="ru-RU" dirty="0" smtClean="0"/>
              <a:t> </a:t>
            </a:r>
            <a:r>
              <a:rPr lang="ru-RU" dirty="0" err="1" smtClean="0"/>
              <a:t>телефонним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телеметричним</a:t>
            </a:r>
            <a:r>
              <a:rPr lang="ru-RU" dirty="0" smtClean="0"/>
              <a:t> кабелями. Таким чином, </a:t>
            </a:r>
            <a:r>
              <a:rPr lang="ru-RU" dirty="0" err="1" smtClean="0"/>
              <a:t>була</a:t>
            </a:r>
            <a:r>
              <a:rPr lang="ru-RU" dirty="0" smtClean="0"/>
              <a:t> практично </a:t>
            </a:r>
            <a:r>
              <a:rPr lang="ru-RU" dirty="0" err="1" smtClean="0"/>
              <a:t>підтверджена</a:t>
            </a:r>
            <a:r>
              <a:rPr lang="ru-RU" dirty="0" smtClean="0"/>
              <a:t> </a:t>
            </a:r>
            <a:r>
              <a:rPr lang="ru-RU" dirty="0" err="1" smtClean="0"/>
              <a:t>можливість</a:t>
            </a:r>
            <a:r>
              <a:rPr lang="ru-RU" dirty="0" smtClean="0"/>
              <a:t> </a:t>
            </a:r>
            <a:r>
              <a:rPr lang="ru-RU" dirty="0" err="1" smtClean="0"/>
              <a:t>перебування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роботи</a:t>
            </a:r>
            <a:r>
              <a:rPr lang="ru-RU" dirty="0" smtClean="0"/>
              <a:t> космонавта </a:t>
            </a:r>
            <a:r>
              <a:rPr lang="ru-RU" dirty="0" err="1" smtClean="0"/>
              <a:t>зовні</a:t>
            </a:r>
            <a:r>
              <a:rPr lang="ru-RU" dirty="0" smtClean="0"/>
              <a:t> КК.</a:t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  <p:transition>
    <p:pull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571472" y="1000108"/>
            <a:ext cx="7467600" cy="4873752"/>
          </a:xfrm>
        </p:spPr>
        <p:txBody>
          <a:bodyPr>
            <a:normAutofit fontScale="92500" lnSpcReduction="10000"/>
          </a:bodyPr>
          <a:lstStyle/>
          <a:p>
            <a:r>
              <a:rPr lang="ru-RU" dirty="0" smtClean="0"/>
              <a:t>3 </a:t>
            </a:r>
            <a:r>
              <a:rPr lang="ru-RU" dirty="0" err="1" smtClean="0"/>
              <a:t>червня</a:t>
            </a:r>
            <a:r>
              <a:rPr lang="ru-RU" dirty="0" smtClean="0"/>
              <a:t> </a:t>
            </a:r>
            <a:r>
              <a:rPr lang="ru-RU" dirty="0" err="1" smtClean="0"/>
              <a:t>було</a:t>
            </a:r>
            <a:r>
              <a:rPr lang="ru-RU" dirty="0" smtClean="0"/>
              <a:t> запущено КК „Демені-4”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капітанами</a:t>
            </a:r>
            <a:r>
              <a:rPr lang="ru-RU" dirty="0" smtClean="0"/>
              <a:t> </a:t>
            </a:r>
            <a:r>
              <a:rPr lang="ru-RU" b="1" dirty="0" smtClean="0"/>
              <a:t>Джеймсом </a:t>
            </a:r>
            <a:r>
              <a:rPr lang="ru-RU" b="1" dirty="0" err="1" smtClean="0"/>
              <a:t>Макдівіттом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b="1" dirty="0" err="1" smtClean="0"/>
              <a:t>Едвардом</a:t>
            </a:r>
            <a:r>
              <a:rPr lang="ru-RU" b="1" dirty="0" smtClean="0"/>
              <a:t> Уайтом</a:t>
            </a:r>
            <a:r>
              <a:rPr lang="ru-RU" dirty="0" smtClean="0"/>
              <a:t>. </a:t>
            </a:r>
            <a:r>
              <a:rPr lang="ru-RU" dirty="0" err="1" smtClean="0"/>
              <a:t>Під</a:t>
            </a:r>
            <a:r>
              <a:rPr lang="ru-RU" dirty="0" smtClean="0"/>
              <a:t> час </a:t>
            </a:r>
            <a:r>
              <a:rPr lang="ru-RU" dirty="0" err="1" smtClean="0"/>
              <a:t>цього</a:t>
            </a:r>
            <a:r>
              <a:rPr lang="ru-RU" dirty="0" smtClean="0"/>
              <a:t> </a:t>
            </a:r>
            <a:r>
              <a:rPr lang="ru-RU" dirty="0" err="1" smtClean="0"/>
              <a:t>польоту</a:t>
            </a:r>
            <a:r>
              <a:rPr lang="ru-RU" dirty="0" smtClean="0"/>
              <a:t>, </a:t>
            </a:r>
            <a:r>
              <a:rPr lang="ru-RU" dirty="0" err="1" smtClean="0"/>
              <a:t>що</a:t>
            </a:r>
            <a:r>
              <a:rPr lang="ru-RU" dirty="0" smtClean="0"/>
              <a:t> </a:t>
            </a:r>
            <a:r>
              <a:rPr lang="ru-RU" dirty="0" err="1" smtClean="0"/>
              <a:t>тривав</a:t>
            </a:r>
            <a:r>
              <a:rPr lang="ru-RU" dirty="0" smtClean="0"/>
              <a:t> 97год. 56 </a:t>
            </a:r>
            <a:r>
              <a:rPr lang="ru-RU" dirty="0" err="1" smtClean="0"/>
              <a:t>хв</a:t>
            </a:r>
            <a:r>
              <a:rPr lang="ru-RU" dirty="0" smtClean="0"/>
              <a:t>. Уайт </a:t>
            </a:r>
            <a:r>
              <a:rPr lang="ru-RU" dirty="0" err="1" smtClean="0"/>
              <a:t>вийшов</a:t>
            </a:r>
            <a:r>
              <a:rPr lang="ru-RU" dirty="0" smtClean="0"/>
              <a:t> </a:t>
            </a:r>
            <a:r>
              <a:rPr lang="ru-RU" dirty="0" err="1" smtClean="0"/>
              <a:t>із</a:t>
            </a:r>
            <a:r>
              <a:rPr lang="ru-RU" dirty="0" smtClean="0"/>
              <a:t> КК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провів</a:t>
            </a:r>
            <a:r>
              <a:rPr lang="ru-RU" dirty="0" smtClean="0"/>
              <a:t> поза </a:t>
            </a:r>
            <a:r>
              <a:rPr lang="ru-RU" dirty="0" err="1" smtClean="0"/>
              <a:t>кабіною</a:t>
            </a:r>
            <a:r>
              <a:rPr lang="ru-RU" dirty="0" smtClean="0"/>
              <a:t> 21 </a:t>
            </a:r>
            <a:r>
              <a:rPr lang="ru-RU" dirty="0" err="1" smtClean="0"/>
              <a:t>хв</a:t>
            </a:r>
            <a:r>
              <a:rPr lang="ru-RU" dirty="0" smtClean="0"/>
              <a:t>., </a:t>
            </a:r>
            <a:r>
              <a:rPr lang="ru-RU" dirty="0" err="1" smtClean="0"/>
              <a:t>перевіряючи</a:t>
            </a:r>
            <a:r>
              <a:rPr lang="ru-RU" dirty="0" smtClean="0"/>
              <a:t> </a:t>
            </a:r>
            <a:r>
              <a:rPr lang="ru-RU" dirty="0" err="1" smtClean="0"/>
              <a:t>можливість</a:t>
            </a:r>
            <a:r>
              <a:rPr lang="ru-RU" dirty="0" smtClean="0"/>
              <a:t> маневру в </a:t>
            </a:r>
            <a:r>
              <a:rPr lang="ru-RU" dirty="0" err="1" smtClean="0"/>
              <a:t>космосі</a:t>
            </a:r>
            <a:r>
              <a:rPr lang="ru-RU" dirty="0" smtClean="0"/>
              <a:t> за </a:t>
            </a:r>
            <a:r>
              <a:rPr lang="ru-RU" dirty="0" err="1" smtClean="0"/>
              <a:t>допомогою</a:t>
            </a:r>
            <a:r>
              <a:rPr lang="ru-RU" dirty="0" smtClean="0"/>
              <a:t> реактивного </a:t>
            </a:r>
            <a:r>
              <a:rPr lang="ru-RU" dirty="0" err="1" smtClean="0"/>
              <a:t>пістолета</a:t>
            </a:r>
            <a:r>
              <a:rPr lang="ru-RU" dirty="0" smtClean="0"/>
              <a:t> на </a:t>
            </a:r>
            <a:r>
              <a:rPr lang="ru-RU" dirty="0" err="1" smtClean="0"/>
              <a:t>зжатому</a:t>
            </a:r>
            <a:r>
              <a:rPr lang="ru-RU" dirty="0" smtClean="0"/>
              <a:t> </a:t>
            </a:r>
            <a:r>
              <a:rPr lang="ru-RU" dirty="0" err="1" smtClean="0"/>
              <a:t>газові</a:t>
            </a:r>
            <a:r>
              <a:rPr lang="ru-RU" dirty="0" smtClean="0"/>
              <a:t>.</a:t>
            </a:r>
            <a:br>
              <a:rPr lang="ru-RU" dirty="0" smtClean="0"/>
            </a:br>
            <a:r>
              <a:rPr lang="ru-RU" dirty="0" smtClean="0"/>
              <a:t>    На превеликий жаль </a:t>
            </a:r>
            <a:r>
              <a:rPr lang="ru-RU" dirty="0" err="1" smtClean="0"/>
              <a:t>освоєння</a:t>
            </a:r>
            <a:r>
              <a:rPr lang="ru-RU" dirty="0" smtClean="0"/>
              <a:t> космосу не </a:t>
            </a:r>
            <a:r>
              <a:rPr lang="ru-RU" dirty="0" err="1" smtClean="0"/>
              <a:t>обійшлось</a:t>
            </a:r>
            <a:r>
              <a:rPr lang="ru-RU" dirty="0" smtClean="0"/>
              <a:t> без жертв. 27 </a:t>
            </a:r>
            <a:r>
              <a:rPr lang="ru-RU" dirty="0" err="1" smtClean="0"/>
              <a:t>січня</a:t>
            </a:r>
            <a:r>
              <a:rPr lang="ru-RU" dirty="0" smtClean="0"/>
              <a:t> 1967 р. </a:t>
            </a:r>
            <a:r>
              <a:rPr lang="ru-RU" dirty="0" err="1" smtClean="0"/>
              <a:t>екіпаж</a:t>
            </a:r>
            <a:r>
              <a:rPr lang="ru-RU" dirty="0" smtClean="0"/>
              <a:t>, </a:t>
            </a:r>
            <a:r>
              <a:rPr lang="ru-RU" dirty="0" err="1" smtClean="0"/>
              <a:t>що</a:t>
            </a:r>
            <a:r>
              <a:rPr lang="ru-RU" dirty="0" smtClean="0"/>
              <a:t> </a:t>
            </a:r>
            <a:r>
              <a:rPr lang="ru-RU" dirty="0" err="1" smtClean="0"/>
              <a:t>готувався</a:t>
            </a:r>
            <a:r>
              <a:rPr lang="ru-RU" dirty="0" smtClean="0"/>
              <a:t> </a:t>
            </a:r>
            <a:r>
              <a:rPr lang="ru-RU" dirty="0" err="1" smtClean="0"/>
              <a:t>здійснити</a:t>
            </a:r>
            <a:r>
              <a:rPr lang="ru-RU" dirty="0" smtClean="0"/>
              <a:t> перший </a:t>
            </a:r>
            <a:r>
              <a:rPr lang="ru-RU" dirty="0" err="1" smtClean="0"/>
              <a:t>пілотований</a:t>
            </a:r>
            <a:r>
              <a:rPr lang="ru-RU" dirty="0" smtClean="0"/>
              <a:t> </a:t>
            </a:r>
            <a:r>
              <a:rPr lang="ru-RU" dirty="0" err="1" smtClean="0"/>
              <a:t>політ</a:t>
            </a:r>
            <a:r>
              <a:rPr lang="ru-RU" dirty="0" smtClean="0"/>
              <a:t> по </a:t>
            </a:r>
            <a:r>
              <a:rPr lang="ru-RU" dirty="0" err="1" smtClean="0"/>
              <a:t>програмі</a:t>
            </a:r>
            <a:r>
              <a:rPr lang="ru-RU" dirty="0" smtClean="0"/>
              <a:t> „Аполлон” </a:t>
            </a:r>
            <a:r>
              <a:rPr lang="ru-RU" dirty="0" err="1" smtClean="0"/>
              <a:t>загинув</a:t>
            </a:r>
            <a:r>
              <a:rPr lang="ru-RU" dirty="0" smtClean="0"/>
              <a:t> </a:t>
            </a:r>
            <a:r>
              <a:rPr lang="ru-RU" dirty="0" err="1" smtClean="0"/>
              <a:t>під</a:t>
            </a:r>
            <a:r>
              <a:rPr lang="ru-RU" dirty="0" smtClean="0"/>
              <a:t> час </a:t>
            </a:r>
            <a:r>
              <a:rPr lang="ru-RU" dirty="0" err="1" smtClean="0"/>
              <a:t>пожежі</a:t>
            </a:r>
            <a:r>
              <a:rPr lang="ru-RU" dirty="0" smtClean="0"/>
              <a:t> </a:t>
            </a:r>
            <a:r>
              <a:rPr lang="ru-RU" dirty="0" err="1" smtClean="0"/>
              <a:t>всередині</a:t>
            </a:r>
            <a:r>
              <a:rPr lang="ru-RU" dirty="0" smtClean="0"/>
              <a:t> КК, </a:t>
            </a:r>
            <a:r>
              <a:rPr lang="ru-RU" dirty="0" err="1" smtClean="0"/>
              <a:t>згорівши</a:t>
            </a:r>
            <a:r>
              <a:rPr lang="ru-RU" dirty="0" smtClean="0"/>
              <a:t> за 15 сек. в </a:t>
            </a:r>
            <a:r>
              <a:rPr lang="ru-RU" dirty="0" err="1" smtClean="0"/>
              <a:t>атмосфері</a:t>
            </a:r>
            <a:r>
              <a:rPr lang="ru-RU" dirty="0" smtClean="0"/>
              <a:t> </a:t>
            </a:r>
            <a:r>
              <a:rPr lang="ru-RU" dirty="0" err="1" smtClean="0"/>
              <a:t>з</a:t>
            </a:r>
            <a:r>
              <a:rPr lang="ru-RU" dirty="0" smtClean="0"/>
              <a:t> чистого </a:t>
            </a:r>
            <a:r>
              <a:rPr lang="ru-RU" dirty="0" err="1" smtClean="0"/>
              <a:t>кисню</a:t>
            </a:r>
            <a:r>
              <a:rPr lang="ru-RU" dirty="0" smtClean="0"/>
              <a:t>. </a:t>
            </a:r>
            <a:r>
              <a:rPr lang="ru-RU" b="1" dirty="0" err="1" smtClean="0"/>
              <a:t>Вірджілл</a:t>
            </a:r>
            <a:r>
              <a:rPr lang="ru-RU" b="1" dirty="0" smtClean="0"/>
              <a:t> </a:t>
            </a:r>
            <a:r>
              <a:rPr lang="ru-RU" b="1" dirty="0" err="1" smtClean="0"/>
              <a:t>Гріссом</a:t>
            </a:r>
            <a:r>
              <a:rPr lang="ru-RU" b="1" dirty="0" smtClean="0"/>
              <a:t>, </a:t>
            </a:r>
            <a:r>
              <a:rPr lang="ru-RU" b="1" dirty="0" err="1" smtClean="0"/>
              <a:t>Едвард</a:t>
            </a:r>
            <a:r>
              <a:rPr lang="ru-RU" b="1" dirty="0" smtClean="0"/>
              <a:t> Уайт, </a:t>
            </a:r>
            <a:r>
              <a:rPr lang="ru-RU" b="1" dirty="0" err="1" smtClean="0"/>
              <a:t>і</a:t>
            </a:r>
            <a:r>
              <a:rPr lang="ru-RU" b="1" dirty="0" smtClean="0"/>
              <a:t> Роджер </a:t>
            </a:r>
            <a:r>
              <a:rPr lang="ru-RU" b="1" dirty="0" err="1" smtClean="0"/>
              <a:t>Чаффі</a:t>
            </a:r>
            <a:r>
              <a:rPr lang="ru-RU" dirty="0" smtClean="0"/>
              <a:t> стали першими </a:t>
            </a:r>
            <a:r>
              <a:rPr lang="ru-RU" dirty="0" err="1" smtClean="0"/>
              <a:t>американськими</a:t>
            </a:r>
            <a:r>
              <a:rPr lang="ru-RU" dirty="0" smtClean="0"/>
              <a:t> астронавтами, </a:t>
            </a:r>
            <a:r>
              <a:rPr lang="ru-RU" dirty="0" err="1" smtClean="0"/>
              <a:t>що</a:t>
            </a:r>
            <a:r>
              <a:rPr lang="ru-RU" dirty="0" smtClean="0"/>
              <a:t> </a:t>
            </a:r>
            <a:r>
              <a:rPr lang="ru-RU" dirty="0" err="1" smtClean="0"/>
              <a:t>загинули</a:t>
            </a:r>
            <a:r>
              <a:rPr lang="ru-RU" dirty="0" smtClean="0"/>
              <a:t> в КК.</a:t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  <p:transition>
    <p:randomBar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2" name="Picture 4" descr="http://3.bp.blogspot.com/_-drNkPp0SMw/SpJpq5ATEZI/AAAAAAAAAco/U1WGpyGJ4vQ/s400/сонце-місяць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uk-UA" sz="6600" dirty="0" smtClean="0">
                <a:solidFill>
                  <a:schemeClr val="bg1"/>
                </a:solidFill>
              </a:rPr>
              <a:t>Людина на місяці</a:t>
            </a:r>
            <a:endParaRPr lang="ru-RU" sz="6600" dirty="0">
              <a:solidFill>
                <a:schemeClr val="bg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  <p:transition>
    <p:wheel spokes="3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429124" y="500042"/>
            <a:ext cx="3498724" cy="5286412"/>
          </a:xfrm>
        </p:spPr>
        <p:txBody>
          <a:bodyPr>
            <a:noAutofit/>
          </a:bodyPr>
          <a:lstStyle/>
          <a:p>
            <a:r>
              <a:rPr lang="ru-RU" sz="1600" b="1" dirty="0" err="1" smtClean="0"/>
              <a:t>Ніл</a:t>
            </a:r>
            <a:r>
              <a:rPr lang="ru-RU" sz="1600" b="1" dirty="0" smtClean="0"/>
              <a:t> </a:t>
            </a:r>
            <a:r>
              <a:rPr lang="ru-RU" sz="1600" b="1" dirty="0" err="1" smtClean="0"/>
              <a:t>Армстронг</a:t>
            </a:r>
            <a:r>
              <a:rPr lang="ru-RU" sz="1600" dirty="0" smtClean="0"/>
              <a:t> </a:t>
            </a:r>
            <a:r>
              <a:rPr lang="ru-RU" sz="1600" dirty="0" err="1" smtClean="0"/>
              <a:t>і</a:t>
            </a:r>
            <a:r>
              <a:rPr lang="ru-RU" sz="1600" dirty="0" smtClean="0"/>
              <a:t> </a:t>
            </a:r>
            <a:r>
              <a:rPr lang="ru-RU" sz="1600" dirty="0" smtClean="0"/>
              <a:t>полковник </a:t>
            </a:r>
            <a:r>
              <a:rPr lang="ru-RU" sz="1600" b="1" dirty="0" err="1" smtClean="0"/>
              <a:t>Едвін</a:t>
            </a:r>
            <a:r>
              <a:rPr lang="ru-RU" sz="1600" b="1" dirty="0" smtClean="0"/>
              <a:t> </a:t>
            </a:r>
            <a:r>
              <a:rPr lang="ru-RU" sz="1600" b="1" dirty="0" err="1" smtClean="0"/>
              <a:t>Олдрін</a:t>
            </a:r>
            <a:r>
              <a:rPr lang="ru-RU" sz="1600" dirty="0" smtClean="0"/>
              <a:t> </a:t>
            </a:r>
            <a:r>
              <a:rPr lang="ru-RU" sz="1600" dirty="0" err="1" smtClean="0"/>
              <a:t>здійснили</a:t>
            </a:r>
            <a:r>
              <a:rPr lang="ru-RU" sz="1600" dirty="0" smtClean="0"/>
              <a:t> </a:t>
            </a:r>
            <a:r>
              <a:rPr lang="ru-RU" sz="1600" dirty="0" smtClean="0"/>
              <a:t>посадку в </a:t>
            </a:r>
            <a:r>
              <a:rPr lang="ru-RU" sz="1600" dirty="0" err="1" smtClean="0"/>
              <a:t>місячній</a:t>
            </a:r>
            <a:r>
              <a:rPr lang="ru-RU" sz="1600" dirty="0" smtClean="0"/>
              <a:t> </a:t>
            </a:r>
            <a:r>
              <a:rPr lang="ru-RU" sz="1600" dirty="0" err="1" smtClean="0"/>
              <a:t>кабіні</a:t>
            </a:r>
            <a:r>
              <a:rPr lang="ru-RU" sz="1600" dirty="0" smtClean="0"/>
              <a:t> „Орел” </a:t>
            </a:r>
            <a:r>
              <a:rPr lang="ru-RU" sz="1600" b="1" dirty="0" smtClean="0"/>
              <a:t>20 </a:t>
            </a:r>
            <a:r>
              <a:rPr lang="ru-RU" sz="1600" b="1" dirty="0" err="1" smtClean="0"/>
              <a:t>липня</a:t>
            </a:r>
            <a:r>
              <a:rPr lang="ru-RU" sz="1600" b="1" dirty="0" smtClean="0"/>
              <a:t> 1969</a:t>
            </a:r>
            <a:r>
              <a:rPr lang="ru-RU" sz="1600" dirty="0" smtClean="0"/>
              <a:t> </a:t>
            </a:r>
            <a:r>
              <a:rPr lang="ru-RU" sz="1600" b="1" dirty="0" smtClean="0"/>
              <a:t>р</a:t>
            </a:r>
            <a:r>
              <a:rPr lang="ru-RU" sz="1600" dirty="0" smtClean="0"/>
              <a:t>. о 20 год. 17 </a:t>
            </a:r>
            <a:r>
              <a:rPr lang="ru-RU" sz="1600" dirty="0" err="1" smtClean="0"/>
              <a:t>хв</a:t>
            </a:r>
            <a:r>
              <a:rPr lang="ru-RU" sz="1600" dirty="0" smtClean="0"/>
              <a:t>. 43 сек. за </a:t>
            </a:r>
            <a:r>
              <a:rPr lang="ru-RU" sz="1600" dirty="0" err="1" smtClean="0"/>
              <a:t>Гринвічем</a:t>
            </a:r>
            <a:r>
              <a:rPr lang="ru-RU" sz="1600" dirty="0" smtClean="0"/>
              <a:t>.</a:t>
            </a:r>
            <a:br>
              <a:rPr lang="ru-RU" sz="1600" dirty="0" smtClean="0"/>
            </a:br>
            <a:r>
              <a:rPr lang="ru-RU" sz="1600" dirty="0" smtClean="0"/>
              <a:t>    </a:t>
            </a:r>
            <a:r>
              <a:rPr lang="ru-RU" sz="1600" dirty="0" err="1" smtClean="0"/>
              <a:t>Вивчення</a:t>
            </a:r>
            <a:r>
              <a:rPr lang="ru-RU" sz="1600" dirty="0" smtClean="0"/>
              <a:t> </a:t>
            </a:r>
            <a:r>
              <a:rPr lang="ru-RU" sz="1600" dirty="0" err="1" smtClean="0"/>
              <a:t>Місяця</a:t>
            </a:r>
            <a:r>
              <a:rPr lang="ru-RU" sz="1600" dirty="0" smtClean="0"/>
              <a:t> за </a:t>
            </a:r>
            <a:r>
              <a:rPr lang="ru-RU" sz="1600" dirty="0" err="1" smtClean="0"/>
              <a:t>допомогою</a:t>
            </a:r>
            <a:r>
              <a:rPr lang="ru-RU" sz="1600" dirty="0" smtClean="0"/>
              <a:t> </a:t>
            </a:r>
            <a:r>
              <a:rPr lang="ru-RU" sz="1600" dirty="0" err="1" smtClean="0"/>
              <a:t>пілотованих</a:t>
            </a:r>
            <a:r>
              <a:rPr lang="ru-RU" sz="1600" dirty="0" smtClean="0"/>
              <a:t> КК </a:t>
            </a:r>
            <a:r>
              <a:rPr lang="ru-RU" sz="1600" dirty="0" err="1" smtClean="0"/>
              <a:t>було</a:t>
            </a:r>
            <a:r>
              <a:rPr lang="ru-RU" sz="1600" dirty="0" smtClean="0"/>
              <a:t> завершено </a:t>
            </a:r>
            <a:r>
              <a:rPr lang="ru-RU" sz="1600" dirty="0" err="1" smtClean="0"/>
              <a:t>після</a:t>
            </a:r>
            <a:r>
              <a:rPr lang="ru-RU" sz="1600" dirty="0" smtClean="0"/>
              <a:t> </a:t>
            </a:r>
            <a:r>
              <a:rPr lang="ru-RU" sz="1600" dirty="0" err="1" smtClean="0"/>
              <a:t>шостої</a:t>
            </a:r>
            <a:r>
              <a:rPr lang="ru-RU" sz="1600" dirty="0" smtClean="0"/>
              <a:t> </a:t>
            </a:r>
            <a:r>
              <a:rPr lang="ru-RU" sz="1600" dirty="0" err="1" smtClean="0"/>
              <a:t>успішної</a:t>
            </a:r>
            <a:r>
              <a:rPr lang="ru-RU" sz="1600" dirty="0" smtClean="0"/>
              <a:t> </a:t>
            </a:r>
            <a:r>
              <a:rPr lang="ru-RU" sz="1600" dirty="0" err="1" smtClean="0"/>
              <a:t>висадки</a:t>
            </a:r>
            <a:r>
              <a:rPr lang="ru-RU" sz="1600" dirty="0" smtClean="0"/>
              <a:t> </a:t>
            </a:r>
            <a:r>
              <a:rPr lang="ru-RU" sz="1600" dirty="0" err="1" smtClean="0"/>
              <a:t>астронавтів</a:t>
            </a:r>
            <a:r>
              <a:rPr lang="ru-RU" sz="1600" dirty="0" smtClean="0"/>
              <a:t> на </a:t>
            </a:r>
            <a:r>
              <a:rPr lang="ru-RU" sz="1600" dirty="0" err="1" smtClean="0"/>
              <a:t>його</a:t>
            </a:r>
            <a:r>
              <a:rPr lang="ru-RU" sz="1600" dirty="0" smtClean="0"/>
              <a:t> </a:t>
            </a:r>
            <a:r>
              <a:rPr lang="ru-RU" sz="1600" dirty="0" err="1" smtClean="0"/>
              <a:t>поверхню</a:t>
            </a:r>
            <a:r>
              <a:rPr lang="ru-RU" sz="1600" dirty="0" smtClean="0"/>
              <a:t> </a:t>
            </a:r>
            <a:r>
              <a:rPr lang="ru-RU" sz="1600" dirty="0" err="1" smtClean="0"/>
              <a:t>з</a:t>
            </a:r>
            <a:r>
              <a:rPr lang="ru-RU" sz="1600" dirty="0" smtClean="0"/>
              <a:t> КК „Аполлон-17” в </a:t>
            </a:r>
            <a:r>
              <a:rPr lang="ru-RU" sz="1600" dirty="0" err="1" smtClean="0"/>
              <a:t>грудні</a:t>
            </a:r>
            <a:r>
              <a:rPr lang="ru-RU" sz="1600" dirty="0" smtClean="0"/>
              <a:t> 1972 року. В </a:t>
            </a:r>
            <a:r>
              <a:rPr lang="ru-RU" sz="1600" dirty="0" err="1" smtClean="0"/>
              <a:t>процесі</a:t>
            </a:r>
            <a:r>
              <a:rPr lang="ru-RU" sz="1600" dirty="0" smtClean="0"/>
              <a:t> </a:t>
            </a:r>
            <a:r>
              <a:rPr lang="ru-RU" sz="1600" dirty="0" err="1" smtClean="0"/>
              <a:t>виконання</a:t>
            </a:r>
            <a:r>
              <a:rPr lang="ru-RU" sz="1600" dirty="0" smtClean="0"/>
              <a:t> </a:t>
            </a:r>
            <a:r>
              <a:rPr lang="ru-RU" sz="1600" dirty="0" err="1" smtClean="0"/>
              <a:t>програми</a:t>
            </a:r>
            <a:r>
              <a:rPr lang="ru-RU" sz="1600" dirty="0" smtClean="0"/>
              <a:t> </a:t>
            </a:r>
            <a:r>
              <a:rPr lang="ru-RU" sz="1600" dirty="0" err="1" smtClean="0"/>
              <a:t>досліджень</a:t>
            </a:r>
            <a:r>
              <a:rPr lang="ru-RU" sz="1600" dirty="0" smtClean="0"/>
              <a:t> </a:t>
            </a:r>
            <a:r>
              <a:rPr lang="ru-RU" sz="1600" dirty="0" err="1" smtClean="0"/>
              <a:t>було</a:t>
            </a:r>
            <a:r>
              <a:rPr lang="ru-RU" sz="1600" dirty="0" smtClean="0"/>
              <a:t> </a:t>
            </a:r>
            <a:r>
              <a:rPr lang="ru-RU" sz="1600" dirty="0" err="1" smtClean="0"/>
              <a:t>зроблено</a:t>
            </a:r>
            <a:r>
              <a:rPr lang="ru-RU" sz="1600" dirty="0" smtClean="0"/>
              <a:t> ряд </a:t>
            </a:r>
            <a:r>
              <a:rPr lang="ru-RU" sz="1600" dirty="0" err="1" smtClean="0"/>
              <a:t>відкриттів</a:t>
            </a:r>
            <a:r>
              <a:rPr lang="ru-RU" sz="1600" dirty="0" smtClean="0"/>
              <a:t>, </a:t>
            </a:r>
            <a:r>
              <a:rPr lang="ru-RU" sz="1600" dirty="0" err="1" smtClean="0"/>
              <a:t>але</a:t>
            </a:r>
            <a:r>
              <a:rPr lang="ru-RU" sz="1600" dirty="0" smtClean="0"/>
              <a:t> </a:t>
            </a:r>
            <a:r>
              <a:rPr lang="ru-RU" sz="1600" dirty="0" err="1" smtClean="0"/>
              <a:t>найбільш</a:t>
            </a:r>
            <a:r>
              <a:rPr lang="ru-RU" sz="1600" dirty="0" smtClean="0"/>
              <a:t> </a:t>
            </a:r>
            <a:r>
              <a:rPr lang="ru-RU" sz="1600" dirty="0" err="1" smtClean="0"/>
              <a:t>важливими</a:t>
            </a:r>
            <a:r>
              <a:rPr lang="ru-RU" sz="1600" dirty="0" smtClean="0"/>
              <a:t> </a:t>
            </a:r>
            <a:r>
              <a:rPr lang="ru-RU" sz="1600" dirty="0" err="1" smtClean="0"/>
              <a:t>є</a:t>
            </a:r>
            <a:r>
              <a:rPr lang="ru-RU" sz="1600" dirty="0" smtClean="0"/>
              <a:t> </a:t>
            </a:r>
            <a:r>
              <a:rPr lang="ru-RU" sz="1600" dirty="0" err="1" smtClean="0"/>
              <a:t>наступні</a:t>
            </a:r>
            <a:r>
              <a:rPr lang="ru-RU" sz="1600" dirty="0" smtClean="0"/>
              <a:t> два. По-перше, </a:t>
            </a:r>
            <a:r>
              <a:rPr lang="ru-RU" sz="1600" dirty="0" err="1" smtClean="0"/>
              <a:t>було</a:t>
            </a:r>
            <a:r>
              <a:rPr lang="ru-RU" sz="1600" dirty="0" smtClean="0"/>
              <a:t> </a:t>
            </a:r>
            <a:r>
              <a:rPr lang="ru-RU" sz="1600" dirty="0" err="1" smtClean="0"/>
              <a:t>встановлено</a:t>
            </a:r>
            <a:r>
              <a:rPr lang="ru-RU" sz="1600" dirty="0" smtClean="0"/>
              <a:t>, </a:t>
            </a:r>
            <a:r>
              <a:rPr lang="ru-RU" sz="1600" dirty="0" err="1" smtClean="0"/>
              <a:t>що</a:t>
            </a:r>
            <a:r>
              <a:rPr lang="ru-RU" sz="1600" dirty="0" smtClean="0"/>
              <a:t> </a:t>
            </a:r>
            <a:r>
              <a:rPr lang="ru-RU" sz="1600" dirty="0" err="1" smtClean="0"/>
              <a:t>Місяць</a:t>
            </a:r>
            <a:r>
              <a:rPr lang="ru-RU" sz="1600" dirty="0" smtClean="0"/>
              <a:t> </a:t>
            </a:r>
            <a:r>
              <a:rPr lang="ru-RU" sz="1600" dirty="0" err="1" smtClean="0"/>
              <a:t>стерильний</a:t>
            </a:r>
            <a:r>
              <a:rPr lang="ru-RU" sz="1600" dirty="0" smtClean="0"/>
              <a:t>, на </a:t>
            </a:r>
            <a:r>
              <a:rPr lang="ru-RU" sz="1600" dirty="0" err="1" smtClean="0"/>
              <a:t>ньому</a:t>
            </a:r>
            <a:r>
              <a:rPr lang="ru-RU" sz="1600" dirty="0" smtClean="0"/>
              <a:t> не </a:t>
            </a:r>
            <a:r>
              <a:rPr lang="ru-RU" sz="1600" dirty="0" err="1" smtClean="0"/>
              <a:t>знайдено</a:t>
            </a:r>
            <a:r>
              <a:rPr lang="ru-RU" sz="1600" dirty="0" smtClean="0"/>
              <a:t> </a:t>
            </a:r>
            <a:r>
              <a:rPr lang="ru-RU" sz="1600" dirty="0" err="1" smtClean="0"/>
              <a:t>ніяких</a:t>
            </a:r>
            <a:r>
              <a:rPr lang="ru-RU" sz="1600" dirty="0" smtClean="0"/>
              <a:t> форм </a:t>
            </a:r>
            <a:r>
              <a:rPr lang="ru-RU" sz="1600" dirty="0" err="1" smtClean="0"/>
              <a:t>життя</a:t>
            </a:r>
            <a:r>
              <a:rPr lang="ru-RU" sz="1600" dirty="0" smtClean="0"/>
              <a:t>. </a:t>
            </a:r>
            <a:r>
              <a:rPr lang="ru-RU" sz="1600" dirty="0" err="1" smtClean="0"/>
              <a:t>По-друге</a:t>
            </a:r>
            <a:r>
              <a:rPr lang="ru-RU" sz="1600" dirty="0" smtClean="0"/>
              <a:t>, </a:t>
            </a:r>
            <a:r>
              <a:rPr lang="ru-RU" sz="1600" dirty="0" err="1" smtClean="0"/>
              <a:t>було</a:t>
            </a:r>
            <a:r>
              <a:rPr lang="ru-RU" sz="1600" dirty="0" smtClean="0"/>
              <a:t> </a:t>
            </a:r>
            <a:r>
              <a:rPr lang="ru-RU" sz="1600" dirty="0" err="1" smtClean="0"/>
              <a:t>встановлено</a:t>
            </a:r>
            <a:r>
              <a:rPr lang="ru-RU" sz="1600" dirty="0" smtClean="0"/>
              <a:t>, </a:t>
            </a:r>
            <a:r>
              <a:rPr lang="ru-RU" sz="1600" dirty="0" err="1" smtClean="0"/>
              <a:t>що</a:t>
            </a:r>
            <a:r>
              <a:rPr lang="ru-RU" sz="1600" dirty="0" smtClean="0"/>
              <a:t> </a:t>
            </a:r>
            <a:r>
              <a:rPr lang="ru-RU" sz="1600" dirty="0" err="1" smtClean="0"/>
              <a:t>Місяць</a:t>
            </a:r>
            <a:r>
              <a:rPr lang="ru-RU" sz="2000" dirty="0" smtClean="0"/>
              <a:t>, </a:t>
            </a:r>
            <a:r>
              <a:rPr lang="ru-RU" sz="2000" dirty="0" err="1" smtClean="0"/>
              <a:t>подібно</a:t>
            </a:r>
            <a:r>
              <a:rPr lang="ru-RU" sz="2000" dirty="0" smtClean="0"/>
              <a:t> до </a:t>
            </a:r>
            <a:r>
              <a:rPr lang="ru-RU" sz="2000" dirty="0" err="1" smtClean="0"/>
              <a:t>Землі</a:t>
            </a:r>
            <a:r>
              <a:rPr lang="ru-RU" sz="2000" dirty="0" smtClean="0"/>
              <a:t>, </a:t>
            </a:r>
            <a:r>
              <a:rPr lang="ru-RU" sz="2000" dirty="0" err="1" smtClean="0"/>
              <a:t>пройшов</a:t>
            </a:r>
            <a:r>
              <a:rPr lang="ru-RU" sz="2000" dirty="0" smtClean="0"/>
              <a:t> через ряд </a:t>
            </a:r>
            <a:r>
              <a:rPr lang="ru-RU" sz="2000" dirty="0" err="1" smtClean="0"/>
              <a:t>періодів</a:t>
            </a:r>
            <a:r>
              <a:rPr lang="ru-RU" sz="2000" dirty="0" smtClean="0"/>
              <a:t> </a:t>
            </a:r>
            <a:r>
              <a:rPr lang="ru-RU" sz="2000" dirty="0" err="1" smtClean="0"/>
              <a:t>внутрішнього</a:t>
            </a:r>
            <a:r>
              <a:rPr lang="ru-RU" sz="2000" dirty="0" smtClean="0"/>
              <a:t> </a:t>
            </a:r>
            <a:r>
              <a:rPr lang="ru-RU" sz="2000" dirty="0" err="1" smtClean="0"/>
              <a:t>розігріву</a:t>
            </a:r>
            <a:r>
              <a:rPr lang="ru-RU" sz="2000" dirty="0" smtClean="0"/>
              <a:t>.</a:t>
            </a:r>
            <a:endParaRPr lang="ru-RU" sz="2000" dirty="0"/>
          </a:p>
        </p:txBody>
      </p:sp>
      <p:pic>
        <p:nvPicPr>
          <p:cNvPr id="5" name="Picture 2" descr="http://antifa.com.ua/uploads/posts/2010-01/1262790447_1207133474_524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57224" y="1500174"/>
            <a:ext cx="2857500" cy="3819525"/>
          </a:xfrm>
          <a:prstGeom prst="rect">
            <a:avLst/>
          </a:prstGeom>
          <a:noFill/>
        </p:spPr>
      </p:pic>
    </p:spTree>
  </p:cSld>
  <p:clrMapOvr>
    <a:masterClrMapping/>
  </p:clrMapOvr>
  <p:transition>
    <p:push dir="u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dirty="0" smtClean="0"/>
              <a:t>Використана література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ru-RU" dirty="0" smtClean="0"/>
              <a:t>1. </a:t>
            </a:r>
            <a:r>
              <a:rPr lang="ru-RU" dirty="0" err="1" smtClean="0"/>
              <a:t>Армстронг</a:t>
            </a:r>
            <a:r>
              <a:rPr lang="ru-RU" dirty="0" smtClean="0"/>
              <a:t> Нил </a:t>
            </a:r>
            <a:r>
              <a:rPr lang="ru-RU" dirty="0" err="1" smtClean="0"/>
              <a:t>Олден</a:t>
            </a:r>
            <a:r>
              <a:rPr lang="ru-RU" dirty="0" smtClean="0"/>
              <a:t> [</a:t>
            </a:r>
            <a:r>
              <a:rPr lang="ru-RU" dirty="0" err="1" smtClean="0"/>
              <a:t>Електронний</a:t>
            </a:r>
            <a:r>
              <a:rPr lang="ru-RU" dirty="0" smtClean="0"/>
              <a:t> ресурс]] : [</a:t>
            </a:r>
            <a:r>
              <a:rPr lang="ru-RU" dirty="0" err="1" smtClean="0"/>
              <a:t>Матеріал</a:t>
            </a:r>
            <a:r>
              <a:rPr lang="ru-RU" dirty="0" smtClean="0"/>
              <a:t>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Вікіпедії</a:t>
            </a:r>
            <a:r>
              <a:rPr lang="ru-RU" dirty="0" smtClean="0"/>
              <a:t> - </a:t>
            </a:r>
            <a:r>
              <a:rPr lang="ru-RU" dirty="0" err="1" smtClean="0"/>
              <a:t>вільної</a:t>
            </a:r>
            <a:r>
              <a:rPr lang="ru-RU" dirty="0" smtClean="0"/>
              <a:t> </a:t>
            </a:r>
            <a:r>
              <a:rPr lang="ru-RU" dirty="0" err="1" smtClean="0"/>
              <a:t>енциклопедії</a:t>
            </a:r>
            <a:r>
              <a:rPr lang="ru-RU" dirty="0" smtClean="0"/>
              <a:t>]. – </a:t>
            </a:r>
            <a:r>
              <a:rPr lang="ru-RU" dirty="0" err="1" smtClean="0"/>
              <a:t>Електрон</a:t>
            </a:r>
            <a:r>
              <a:rPr lang="ru-RU" dirty="0" smtClean="0"/>
              <a:t>. </a:t>
            </a:r>
            <a:r>
              <a:rPr lang="ru-RU" dirty="0" err="1" smtClean="0"/>
              <a:t>дані</a:t>
            </a:r>
            <a:r>
              <a:rPr lang="ru-RU" dirty="0" smtClean="0"/>
              <a:t>. – Режим доступу :</a:t>
            </a:r>
            <a:r>
              <a:rPr lang="ru-RU" dirty="0" smtClean="0">
                <a:hlinkClick r:id="rId2"/>
              </a:rPr>
              <a:t> </a:t>
            </a:r>
            <a:r>
              <a:rPr lang="en-US" dirty="0" smtClean="0">
                <a:hlinkClick r:id="rId2"/>
              </a:rPr>
              <a:t>http://ru.wikipedia.org/wiki/</a:t>
            </a:r>
            <a:r>
              <a:rPr lang="ru-RU" dirty="0" err="1" smtClean="0">
                <a:hlinkClick r:id="rId2"/>
              </a:rPr>
              <a:t>Армстронг,_Нил_Олден</a:t>
            </a:r>
            <a:r>
              <a:rPr lang="ru-RU" dirty="0" smtClean="0"/>
              <a:t>. – </a:t>
            </a:r>
            <a:r>
              <a:rPr lang="ru-RU" dirty="0" err="1" smtClean="0"/>
              <a:t>Загол</a:t>
            </a:r>
            <a:r>
              <a:rPr lang="ru-RU" dirty="0" smtClean="0"/>
              <a:t>. </a:t>
            </a:r>
            <a:r>
              <a:rPr lang="ru-RU" dirty="0" err="1" smtClean="0"/>
              <a:t>з</a:t>
            </a:r>
            <a:r>
              <a:rPr lang="ru-RU" dirty="0" smtClean="0"/>
              <a:t> титул. </a:t>
            </a:r>
            <a:r>
              <a:rPr lang="ru-RU" dirty="0" err="1" smtClean="0"/>
              <a:t>екрану</a:t>
            </a:r>
            <a:r>
              <a:rPr lang="ru-RU" dirty="0" smtClean="0"/>
              <a:t>. – </a:t>
            </a:r>
            <a:r>
              <a:rPr lang="ru-RU" dirty="0" err="1" smtClean="0"/>
              <a:t>Мова</a:t>
            </a:r>
            <a:r>
              <a:rPr lang="ru-RU" dirty="0" smtClean="0"/>
              <a:t> : </a:t>
            </a:r>
            <a:r>
              <a:rPr lang="ru-RU" dirty="0" err="1" smtClean="0"/>
              <a:t>укр</a:t>
            </a:r>
            <a:r>
              <a:rPr lang="ru-RU" dirty="0" smtClean="0"/>
              <a:t>., рос., англ. та </a:t>
            </a:r>
            <a:r>
              <a:rPr lang="ru-RU" dirty="0" err="1" smtClean="0"/>
              <a:t>ін</a:t>
            </a:r>
            <a:r>
              <a:rPr lang="ru-RU" dirty="0" smtClean="0"/>
              <a:t>. – </a:t>
            </a:r>
            <a:r>
              <a:rPr lang="ru-RU" dirty="0" err="1" smtClean="0"/>
              <a:t>Перевірено</a:t>
            </a:r>
            <a:r>
              <a:rPr lang="ru-RU" dirty="0" smtClean="0"/>
              <a:t> : 20.03.2009. </a:t>
            </a:r>
          </a:p>
          <a:p>
            <a:r>
              <a:rPr lang="ru-RU" dirty="0" smtClean="0"/>
              <a:t>2. Вклад </a:t>
            </a:r>
            <a:r>
              <a:rPr lang="ru-RU" dirty="0" err="1" smtClean="0"/>
              <a:t>українських</a:t>
            </a:r>
            <a:r>
              <a:rPr lang="ru-RU" dirty="0" smtClean="0"/>
              <a:t> </a:t>
            </a:r>
            <a:r>
              <a:rPr lang="ru-RU" dirty="0" err="1" smtClean="0"/>
              <a:t>вчених</a:t>
            </a:r>
            <a:r>
              <a:rPr lang="ru-RU" dirty="0" smtClean="0"/>
              <a:t> в </a:t>
            </a:r>
            <a:r>
              <a:rPr lang="ru-RU" dirty="0" err="1" smtClean="0"/>
              <a:t>розвиток</a:t>
            </a:r>
            <a:r>
              <a:rPr lang="ru-RU" dirty="0" smtClean="0"/>
              <a:t> космонавтики [</a:t>
            </a:r>
            <a:r>
              <a:rPr lang="ru-RU" dirty="0" err="1" smtClean="0"/>
              <a:t>Електронний</a:t>
            </a:r>
            <a:r>
              <a:rPr lang="ru-RU" dirty="0" smtClean="0"/>
              <a:t> ресурс]. – </a:t>
            </a:r>
            <a:r>
              <a:rPr lang="ru-RU" dirty="0" err="1" smtClean="0"/>
              <a:t>Електрон</a:t>
            </a:r>
            <a:r>
              <a:rPr lang="ru-RU" dirty="0" smtClean="0"/>
              <a:t>. </a:t>
            </a:r>
            <a:r>
              <a:rPr lang="ru-RU" dirty="0" err="1" smtClean="0"/>
              <a:t>дані</a:t>
            </a:r>
            <a:r>
              <a:rPr lang="ru-RU" dirty="0" smtClean="0"/>
              <a:t>. – Режим доступу : </a:t>
            </a:r>
            <a:r>
              <a:rPr lang="en-US" dirty="0" smtClean="0">
                <a:hlinkClick r:id="rId3"/>
              </a:rPr>
              <a:t>http://www.refine.org.ua/pageid-72-1.html</a:t>
            </a:r>
            <a:r>
              <a:rPr lang="en-US" dirty="0" smtClean="0"/>
              <a:t>. – </a:t>
            </a:r>
            <a:r>
              <a:rPr lang="ru-RU" dirty="0" err="1" smtClean="0"/>
              <a:t>Загол</a:t>
            </a:r>
            <a:r>
              <a:rPr lang="ru-RU" dirty="0" smtClean="0"/>
              <a:t>. </a:t>
            </a:r>
            <a:r>
              <a:rPr lang="ru-RU" dirty="0" err="1" smtClean="0"/>
              <a:t>з</a:t>
            </a:r>
            <a:r>
              <a:rPr lang="ru-RU" dirty="0" smtClean="0"/>
              <a:t> титул. </a:t>
            </a:r>
            <a:r>
              <a:rPr lang="ru-RU" dirty="0" err="1" smtClean="0"/>
              <a:t>екрану</a:t>
            </a:r>
            <a:r>
              <a:rPr lang="ru-RU" dirty="0" smtClean="0"/>
              <a:t>. – </a:t>
            </a:r>
            <a:r>
              <a:rPr lang="ru-RU" dirty="0" err="1" smtClean="0"/>
              <a:t>Мова</a:t>
            </a:r>
            <a:r>
              <a:rPr lang="ru-RU" dirty="0" smtClean="0"/>
              <a:t> : </a:t>
            </a:r>
            <a:r>
              <a:rPr lang="ru-RU" dirty="0" err="1" smtClean="0"/>
              <a:t>укр</a:t>
            </a:r>
            <a:r>
              <a:rPr lang="ru-RU" dirty="0" smtClean="0"/>
              <a:t>., рос. – </a:t>
            </a:r>
            <a:r>
              <a:rPr lang="ru-RU" dirty="0" err="1" smtClean="0"/>
              <a:t>Перевірено</a:t>
            </a:r>
            <a:r>
              <a:rPr lang="ru-RU" dirty="0" smtClean="0"/>
              <a:t> : 20.03.2009.</a:t>
            </a:r>
          </a:p>
          <a:p>
            <a:r>
              <a:rPr lang="ru-RU" dirty="0" smtClean="0"/>
              <a:t>3. Гагарин Юрий Алексеевич [</a:t>
            </a:r>
            <a:r>
              <a:rPr lang="ru-RU" dirty="0" err="1" smtClean="0"/>
              <a:t>Електронний</a:t>
            </a:r>
            <a:r>
              <a:rPr lang="ru-RU" dirty="0" smtClean="0"/>
              <a:t> ресурс]] : [</a:t>
            </a:r>
            <a:r>
              <a:rPr lang="ru-RU" dirty="0" err="1" smtClean="0"/>
              <a:t>Матеріал</a:t>
            </a:r>
            <a:r>
              <a:rPr lang="ru-RU" dirty="0" smtClean="0"/>
              <a:t>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Вікіпедії</a:t>
            </a:r>
            <a:r>
              <a:rPr lang="ru-RU" dirty="0" smtClean="0"/>
              <a:t> - </a:t>
            </a:r>
            <a:r>
              <a:rPr lang="ru-RU" dirty="0" err="1" smtClean="0"/>
              <a:t>вільної</a:t>
            </a:r>
            <a:r>
              <a:rPr lang="ru-RU" dirty="0" smtClean="0"/>
              <a:t> </a:t>
            </a:r>
            <a:r>
              <a:rPr lang="ru-RU" dirty="0" err="1" smtClean="0"/>
              <a:t>енциклопедії</a:t>
            </a:r>
            <a:r>
              <a:rPr lang="ru-RU" dirty="0" smtClean="0"/>
              <a:t>]. – </a:t>
            </a:r>
            <a:r>
              <a:rPr lang="ru-RU" dirty="0" err="1" smtClean="0"/>
              <a:t>Електрон</a:t>
            </a:r>
            <a:r>
              <a:rPr lang="ru-RU" dirty="0" smtClean="0"/>
              <a:t>. </a:t>
            </a:r>
            <a:r>
              <a:rPr lang="ru-RU" dirty="0" err="1" smtClean="0"/>
              <a:t>дані</a:t>
            </a:r>
            <a:r>
              <a:rPr lang="ru-RU" dirty="0" smtClean="0"/>
              <a:t>. – Режим доступу : </a:t>
            </a:r>
            <a:r>
              <a:rPr lang="en-US" dirty="0" smtClean="0">
                <a:hlinkClick r:id="rId4"/>
              </a:rPr>
              <a:t>http://ru.wikipedia.org/wiki/</a:t>
            </a:r>
            <a:r>
              <a:rPr lang="ru-RU" dirty="0" err="1" smtClean="0">
                <a:hlinkClick r:id="rId4"/>
              </a:rPr>
              <a:t>Гагарин,_Юрий_Алексееви</a:t>
            </a:r>
            <a:r>
              <a:rPr lang="ru-RU" dirty="0" err="1" smtClean="0"/>
              <a:t>ч</a:t>
            </a:r>
            <a:r>
              <a:rPr lang="ru-RU" dirty="0" smtClean="0"/>
              <a:t>. – </a:t>
            </a:r>
            <a:r>
              <a:rPr lang="ru-RU" dirty="0" err="1" smtClean="0"/>
              <a:t>Загол</a:t>
            </a:r>
            <a:r>
              <a:rPr lang="ru-RU" dirty="0" smtClean="0"/>
              <a:t>. </a:t>
            </a:r>
            <a:r>
              <a:rPr lang="ru-RU" dirty="0" err="1" smtClean="0"/>
              <a:t>з</a:t>
            </a:r>
            <a:r>
              <a:rPr lang="ru-RU" dirty="0" smtClean="0"/>
              <a:t> титул. </a:t>
            </a:r>
            <a:r>
              <a:rPr lang="ru-RU" dirty="0" err="1" smtClean="0"/>
              <a:t>екрану</a:t>
            </a:r>
            <a:r>
              <a:rPr lang="ru-RU" dirty="0" smtClean="0"/>
              <a:t>. – </a:t>
            </a:r>
            <a:r>
              <a:rPr lang="ru-RU" dirty="0" err="1" smtClean="0"/>
              <a:t>Мова</a:t>
            </a:r>
            <a:r>
              <a:rPr lang="ru-RU" dirty="0" smtClean="0"/>
              <a:t> : </a:t>
            </a:r>
            <a:r>
              <a:rPr lang="ru-RU" dirty="0" err="1" smtClean="0"/>
              <a:t>укр</a:t>
            </a:r>
            <a:r>
              <a:rPr lang="ru-RU" dirty="0" smtClean="0"/>
              <a:t>., рос., англ. та </a:t>
            </a:r>
            <a:r>
              <a:rPr lang="ru-RU" dirty="0" err="1" smtClean="0"/>
              <a:t>ін</a:t>
            </a:r>
            <a:r>
              <a:rPr lang="ru-RU" dirty="0" smtClean="0"/>
              <a:t>. – </a:t>
            </a:r>
            <a:r>
              <a:rPr lang="ru-RU" dirty="0" err="1" smtClean="0"/>
              <a:t>Перевірено</a:t>
            </a:r>
            <a:r>
              <a:rPr lang="ru-RU" dirty="0" smtClean="0"/>
              <a:t> : 20.03.2009.</a:t>
            </a:r>
          </a:p>
          <a:p>
            <a:r>
              <a:rPr lang="ru-RU" dirty="0" smtClean="0"/>
              <a:t>4. </a:t>
            </a:r>
            <a:r>
              <a:rPr lang="ru-RU" dirty="0" err="1" smtClean="0"/>
              <a:t>Жамба</a:t>
            </a:r>
            <a:r>
              <a:rPr lang="ru-RU" dirty="0" smtClean="0"/>
              <a:t>, </a:t>
            </a:r>
            <a:r>
              <a:rPr lang="ru-RU" dirty="0" err="1" smtClean="0"/>
              <a:t>Олександр</a:t>
            </a:r>
            <a:r>
              <a:rPr lang="ru-RU" dirty="0" smtClean="0"/>
              <a:t>. </a:t>
            </a:r>
            <a:r>
              <a:rPr lang="ru-RU" dirty="0" err="1" smtClean="0"/>
              <a:t>Україна</a:t>
            </a:r>
            <a:r>
              <a:rPr lang="ru-RU" dirty="0" smtClean="0"/>
              <a:t> – </a:t>
            </a:r>
            <a:r>
              <a:rPr lang="ru-RU" dirty="0" err="1" smtClean="0"/>
              <a:t>космічна</a:t>
            </a:r>
            <a:r>
              <a:rPr lang="ru-RU" dirty="0" smtClean="0"/>
              <a:t> держава [</a:t>
            </a:r>
            <a:r>
              <a:rPr lang="ru-RU" dirty="0" err="1" smtClean="0"/>
              <a:t>Електронний</a:t>
            </a:r>
            <a:r>
              <a:rPr lang="ru-RU" dirty="0" smtClean="0"/>
              <a:t> ресурс] . – </a:t>
            </a:r>
            <a:r>
              <a:rPr lang="ru-RU" dirty="0" err="1" smtClean="0"/>
              <a:t>Електрон</a:t>
            </a:r>
            <a:r>
              <a:rPr lang="ru-RU" dirty="0" smtClean="0"/>
              <a:t>. </a:t>
            </a:r>
            <a:r>
              <a:rPr lang="ru-RU" dirty="0" err="1" smtClean="0"/>
              <a:t>дані</a:t>
            </a:r>
            <a:r>
              <a:rPr lang="ru-RU" dirty="0" smtClean="0"/>
              <a:t>. – Режим доступу : </a:t>
            </a:r>
            <a:r>
              <a:rPr lang="en-US" dirty="0" smtClean="0">
                <a:hlinkClick r:id="rId5"/>
              </a:rPr>
              <a:t>http://h.ua/story/93235/</a:t>
            </a:r>
            <a:r>
              <a:rPr lang="en-US" dirty="0" smtClean="0"/>
              <a:t> . – </a:t>
            </a:r>
            <a:r>
              <a:rPr lang="ru-RU" dirty="0" err="1" smtClean="0"/>
              <a:t>Загол</a:t>
            </a:r>
            <a:r>
              <a:rPr lang="ru-RU" dirty="0" smtClean="0"/>
              <a:t>. </a:t>
            </a:r>
            <a:r>
              <a:rPr lang="ru-RU" dirty="0" err="1" smtClean="0"/>
              <a:t>з</a:t>
            </a:r>
            <a:r>
              <a:rPr lang="ru-RU" dirty="0" smtClean="0"/>
              <a:t> титул. </a:t>
            </a:r>
            <a:r>
              <a:rPr lang="ru-RU" dirty="0" err="1" smtClean="0"/>
              <a:t>екрану</a:t>
            </a:r>
            <a:r>
              <a:rPr lang="ru-RU" dirty="0" smtClean="0"/>
              <a:t>. – </a:t>
            </a:r>
            <a:r>
              <a:rPr lang="ru-RU" dirty="0" err="1" smtClean="0"/>
              <a:t>Мова</a:t>
            </a:r>
            <a:r>
              <a:rPr lang="ru-RU" dirty="0" smtClean="0"/>
              <a:t> : рос., </a:t>
            </a:r>
            <a:r>
              <a:rPr lang="ru-RU" dirty="0" err="1" smtClean="0"/>
              <a:t>укр</a:t>
            </a:r>
            <a:r>
              <a:rPr lang="ru-RU" dirty="0" smtClean="0"/>
              <a:t>., англ. – </a:t>
            </a:r>
            <a:r>
              <a:rPr lang="ru-RU" dirty="0" err="1" smtClean="0"/>
              <a:t>Перевірено</a:t>
            </a:r>
            <a:r>
              <a:rPr lang="ru-RU" dirty="0" smtClean="0"/>
              <a:t> : 20.03.2009. </a:t>
            </a:r>
          </a:p>
          <a:p>
            <a:r>
              <a:rPr lang="ru-RU" dirty="0" smtClean="0"/>
              <a:t>5. Железняков, А. 100 лет В. П. Глушко [</a:t>
            </a:r>
            <a:r>
              <a:rPr lang="ru-RU" dirty="0" err="1" smtClean="0"/>
              <a:t>Електронний</a:t>
            </a:r>
            <a:r>
              <a:rPr lang="ru-RU" dirty="0" smtClean="0"/>
              <a:t> ресурс]. – </a:t>
            </a:r>
            <a:r>
              <a:rPr lang="ru-RU" dirty="0" err="1" smtClean="0"/>
              <a:t>Електрон</a:t>
            </a:r>
            <a:r>
              <a:rPr lang="ru-RU" dirty="0" smtClean="0"/>
              <a:t>. </a:t>
            </a:r>
            <a:r>
              <a:rPr lang="ru-RU" dirty="0" err="1" smtClean="0"/>
              <a:t>дані</a:t>
            </a:r>
            <a:r>
              <a:rPr lang="ru-RU" dirty="0" smtClean="0"/>
              <a:t>. – Режим доступу : </a:t>
            </a:r>
            <a:r>
              <a:rPr lang="en-US" dirty="0" smtClean="0">
                <a:hlinkClick r:id="rId6"/>
              </a:rPr>
              <a:t>http://www.cosmoworld.ru/spaceencyclopedia/Vglushko/index.shtml?bio.htm</a:t>
            </a:r>
            <a:r>
              <a:rPr lang="en-US" dirty="0" smtClean="0"/>
              <a:t>l. – </a:t>
            </a:r>
            <a:r>
              <a:rPr lang="ru-RU" dirty="0" err="1" smtClean="0"/>
              <a:t>Загол</a:t>
            </a:r>
            <a:r>
              <a:rPr lang="ru-RU" dirty="0" smtClean="0"/>
              <a:t>. </a:t>
            </a:r>
            <a:r>
              <a:rPr lang="ru-RU" dirty="0" err="1" smtClean="0"/>
              <a:t>з</a:t>
            </a:r>
            <a:r>
              <a:rPr lang="ru-RU" dirty="0" smtClean="0"/>
              <a:t> титул. </a:t>
            </a:r>
            <a:r>
              <a:rPr lang="ru-RU" dirty="0" err="1" smtClean="0"/>
              <a:t>екрану</a:t>
            </a:r>
            <a:r>
              <a:rPr lang="ru-RU" dirty="0" smtClean="0"/>
              <a:t>. – </a:t>
            </a:r>
            <a:r>
              <a:rPr lang="ru-RU" dirty="0" err="1" smtClean="0"/>
              <a:t>Мова</a:t>
            </a:r>
            <a:r>
              <a:rPr lang="ru-RU" dirty="0" smtClean="0"/>
              <a:t> : англ., рос. – </a:t>
            </a:r>
            <a:r>
              <a:rPr lang="ru-RU" dirty="0" err="1" smtClean="0"/>
              <a:t>Перевірено</a:t>
            </a:r>
            <a:r>
              <a:rPr lang="ru-RU" dirty="0" smtClean="0"/>
              <a:t> : 20.03.2009. </a:t>
            </a:r>
          </a:p>
          <a:p>
            <a:r>
              <a:rPr lang="ru-RU" dirty="0" smtClean="0"/>
              <a:t>6. </a:t>
            </a:r>
            <a:r>
              <a:rPr lang="ru-RU" dirty="0" err="1" smtClean="0"/>
              <a:t>Кибальчич</a:t>
            </a:r>
            <a:r>
              <a:rPr lang="ru-RU" dirty="0" smtClean="0"/>
              <a:t> </a:t>
            </a:r>
            <a:r>
              <a:rPr lang="ru-RU" dirty="0" err="1" smtClean="0"/>
              <a:t>Микола</a:t>
            </a:r>
            <a:r>
              <a:rPr lang="ru-RU" dirty="0" smtClean="0"/>
              <a:t> </a:t>
            </a:r>
            <a:r>
              <a:rPr lang="ru-RU" dirty="0" err="1" smtClean="0"/>
              <a:t>Іванович</a:t>
            </a:r>
            <a:r>
              <a:rPr lang="ru-RU" dirty="0" smtClean="0"/>
              <a:t> [</a:t>
            </a:r>
            <a:r>
              <a:rPr lang="ru-RU" dirty="0" err="1" smtClean="0"/>
              <a:t>Електронний</a:t>
            </a:r>
            <a:r>
              <a:rPr lang="ru-RU" dirty="0" smtClean="0"/>
              <a:t> ресурс] : [</a:t>
            </a:r>
            <a:r>
              <a:rPr lang="ru-RU" dirty="0" err="1" smtClean="0"/>
              <a:t>Матеріал</a:t>
            </a:r>
            <a:r>
              <a:rPr lang="ru-RU" dirty="0" smtClean="0"/>
              <a:t>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Вікіпедії</a:t>
            </a:r>
            <a:r>
              <a:rPr lang="ru-RU" dirty="0" smtClean="0"/>
              <a:t> - </a:t>
            </a:r>
            <a:r>
              <a:rPr lang="ru-RU" dirty="0" err="1" smtClean="0"/>
              <a:t>вільної</a:t>
            </a:r>
            <a:r>
              <a:rPr lang="ru-RU" dirty="0" smtClean="0"/>
              <a:t> </a:t>
            </a:r>
            <a:r>
              <a:rPr lang="ru-RU" dirty="0" err="1" smtClean="0"/>
              <a:t>енциклопедії</a:t>
            </a:r>
            <a:r>
              <a:rPr lang="ru-RU" dirty="0" smtClean="0"/>
              <a:t>]. – </a:t>
            </a:r>
            <a:r>
              <a:rPr lang="ru-RU" dirty="0" err="1" smtClean="0"/>
              <a:t>Електрон</a:t>
            </a:r>
            <a:r>
              <a:rPr lang="ru-RU" dirty="0" smtClean="0"/>
              <a:t>. </a:t>
            </a:r>
            <a:r>
              <a:rPr lang="ru-RU" dirty="0" err="1" smtClean="0"/>
              <a:t>дані</a:t>
            </a:r>
            <a:r>
              <a:rPr lang="ru-RU" dirty="0" smtClean="0"/>
              <a:t>. – Режим доступу : </a:t>
            </a:r>
            <a:r>
              <a:rPr lang="en-US" dirty="0" smtClean="0">
                <a:hlinkClick r:id="rId7"/>
              </a:rPr>
              <a:t>http://uk.wikipedia.org/wiki/</a:t>
            </a:r>
            <a:r>
              <a:rPr lang="ru-RU" dirty="0" err="1" smtClean="0">
                <a:hlinkClick r:id="rId7"/>
              </a:rPr>
              <a:t>Кибальчич_Микола_Іванович</a:t>
            </a:r>
            <a:r>
              <a:rPr lang="ru-RU" dirty="0" smtClean="0"/>
              <a:t>. – </a:t>
            </a:r>
            <a:r>
              <a:rPr lang="ru-RU" dirty="0" err="1" smtClean="0"/>
              <a:t>Загол</a:t>
            </a:r>
            <a:r>
              <a:rPr lang="ru-RU" dirty="0" smtClean="0"/>
              <a:t>. </a:t>
            </a:r>
            <a:r>
              <a:rPr lang="ru-RU" dirty="0" err="1" smtClean="0"/>
              <a:t>з</a:t>
            </a:r>
            <a:r>
              <a:rPr lang="ru-RU" dirty="0" smtClean="0"/>
              <a:t> титул. </a:t>
            </a:r>
            <a:r>
              <a:rPr lang="ru-RU" dirty="0" err="1" smtClean="0"/>
              <a:t>екрану</a:t>
            </a:r>
            <a:r>
              <a:rPr lang="ru-RU" dirty="0" smtClean="0"/>
              <a:t>. – </a:t>
            </a:r>
            <a:r>
              <a:rPr lang="ru-RU" dirty="0" err="1" smtClean="0"/>
              <a:t>Мова</a:t>
            </a:r>
            <a:r>
              <a:rPr lang="ru-RU" dirty="0" smtClean="0"/>
              <a:t> : </a:t>
            </a:r>
            <a:r>
              <a:rPr lang="ru-RU" dirty="0" err="1" smtClean="0"/>
              <a:t>укр</a:t>
            </a:r>
            <a:r>
              <a:rPr lang="ru-RU" dirty="0" smtClean="0"/>
              <a:t>., рос., англ. та </a:t>
            </a:r>
            <a:r>
              <a:rPr lang="ru-RU" dirty="0" err="1" smtClean="0"/>
              <a:t>ін</a:t>
            </a:r>
            <a:r>
              <a:rPr lang="ru-RU" dirty="0" smtClean="0"/>
              <a:t>. – </a:t>
            </a:r>
            <a:r>
              <a:rPr lang="ru-RU" dirty="0" err="1" smtClean="0"/>
              <a:t>Перевірено</a:t>
            </a:r>
            <a:r>
              <a:rPr lang="ru-RU" dirty="0" smtClean="0"/>
              <a:t> : 20.03.2009.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500034" y="500042"/>
            <a:ext cx="7424766" cy="5973910"/>
          </a:xfrm>
        </p:spPr>
        <p:txBody>
          <a:bodyPr/>
          <a:lstStyle/>
          <a:p>
            <a:pPr>
              <a:buNone/>
            </a:pPr>
            <a:r>
              <a:rPr lang="uk-UA" dirty="0" smtClean="0">
                <a:latin typeface="Comic Sans MS" pitchFamily="66" charset="0"/>
              </a:rPr>
              <a:t>   </a:t>
            </a:r>
            <a:r>
              <a:rPr lang="uk-UA" b="1" dirty="0" smtClean="0">
                <a:latin typeface="Comic Sans MS" pitchFamily="66" charset="0"/>
              </a:rPr>
              <a:t>Космонавтика</a:t>
            </a:r>
            <a:r>
              <a:rPr lang="uk-UA" dirty="0" smtClean="0">
                <a:latin typeface="Comic Sans MS" pitchFamily="66" charset="0"/>
              </a:rPr>
              <a:t> – величезний каталізатор сучасної науки і техніки, що став за короткий термін одним із головних рушіїв світового прогресу. Вона стимулює розвиток електроніки, матеріалознавства, машинобудування, обчислювальної техніки, енергетики і багатьох інших галузей народного господарства</a:t>
            </a:r>
            <a:r>
              <a:rPr lang="uk-UA" dirty="0" smtClean="0"/>
              <a:t>.</a:t>
            </a:r>
            <a:endParaRPr lang="ru-RU" dirty="0"/>
          </a:p>
        </p:txBody>
      </p:sp>
      <p:pic>
        <p:nvPicPr>
          <p:cNvPr id="1026" name="Picture 2" descr="http://planets-ua.com/images/z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3857628"/>
            <a:ext cx="2214578" cy="1660934"/>
          </a:xfrm>
          <a:prstGeom prst="rect">
            <a:avLst/>
          </a:prstGeom>
          <a:noFill/>
          <a:effectLst>
            <a:softEdge rad="63500"/>
          </a:effectLst>
        </p:spPr>
      </p:pic>
      <p:pic>
        <p:nvPicPr>
          <p:cNvPr id="7" name="il_fi" descr="http://t2.gstatic.com/images?q=tbn:ANd9GcRNp7oe-s26zpzMYtvmf6v6-xTT_rDfbgZU07YD76esMyRjvmZb&amp;t=1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86116" y="4786322"/>
            <a:ext cx="2357454" cy="178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63500"/>
          </a:effectLst>
        </p:spPr>
      </p:pic>
      <p:pic>
        <p:nvPicPr>
          <p:cNvPr id="8" name="il_fi" descr="http://900igr.net/datas/astronomija/Kosmonavtika/0005-005-Kosmonavty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43636" y="3929066"/>
            <a:ext cx="2357454" cy="1714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63500"/>
          </a:effectLst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uk-UA" sz="5400" dirty="0" smtClean="0"/>
              <a:t>Видатні постаті в історії створення ракет</a:t>
            </a:r>
            <a:endParaRPr lang="ru-RU" sz="54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000108"/>
            <a:ext cx="3657600" cy="4929222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uk-UA" sz="2600" dirty="0" smtClean="0"/>
              <a:t>    Перші у світі бойові ракети створив нащадок українських козаків генерал-лейтенант </a:t>
            </a:r>
            <a:r>
              <a:rPr lang="uk-UA" sz="2600" b="1" dirty="0" smtClean="0"/>
              <a:t>Олександр Дмитрович </a:t>
            </a:r>
            <a:r>
              <a:rPr lang="uk-UA" sz="2600" b="1" dirty="0" err="1" smtClean="0"/>
              <a:t>Засядько</a:t>
            </a:r>
            <a:r>
              <a:rPr lang="uk-UA" sz="2600" b="1" dirty="0" smtClean="0"/>
              <a:t> </a:t>
            </a:r>
            <a:r>
              <a:rPr lang="uk-UA" sz="2600" dirty="0" smtClean="0"/>
              <a:t>(1779-1837), він же організував у російській армії першу ракетну роту.</a:t>
            </a:r>
            <a:endParaRPr lang="ru-RU" sz="2600" dirty="0" smtClean="0"/>
          </a:p>
          <a:p>
            <a:endParaRPr lang="ru-RU" dirty="0"/>
          </a:p>
        </p:txBody>
      </p:sp>
      <p:pic>
        <p:nvPicPr>
          <p:cNvPr id="5" name="il_fi" descr="http://www.chasipodii.net/pix/art_509_5_1.jpg"/>
          <p:cNvPicPr>
            <a:picLocks noGrp="1"/>
          </p:cNvPicPr>
          <p:nvPr>
            <p:ph sz="quarter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6248" y="1285860"/>
            <a:ext cx="4500594" cy="5000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pull dir="ld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r>
              <a:rPr lang="uk-UA" dirty="0" smtClean="0"/>
              <a:t>Особливе місце серед російських проектів застосування реактивного принципу польоту займає проект </a:t>
            </a:r>
            <a:r>
              <a:rPr lang="uk-UA" b="1" dirty="0" smtClean="0"/>
              <a:t>Миколи Івановича . </a:t>
            </a:r>
            <a:r>
              <a:rPr lang="uk-UA" dirty="0" smtClean="0"/>
              <a:t>Кибальчич виготовляв саморобні міни для народовольців. </a:t>
            </a:r>
            <a:endParaRPr lang="ru-RU" dirty="0" smtClean="0"/>
          </a:p>
          <a:p>
            <a:endParaRPr lang="ru-RU" dirty="0"/>
          </a:p>
        </p:txBody>
      </p:sp>
      <p:pic>
        <p:nvPicPr>
          <p:cNvPr id="5" name="Picture 2" descr="http://famous-people.pp.ua/wp-content/uploads/2012/02/m-kybalchych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348" y="1714488"/>
            <a:ext cx="3214710" cy="4434083"/>
          </a:xfrm>
          <a:prstGeom prst="rect">
            <a:avLst/>
          </a:prstGeom>
          <a:noFill/>
        </p:spPr>
      </p:pic>
    </p:spTree>
  </p:cSld>
  <p:clrMapOvr>
    <a:masterClrMapping/>
  </p:clrMapOvr>
  <p:transition>
    <p:zoom dir="in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uk-UA" dirty="0" smtClean="0"/>
              <a:t>Слід згадати також ім’я </a:t>
            </a:r>
            <a:r>
              <a:rPr lang="uk-UA" b="1" dirty="0" smtClean="0"/>
              <a:t>Юрія Васильовича Кондратюка</a:t>
            </a:r>
            <a:r>
              <a:rPr lang="uk-UA" dirty="0" smtClean="0"/>
              <a:t> (справжнє ім’я </a:t>
            </a:r>
            <a:r>
              <a:rPr lang="uk-UA" dirty="0" err="1" smtClean="0"/>
              <a:t>Шаргей</a:t>
            </a:r>
            <a:r>
              <a:rPr lang="uk-UA" dirty="0" smtClean="0"/>
              <a:t> Олександр Гнатович; 1897-1941) – українського вченого винахідника, одного з піонерів ракетної техніки й теорії космічних польотів, так званою </a:t>
            </a:r>
            <a:r>
              <a:rPr lang="uk-UA" dirty="0" err="1" smtClean="0"/>
              <a:t>„трасою</a:t>
            </a:r>
            <a:r>
              <a:rPr lang="uk-UA" dirty="0" smtClean="0"/>
              <a:t> </a:t>
            </a:r>
            <a:r>
              <a:rPr lang="uk-UA" dirty="0" err="1" smtClean="0"/>
              <a:t>Кондратюка”</a:t>
            </a:r>
            <a:r>
              <a:rPr lang="uk-UA" dirty="0" smtClean="0"/>
              <a:t> подорожували на Місяць космічні кораблі </a:t>
            </a:r>
            <a:r>
              <a:rPr lang="uk-UA" dirty="0" err="1" smtClean="0"/>
              <a:t>„Аполлон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/>
        <p:txBody>
          <a:bodyPr>
            <a:normAutofit fontScale="92500" lnSpcReduction="20000"/>
          </a:bodyPr>
          <a:lstStyle/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  <p:pic>
        <p:nvPicPr>
          <p:cNvPr id="9218" name="Picture 2" descr="http://wiki.ciit.zp.ua/wikiimg/9/94/Kondratuk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628" y="1500174"/>
            <a:ext cx="2738440" cy="4425320"/>
          </a:xfrm>
          <a:prstGeom prst="rect">
            <a:avLst/>
          </a:prstGeom>
          <a:noFill/>
        </p:spPr>
      </p:pic>
    </p:spTree>
  </p:cSld>
  <p:clrMapOvr>
    <a:masterClrMapping/>
  </p:clrMapOvr>
  <p:transition>
    <p:wheel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>
            <a:normAutofit fontScale="25000" lnSpcReduction="20000"/>
          </a:bodyPr>
          <a:lstStyle/>
          <a:p>
            <a:r>
              <a:rPr lang="ru-RU" dirty="0" smtClean="0"/>
              <a:t>   </a:t>
            </a:r>
            <a:r>
              <a:rPr lang="ru-RU" sz="8000" dirty="0" smtClean="0"/>
              <a:t> </a:t>
            </a:r>
            <a:r>
              <a:rPr lang="uk-UA" sz="8000" dirty="0" smtClean="0"/>
              <a:t>Великий вклад в розвиток ракетобудування і космічної техніки внесли видатні радянські вчені </a:t>
            </a:r>
            <a:r>
              <a:rPr lang="uk-UA" sz="8000" b="1" dirty="0" smtClean="0"/>
              <a:t>Михайло Кузьмич Янгель</a:t>
            </a:r>
            <a:r>
              <a:rPr lang="uk-UA" sz="8000" dirty="0" smtClean="0"/>
              <a:t> (1911-1971) та </a:t>
            </a:r>
            <a:r>
              <a:rPr lang="uk-UA" sz="8000" b="1" dirty="0" smtClean="0"/>
              <a:t>Валентин Петрович Глушко</a:t>
            </a:r>
            <a:r>
              <a:rPr lang="uk-UA" sz="8000" dirty="0" smtClean="0"/>
              <a:t> (1908-1989).</a:t>
            </a:r>
            <a:endParaRPr lang="ru-RU" sz="8000" dirty="0" smtClean="0"/>
          </a:p>
          <a:p>
            <a:endParaRPr lang="ru-RU" dirty="0"/>
          </a:p>
        </p:txBody>
      </p:sp>
      <p:pic>
        <p:nvPicPr>
          <p:cNvPr id="8194" name="Picture 2" descr="http://www.federalspace.ru/img/site/glushko.jp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 cstate="print"/>
          <a:srcRect t="10876" b="10876"/>
          <a:stretch>
            <a:fillRect/>
          </a:stretch>
        </p:blipFill>
        <p:spPr bwMode="auto">
          <a:xfrm>
            <a:off x="214282" y="285728"/>
            <a:ext cx="3279004" cy="3643338"/>
          </a:xfrm>
          <a:prstGeom prst="rect">
            <a:avLst/>
          </a:prstGeom>
          <a:noFill/>
        </p:spPr>
      </p:pic>
      <p:pic>
        <p:nvPicPr>
          <p:cNvPr id="8196" name="Picture 4" descr="http://dt.ua/system/ckeditor_assets/pictures/000/001/647/content_15-5.jpg?131922648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488" y="2071678"/>
            <a:ext cx="3265540" cy="4629173"/>
          </a:xfrm>
          <a:prstGeom prst="rect">
            <a:avLst/>
          </a:prstGeom>
          <a:noFill/>
        </p:spPr>
      </p:pic>
    </p:spTree>
  </p:cSld>
  <p:clrMapOvr>
    <a:masterClrMapping/>
  </p:clrMapOvr>
  <p:transition>
    <p:split orient="vert" dir="in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5984" y="2928934"/>
            <a:ext cx="6172200" cy="2053590"/>
          </a:xfrm>
        </p:spPr>
        <p:txBody>
          <a:bodyPr>
            <a:noAutofit/>
          </a:bodyPr>
          <a:lstStyle/>
          <a:p>
            <a:r>
              <a:rPr lang="uk-UA" sz="6000" dirty="0" smtClean="0"/>
              <a:t>Людина в космосі</a:t>
            </a:r>
            <a:br>
              <a:rPr lang="uk-UA" sz="6000" dirty="0" smtClean="0"/>
            </a:br>
            <a:endParaRPr lang="ru-RU" sz="60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571472" y="214290"/>
            <a:ext cx="7467600" cy="4873752"/>
          </a:xfrm>
        </p:spPr>
        <p:txBody>
          <a:bodyPr>
            <a:normAutofit fontScale="85000" lnSpcReduction="10000"/>
          </a:bodyPr>
          <a:lstStyle/>
          <a:p>
            <a:r>
              <a:rPr lang="ru-RU" dirty="0" smtClean="0"/>
              <a:t>12 </a:t>
            </a:r>
            <a:r>
              <a:rPr lang="ru-RU" dirty="0" err="1" smtClean="0"/>
              <a:t>квітня</a:t>
            </a:r>
            <a:r>
              <a:rPr lang="ru-RU" dirty="0" smtClean="0"/>
              <a:t> 1961 року о 9 год. 07 </a:t>
            </a:r>
            <a:r>
              <a:rPr lang="ru-RU" dirty="0" err="1" smtClean="0"/>
              <a:t>хв</a:t>
            </a:r>
            <a:r>
              <a:rPr lang="ru-RU" dirty="0" smtClean="0"/>
              <a:t>. за </a:t>
            </a:r>
            <a:r>
              <a:rPr lang="ru-RU" dirty="0" err="1" smtClean="0"/>
              <a:t>московським</a:t>
            </a:r>
            <a:r>
              <a:rPr lang="ru-RU" dirty="0" smtClean="0"/>
              <a:t> часом за </a:t>
            </a:r>
            <a:r>
              <a:rPr lang="ru-RU" dirty="0" err="1" smtClean="0"/>
              <a:t>кілька</a:t>
            </a:r>
            <a:r>
              <a:rPr lang="ru-RU" dirty="0" smtClean="0"/>
              <a:t> </a:t>
            </a:r>
            <a:r>
              <a:rPr lang="ru-RU" dirty="0" err="1" smtClean="0"/>
              <a:t>десятків</a:t>
            </a:r>
            <a:r>
              <a:rPr lang="ru-RU" dirty="0" smtClean="0"/>
              <a:t> </a:t>
            </a:r>
            <a:r>
              <a:rPr lang="ru-RU" dirty="0" err="1" smtClean="0"/>
              <a:t>кілометрів</a:t>
            </a:r>
            <a:r>
              <a:rPr lang="ru-RU" dirty="0" smtClean="0"/>
              <a:t> на </a:t>
            </a:r>
            <a:r>
              <a:rPr lang="ru-RU" dirty="0" err="1" smtClean="0"/>
              <a:t>північ</a:t>
            </a:r>
            <a:r>
              <a:rPr lang="ru-RU" dirty="0" smtClean="0"/>
              <a:t> </a:t>
            </a:r>
            <a:r>
              <a:rPr lang="ru-RU" dirty="0" err="1" smtClean="0"/>
              <a:t>від</a:t>
            </a:r>
            <a:r>
              <a:rPr lang="ru-RU" dirty="0" smtClean="0"/>
              <a:t> селища </a:t>
            </a:r>
            <a:r>
              <a:rPr lang="ru-RU" dirty="0" err="1" smtClean="0"/>
              <a:t>Тюратам</a:t>
            </a:r>
            <a:r>
              <a:rPr lang="ru-RU" dirty="0" smtClean="0"/>
              <a:t> в </a:t>
            </a:r>
            <a:r>
              <a:rPr lang="ru-RU" dirty="0" err="1" smtClean="0"/>
              <a:t>Казахстані</a:t>
            </a:r>
            <a:r>
              <a:rPr lang="ru-RU" dirty="0" smtClean="0"/>
              <a:t> на </a:t>
            </a:r>
            <a:r>
              <a:rPr lang="ru-RU" dirty="0" err="1" smtClean="0"/>
              <a:t>космодромі</a:t>
            </a:r>
            <a:r>
              <a:rPr lang="ru-RU" dirty="0" smtClean="0"/>
              <a:t> Байконур </a:t>
            </a:r>
            <a:r>
              <a:rPr lang="ru-RU" dirty="0" err="1" smtClean="0"/>
              <a:t>відбувся</a:t>
            </a:r>
            <a:r>
              <a:rPr lang="ru-RU" dirty="0" smtClean="0"/>
              <a:t> запуск </a:t>
            </a:r>
            <a:r>
              <a:rPr lang="ru-RU" dirty="0" err="1" smtClean="0"/>
              <a:t>міжконтинентальної</a:t>
            </a:r>
            <a:r>
              <a:rPr lang="ru-RU" dirty="0" smtClean="0"/>
              <a:t> </a:t>
            </a:r>
            <a:r>
              <a:rPr lang="ru-RU" dirty="0" err="1" smtClean="0"/>
              <a:t>балістичної</a:t>
            </a:r>
            <a:r>
              <a:rPr lang="ru-RU" dirty="0" smtClean="0"/>
              <a:t> </a:t>
            </a:r>
            <a:r>
              <a:rPr lang="ru-RU" dirty="0" err="1" smtClean="0"/>
              <a:t>ракети</a:t>
            </a:r>
            <a:r>
              <a:rPr lang="ru-RU" dirty="0" smtClean="0"/>
              <a:t> Р-7, в носовому </a:t>
            </a:r>
            <a:r>
              <a:rPr lang="ru-RU" dirty="0" err="1" smtClean="0"/>
              <a:t>відсікові</a:t>
            </a:r>
            <a:r>
              <a:rPr lang="ru-RU" dirty="0" smtClean="0"/>
              <a:t> </a:t>
            </a:r>
            <a:r>
              <a:rPr lang="ru-RU" dirty="0" err="1" smtClean="0"/>
              <a:t>якої</a:t>
            </a:r>
            <a:r>
              <a:rPr lang="ru-RU" dirty="0" smtClean="0"/>
              <a:t> </a:t>
            </a:r>
            <a:r>
              <a:rPr lang="ru-RU" dirty="0" err="1" smtClean="0"/>
              <a:t>розміщувався</a:t>
            </a:r>
            <a:r>
              <a:rPr lang="ru-RU" dirty="0" smtClean="0"/>
              <a:t> </a:t>
            </a:r>
            <a:r>
              <a:rPr lang="ru-RU" dirty="0" err="1" smtClean="0"/>
              <a:t>пілотований</a:t>
            </a:r>
            <a:r>
              <a:rPr lang="ru-RU" dirty="0" smtClean="0"/>
              <a:t> </a:t>
            </a:r>
            <a:r>
              <a:rPr lang="ru-RU" dirty="0" err="1" smtClean="0"/>
              <a:t>космічний</a:t>
            </a:r>
            <a:r>
              <a:rPr lang="ru-RU" dirty="0" smtClean="0"/>
              <a:t> </a:t>
            </a:r>
            <a:r>
              <a:rPr lang="ru-RU" dirty="0" err="1" smtClean="0"/>
              <a:t>корабель</a:t>
            </a:r>
            <a:r>
              <a:rPr lang="ru-RU" dirty="0" smtClean="0"/>
              <a:t> „Восток” </a:t>
            </a:r>
            <a:r>
              <a:rPr lang="ru-RU" dirty="0" err="1" smtClean="0"/>
              <a:t>зі</a:t>
            </a:r>
            <a:r>
              <a:rPr lang="ru-RU" dirty="0" smtClean="0"/>
              <a:t> старшим лейтенантом ВВС </a:t>
            </a:r>
            <a:r>
              <a:rPr lang="ru-RU" b="1" dirty="0" err="1" smtClean="0"/>
              <a:t>Юрієм</a:t>
            </a:r>
            <a:r>
              <a:rPr lang="ru-RU" b="1" dirty="0" smtClean="0"/>
              <a:t> </a:t>
            </a:r>
            <a:r>
              <a:rPr lang="ru-RU" b="1" dirty="0" err="1" smtClean="0"/>
              <a:t>Олексійовичем</a:t>
            </a:r>
            <a:r>
              <a:rPr lang="ru-RU" b="1" dirty="0" smtClean="0"/>
              <a:t> </a:t>
            </a:r>
            <a:r>
              <a:rPr lang="ru-RU" b="1" dirty="0" err="1" smtClean="0"/>
              <a:t>Гагаріним</a:t>
            </a:r>
            <a:r>
              <a:rPr lang="ru-RU" dirty="0" smtClean="0"/>
              <a:t> на борту. Запуск </a:t>
            </a:r>
            <a:r>
              <a:rPr lang="ru-RU" dirty="0" err="1" smtClean="0"/>
              <a:t>пройшов</a:t>
            </a:r>
            <a:r>
              <a:rPr lang="ru-RU" dirty="0" smtClean="0"/>
              <a:t> </a:t>
            </a:r>
            <a:r>
              <a:rPr lang="ru-RU" dirty="0" err="1" smtClean="0"/>
              <a:t>успішно</a:t>
            </a:r>
            <a:r>
              <a:rPr lang="ru-RU" dirty="0" smtClean="0"/>
              <a:t>. </a:t>
            </a:r>
            <a:r>
              <a:rPr lang="ru-RU" dirty="0" err="1" smtClean="0"/>
              <a:t>Космічний</a:t>
            </a:r>
            <a:r>
              <a:rPr lang="ru-RU" dirty="0" smtClean="0"/>
              <a:t> </a:t>
            </a:r>
            <a:r>
              <a:rPr lang="ru-RU" dirty="0" err="1" smtClean="0"/>
              <a:t>корабель</a:t>
            </a:r>
            <a:r>
              <a:rPr lang="ru-RU" dirty="0" smtClean="0"/>
              <a:t> </a:t>
            </a:r>
            <a:r>
              <a:rPr lang="ru-RU" dirty="0" err="1" smtClean="0"/>
              <a:t>був</a:t>
            </a:r>
            <a:r>
              <a:rPr lang="ru-RU" dirty="0" smtClean="0"/>
              <a:t> </a:t>
            </a:r>
            <a:r>
              <a:rPr lang="ru-RU" dirty="0" err="1" smtClean="0"/>
              <a:t>виведений</a:t>
            </a:r>
            <a:r>
              <a:rPr lang="ru-RU" dirty="0" smtClean="0"/>
              <a:t> на </a:t>
            </a:r>
            <a:r>
              <a:rPr lang="ru-RU" dirty="0" err="1" smtClean="0"/>
              <a:t>орбіту</a:t>
            </a:r>
            <a:r>
              <a:rPr lang="ru-RU" dirty="0" smtClean="0"/>
              <a:t>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нахилом</a:t>
            </a:r>
            <a:r>
              <a:rPr lang="ru-RU" dirty="0" smtClean="0"/>
              <a:t> 65° </a:t>
            </a:r>
            <a:r>
              <a:rPr lang="ru-RU" dirty="0" err="1" smtClean="0"/>
              <a:t>висотою</a:t>
            </a:r>
            <a:r>
              <a:rPr lang="ru-RU" dirty="0" smtClean="0"/>
              <a:t> перигею 187 км </a:t>
            </a:r>
            <a:r>
              <a:rPr lang="ru-RU" dirty="0" err="1" smtClean="0"/>
              <a:t>і</a:t>
            </a:r>
            <a:r>
              <a:rPr lang="ru-RU" dirty="0" smtClean="0"/>
              <a:t> апогею 327 км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здійснив</a:t>
            </a:r>
            <a:r>
              <a:rPr lang="ru-RU" dirty="0" smtClean="0"/>
              <a:t> один виток </a:t>
            </a:r>
            <a:r>
              <a:rPr lang="ru-RU" dirty="0" err="1" smtClean="0"/>
              <a:t>навколо</a:t>
            </a:r>
            <a:r>
              <a:rPr lang="ru-RU" dirty="0" smtClean="0"/>
              <a:t> </a:t>
            </a:r>
            <a:r>
              <a:rPr lang="ru-RU" dirty="0" err="1" smtClean="0"/>
              <a:t>Землі</a:t>
            </a:r>
            <a:r>
              <a:rPr lang="ru-RU" dirty="0" smtClean="0"/>
              <a:t> за 89 </a:t>
            </a:r>
            <a:r>
              <a:rPr lang="ru-RU" dirty="0" err="1" smtClean="0"/>
              <a:t>хвилин</a:t>
            </a:r>
            <a:r>
              <a:rPr lang="ru-RU" dirty="0" smtClean="0"/>
              <a:t>. На 108 </a:t>
            </a:r>
            <a:r>
              <a:rPr lang="ru-RU" dirty="0" err="1" smtClean="0"/>
              <a:t>хвилині</a:t>
            </a:r>
            <a:r>
              <a:rPr lang="ru-RU" dirty="0" smtClean="0"/>
              <a:t> </a:t>
            </a:r>
            <a:r>
              <a:rPr lang="ru-RU" dirty="0" err="1" smtClean="0"/>
              <a:t>після</a:t>
            </a:r>
            <a:r>
              <a:rPr lang="ru-RU" dirty="0" smtClean="0"/>
              <a:t> запуску </a:t>
            </a:r>
            <a:r>
              <a:rPr lang="ru-RU" dirty="0" err="1" smtClean="0"/>
              <a:t>він</a:t>
            </a:r>
            <a:r>
              <a:rPr lang="ru-RU" dirty="0" smtClean="0"/>
              <a:t> </a:t>
            </a:r>
            <a:r>
              <a:rPr lang="ru-RU" dirty="0" err="1" smtClean="0"/>
              <a:t>повернувся</a:t>
            </a:r>
            <a:r>
              <a:rPr lang="ru-RU" dirty="0" smtClean="0"/>
              <a:t> на Землю в </a:t>
            </a:r>
            <a:r>
              <a:rPr lang="ru-RU" dirty="0" err="1" smtClean="0"/>
              <a:t>районі</a:t>
            </a:r>
            <a:r>
              <a:rPr lang="ru-RU" dirty="0" smtClean="0"/>
              <a:t> села </a:t>
            </a:r>
            <a:r>
              <a:rPr lang="ru-RU" dirty="0" err="1" smtClean="0"/>
              <a:t>Смеловка</a:t>
            </a:r>
            <a:r>
              <a:rPr lang="ru-RU" dirty="0" smtClean="0"/>
              <a:t> </a:t>
            </a:r>
            <a:r>
              <a:rPr lang="ru-RU" dirty="0" err="1" smtClean="0"/>
              <a:t>Саратовської</a:t>
            </a:r>
            <a:r>
              <a:rPr lang="ru-RU" dirty="0" smtClean="0"/>
              <a:t> </a:t>
            </a:r>
            <a:r>
              <a:rPr lang="ru-RU" dirty="0" err="1" smtClean="0"/>
              <a:t>області</a:t>
            </a:r>
            <a:r>
              <a:rPr lang="ru-RU" dirty="0" smtClean="0"/>
              <a:t>. Таким чином, через 4 роки </a:t>
            </a:r>
            <a:r>
              <a:rPr lang="ru-RU" dirty="0" err="1" smtClean="0"/>
              <a:t>після</a:t>
            </a:r>
            <a:r>
              <a:rPr lang="ru-RU" dirty="0" smtClean="0"/>
              <a:t> </a:t>
            </a:r>
            <a:r>
              <a:rPr lang="ru-RU" dirty="0" err="1" smtClean="0"/>
              <a:t>виведення</a:t>
            </a:r>
            <a:r>
              <a:rPr lang="ru-RU" dirty="0" smtClean="0"/>
              <a:t> на </a:t>
            </a:r>
            <a:r>
              <a:rPr lang="ru-RU" dirty="0" err="1" smtClean="0"/>
              <a:t>орбіту</a:t>
            </a:r>
            <a:r>
              <a:rPr lang="ru-RU" dirty="0" smtClean="0"/>
              <a:t> </a:t>
            </a:r>
            <a:r>
              <a:rPr lang="ru-RU" dirty="0" err="1" smtClean="0"/>
              <a:t>першого</a:t>
            </a:r>
            <a:r>
              <a:rPr lang="ru-RU" dirty="0" smtClean="0"/>
              <a:t> штучного </a:t>
            </a:r>
            <a:r>
              <a:rPr lang="ru-RU" dirty="0" err="1" smtClean="0"/>
              <a:t>супутниках</a:t>
            </a:r>
            <a:r>
              <a:rPr lang="ru-RU" dirty="0" smtClean="0"/>
              <a:t> </a:t>
            </a:r>
            <a:r>
              <a:rPr lang="ru-RU" dirty="0" err="1" smtClean="0"/>
              <a:t>Землі</a:t>
            </a:r>
            <a:r>
              <a:rPr lang="ru-RU" dirty="0" smtClean="0"/>
              <a:t>, </a:t>
            </a:r>
            <a:r>
              <a:rPr lang="ru-RU" dirty="0" err="1" smtClean="0"/>
              <a:t>Радянський</a:t>
            </a:r>
            <a:r>
              <a:rPr lang="ru-RU" dirty="0" smtClean="0"/>
              <a:t> Союз </a:t>
            </a:r>
            <a:r>
              <a:rPr lang="ru-RU" dirty="0" err="1" smtClean="0"/>
              <a:t>здійснив</a:t>
            </a:r>
            <a:r>
              <a:rPr lang="ru-RU" dirty="0" smtClean="0"/>
              <a:t> </a:t>
            </a:r>
            <a:r>
              <a:rPr lang="ru-RU" dirty="0" err="1" smtClean="0"/>
              <a:t>вперше</a:t>
            </a:r>
            <a:r>
              <a:rPr lang="ru-RU" dirty="0" smtClean="0"/>
              <a:t> в </a:t>
            </a:r>
            <a:r>
              <a:rPr lang="ru-RU" dirty="0" err="1" smtClean="0"/>
              <a:t>історії</a:t>
            </a:r>
            <a:r>
              <a:rPr lang="ru-RU" dirty="0" smtClean="0"/>
              <a:t> запуск </a:t>
            </a:r>
            <a:r>
              <a:rPr lang="ru-RU" dirty="0" err="1" smtClean="0"/>
              <a:t>космічного</a:t>
            </a:r>
            <a:r>
              <a:rPr lang="ru-RU" dirty="0" smtClean="0"/>
              <a:t> корабля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людиною</a:t>
            </a:r>
            <a:r>
              <a:rPr lang="ru-RU" dirty="0" smtClean="0"/>
              <a:t> на борту.</a:t>
            </a:r>
            <a:br>
              <a:rPr lang="ru-RU" dirty="0" smtClean="0"/>
            </a:br>
            <a:endParaRPr lang="ru-RU" dirty="0"/>
          </a:p>
        </p:txBody>
      </p:sp>
      <p:pic>
        <p:nvPicPr>
          <p:cNvPr id="5122" name="Picture 2" descr="http://img-fotki.yandex.ru/get/4427/30070931.11/0_87f89_bfd57ae5_ori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15074" y="4500546"/>
            <a:ext cx="1841190" cy="2357454"/>
          </a:xfrm>
          <a:prstGeom prst="rect">
            <a:avLst/>
          </a:prstGeom>
          <a:noFill/>
        </p:spPr>
      </p:pic>
      <p:pic>
        <p:nvPicPr>
          <p:cNvPr id="5124" name="Picture 4" descr="http://www.hrono.info/img/foto/gagarin_skaf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14414" y="4357694"/>
            <a:ext cx="2855755" cy="2313162"/>
          </a:xfrm>
          <a:prstGeom prst="rect">
            <a:avLst/>
          </a:prstGeom>
          <a:noFill/>
        </p:spPr>
      </p:pic>
    </p:spTree>
  </p:cSld>
  <p:clrMapOvr>
    <a:masterClrMapping/>
  </p:clrMapOvr>
  <p:transition>
    <p:strips dir="ru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Эркер">
  <a:themeElements>
    <a:clrScheme name="Открытая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292</TotalTime>
  <Words>875</Words>
  <Application>Microsoft Office PowerPoint</Application>
  <PresentationFormat>Экран (4:3)</PresentationFormat>
  <Paragraphs>29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Эркер</vt:lpstr>
      <vt:lpstr>Розвиток космонавтики</vt:lpstr>
      <vt:lpstr>Слайд 2</vt:lpstr>
      <vt:lpstr>Видатні постаті в історії створення ракет</vt:lpstr>
      <vt:lpstr>Слайд 4</vt:lpstr>
      <vt:lpstr>Слайд 5</vt:lpstr>
      <vt:lpstr>Слайд 6</vt:lpstr>
      <vt:lpstr>Слайд 7</vt:lpstr>
      <vt:lpstr>Людина в космосі </vt:lpstr>
      <vt:lpstr>Слайд 9</vt:lpstr>
      <vt:lpstr>Слайд 10</vt:lpstr>
      <vt:lpstr>Людина  за бортом</vt:lpstr>
      <vt:lpstr>Слайд 12</vt:lpstr>
      <vt:lpstr>Слайд 13</vt:lpstr>
      <vt:lpstr>Людина на місяці</vt:lpstr>
      <vt:lpstr>Слайд 15</vt:lpstr>
      <vt:lpstr>Використана література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Admin</cp:lastModifiedBy>
  <cp:revision>33</cp:revision>
  <dcterms:modified xsi:type="dcterms:W3CDTF">2012-12-10T17:40:03Z</dcterms:modified>
</cp:coreProperties>
</file>